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notesMasterIdLst>
    <p:notesMasterId r:id="rId28"/>
  </p:notesMasterIdLst>
  <p:sldIdLst>
    <p:sldId id="257" r:id="rId2"/>
    <p:sldId id="262" r:id="rId3"/>
    <p:sldId id="261" r:id="rId4"/>
    <p:sldId id="268" r:id="rId5"/>
    <p:sldId id="271" r:id="rId6"/>
    <p:sldId id="274" r:id="rId7"/>
    <p:sldId id="272" r:id="rId8"/>
    <p:sldId id="273" r:id="rId9"/>
    <p:sldId id="275" r:id="rId10"/>
    <p:sldId id="277" r:id="rId11"/>
    <p:sldId id="269" r:id="rId12"/>
    <p:sldId id="276" r:id="rId13"/>
    <p:sldId id="279" r:id="rId14"/>
    <p:sldId id="278" r:id="rId15"/>
    <p:sldId id="270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1736" autoAdjust="0"/>
  </p:normalViewPr>
  <p:slideViewPr>
    <p:cSldViewPr>
      <p:cViewPr varScale="1">
        <p:scale>
          <a:sx n="73" d="100"/>
          <a:sy n="73" d="100"/>
        </p:scale>
        <p:origin x="-115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109B8-1F39-4D69-83DC-3BC48C575290}" type="datetimeFigureOut">
              <a:rPr lang="ru-RU" smtClean="0"/>
              <a:pPr/>
              <a:t>08.05.2019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E960D-9630-47AA-B3CE-C2176F2767A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u="sng" dirty="0" smtClean="0">
                <a:latin typeface="Times New Roman" pitchFamily="18" charset="0"/>
                <a:cs typeface="Times New Roman" pitchFamily="18" charset="0"/>
              </a:rPr>
              <a:t>Слайд № 1</a:t>
            </a:r>
            <a:endParaRPr lang="ru-RU" sz="14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E960D-9630-47AA-B3CE-C2176F2767AA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u="sng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Слайд № 10</a:t>
            </a: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E960D-9630-47AA-B3CE-C2176F2767AA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Слайд № 11</a:t>
            </a:r>
            <a:endParaRPr lang="ru-RU" b="0" u="sng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E960D-9630-47AA-B3CE-C2176F2767AA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Слайд № 12</a:t>
            </a:r>
            <a:endParaRPr lang="ru-RU" b="0" u="sng" dirty="0" smtClean="0"/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E960D-9630-47AA-B3CE-C2176F2767AA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Слайд № 13</a:t>
            </a:r>
            <a:endParaRPr lang="ru-RU" b="0" u="sng" dirty="0" smtClean="0"/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E960D-9630-47AA-B3CE-C2176F2767AA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Слайд № 14</a:t>
            </a:r>
            <a:endParaRPr lang="ru-RU" b="0" u="sng" dirty="0" smtClean="0"/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E960D-9630-47AA-B3CE-C2176F2767AA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Слайд № 15</a:t>
            </a:r>
            <a:endParaRPr lang="ru-RU" b="0" u="sng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E960D-9630-47AA-B3CE-C2176F2767AA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Слайд № 16</a:t>
            </a:r>
            <a:endParaRPr lang="ru-RU" sz="1400" b="0" u="sng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E960D-9630-47AA-B3CE-C2176F2767AA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Слайд № 17</a:t>
            </a:r>
            <a:endParaRPr lang="ru-RU" sz="1400" b="0" u="sng" dirty="0" smtClean="0"/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E960D-9630-47AA-B3CE-C2176F2767AA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Слайд № 18</a:t>
            </a:r>
            <a:endParaRPr lang="ru-RU" b="0" u="sng" dirty="0" smtClean="0"/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E960D-9630-47AA-B3CE-C2176F2767AA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Слайд № 19</a:t>
            </a:r>
            <a:endParaRPr lang="ru-RU" b="0" u="sng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E960D-9630-47AA-B3CE-C2176F2767AA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u="sng" dirty="0" smtClean="0">
                <a:latin typeface="Times New Roman" pitchFamily="18" charset="0"/>
                <a:cs typeface="Times New Roman" pitchFamily="18" charset="0"/>
              </a:rPr>
              <a:t>Слайд № 2</a:t>
            </a:r>
            <a:endParaRPr lang="ru-RU" sz="14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E960D-9630-47AA-B3CE-C2176F2767AA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Слайд № 20</a:t>
            </a:r>
            <a:endParaRPr lang="ru-RU" b="0" u="sng" dirty="0" smtClean="0"/>
          </a:p>
          <a:p>
            <a:endParaRPr lang="ru-RU" sz="1200" b="0" i="0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E960D-9630-47AA-B3CE-C2176F2767AA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Слайд № 21</a:t>
            </a:r>
            <a:endParaRPr lang="ru-RU" b="0" u="sng" dirty="0" smtClean="0"/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E960D-9630-47AA-B3CE-C2176F2767AA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Слайд № 22</a:t>
            </a:r>
            <a:endParaRPr lang="ru-RU" b="0" u="sng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E960D-9630-47AA-B3CE-C2176F2767AA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Слайд № 23</a:t>
            </a:r>
            <a:endParaRPr lang="ru-RU" b="0" u="sng" dirty="0" smtClean="0"/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E960D-9630-47AA-B3CE-C2176F2767AA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Слайд № 24</a:t>
            </a:r>
            <a:endParaRPr lang="ru-RU" b="0" u="sng" dirty="0" smtClean="0"/>
          </a:p>
          <a:p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E960D-9630-47AA-B3CE-C2176F2767AA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Слайд № 25</a:t>
            </a:r>
            <a:endParaRPr lang="ru-RU" b="0" u="sng" dirty="0" smtClean="0"/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E960D-9630-47AA-B3CE-C2176F2767AA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Слайд № 26</a:t>
            </a:r>
            <a:endParaRPr lang="ru-RU" b="0" u="sng" dirty="0" smtClean="0"/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E960D-9630-47AA-B3CE-C2176F2767AA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Слайд № 3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E960D-9630-47AA-B3CE-C2176F2767AA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  <a:tabLst>
                <a:tab pos="2200275" algn="l"/>
              </a:tabLst>
            </a:pPr>
            <a:r>
              <a:rPr kumimoji="0" lang="ru-RU" sz="1400" b="0" i="0" u="sng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Слайд № 4</a:t>
            </a:r>
          </a:p>
          <a:p>
            <a:r>
              <a:rPr lang="ru-RU" sz="1400" b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14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E960D-9630-47AA-B3CE-C2176F2767AA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u="sng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Слайд № 5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E960D-9630-47AA-B3CE-C2176F2767AA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400" b="0" i="0" u="sng" dirty="0" smtClean="0">
                <a:latin typeface="Times New Roman" pitchFamily="18" charset="0"/>
                <a:cs typeface="Times New Roman" pitchFamily="18" charset="0"/>
              </a:rPr>
              <a:t>Слайд № 6</a:t>
            </a:r>
          </a:p>
          <a:p>
            <a:pPr algn="l"/>
            <a:r>
              <a:rPr lang="ru-RU" sz="1400" b="0" i="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0" i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E960D-9630-47AA-B3CE-C2176F2767AA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u="sng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Слайд № 7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E960D-9630-47AA-B3CE-C2176F2767AA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u="sng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Слайд № 8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E960D-9630-47AA-B3CE-C2176F2767AA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u="sng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Слайд</a:t>
            </a:r>
            <a:r>
              <a:rPr lang="ru-RU" sz="1200" u="sng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№ 9</a:t>
            </a:r>
            <a:endParaRPr lang="ru-RU" sz="1200" u="sng" kern="120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E960D-9630-47AA-B3CE-C2176F2767AA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08.05.2019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08.05.2019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08.05.2019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08.05.2019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08.05.2019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http://chaltlib.ru/images/ubilei/039.jpg" TargetMode="Externa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6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http://chaltlib.ru/images/ubilei/038.jpg" TargetMode="Externa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http://chaltlib.ru/images/ubilei/041.JPG" TargetMode="Externa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http://chaltlib.ru/images/ubilei/040.jpg" TargetMode="Externa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http://chaltlib.ru/images/ubilei/037.JPG" TargetMode="Externa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9058" y="571480"/>
            <a:ext cx="4857784" cy="3357586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Наши </a:t>
            </a:r>
            <a:r>
              <a:rPr lang="ru-RU" b="1" i="1" dirty="0" smtClean="0">
                <a:solidFill>
                  <a:srgbClr val="FF0000"/>
                </a:solidFill>
              </a:rPr>
              <a:t>земляки-герои 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Великой Отечественной войны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642918"/>
            <a:ext cx="3429024" cy="34290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785786" y="4429132"/>
            <a:ext cx="78581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mtClean="0">
                <a:solidFill>
                  <a:schemeClr val="bg2">
                    <a:lumMod val="10000"/>
                  </a:schemeClr>
                </a:solidFill>
              </a:rPr>
              <a:t>74-й годовщине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Победы 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в Великой Отечественной войне 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посвящается…</a:t>
            </a:r>
          </a:p>
          <a:p>
            <a:pPr algn="ctr"/>
            <a:endParaRPr lang="ru-RU" sz="20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ru-RU" b="1" dirty="0" smtClean="0"/>
              <a:t>Презентация подготовлена архивным сектором Администрации </a:t>
            </a:r>
            <a:r>
              <a:rPr lang="ru-RU" b="1" dirty="0" err="1" smtClean="0"/>
              <a:t>Мясниковского</a:t>
            </a:r>
            <a:r>
              <a:rPr lang="ru-RU" b="1" dirty="0" smtClean="0"/>
              <a:t> района</a:t>
            </a:r>
            <a:endParaRPr lang="ru-RU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http://podvignaroda.ru/filter/filterimage?path=VS/001/033-0793756-0024/00000443.jpg&amp;id=150017486&amp;id1=b2ffb815ff9b4620e7d873ce06fb65c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571612"/>
            <a:ext cx="2773995" cy="445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715404" cy="1000132"/>
          </a:xfrm>
        </p:spPr>
        <p:txBody>
          <a:bodyPr>
            <a:normAutofit/>
          </a:bodyPr>
          <a:lstStyle/>
          <a:p>
            <a:pPr algn="l"/>
            <a:r>
              <a:rPr lang="ru-RU" sz="4100" dirty="0" smtClean="0"/>
              <a:t>Наши земляки-герои ВОВ</a:t>
            </a:r>
            <a:endParaRPr lang="ru-RU" sz="41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357950" y="1643050"/>
            <a:ext cx="25717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b="1" i="1" dirty="0" smtClean="0"/>
          </a:p>
          <a:p>
            <a:pPr algn="r"/>
            <a:r>
              <a:rPr lang="ru-RU" b="1" i="1" dirty="0" smtClean="0"/>
              <a:t>Наградной лист </a:t>
            </a:r>
          </a:p>
          <a:p>
            <a:pPr algn="r"/>
            <a:r>
              <a:rPr lang="ru-RU" b="1" i="1" dirty="0" smtClean="0"/>
              <a:t>к Указу Президиума Верховного Совета СССР от 27.06.1945 </a:t>
            </a:r>
          </a:p>
          <a:p>
            <a:pPr algn="r"/>
            <a:r>
              <a:rPr lang="ru-RU" b="1" i="1" dirty="0" smtClean="0"/>
              <a:t>о присвоении </a:t>
            </a:r>
          </a:p>
          <a:p>
            <a:pPr algn="r"/>
            <a:r>
              <a:rPr lang="ru-RU" b="1" i="1" dirty="0" err="1" smtClean="0"/>
              <a:t>гв</a:t>
            </a:r>
            <a:r>
              <a:rPr lang="ru-RU" b="1" i="1" dirty="0" smtClean="0"/>
              <a:t>. старшему лейтенанту </a:t>
            </a:r>
            <a:r>
              <a:rPr lang="ru-RU" b="1" i="1" dirty="0" err="1" smtClean="0"/>
              <a:t>Кривоносу</a:t>
            </a:r>
            <a:r>
              <a:rPr lang="ru-RU" b="1" i="1" dirty="0" smtClean="0"/>
              <a:t> Алексею Леонтьевичу звания Героя Советского Союза </a:t>
            </a:r>
            <a:endParaRPr lang="ru-RU" b="1" i="1" dirty="0"/>
          </a:p>
        </p:txBody>
      </p:sp>
      <p:pic>
        <p:nvPicPr>
          <p:cNvPr id="5" name="Picture 4" descr="1406787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5857892"/>
            <a:ext cx="4081740" cy="73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http://www.podvignaroda.ru/img/awards/new/Medal_zolotaya_Zvezd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72396" y="214290"/>
            <a:ext cx="1357290" cy="135729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1571612"/>
            <a:ext cx="3221871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40" y="428604"/>
            <a:ext cx="8572560" cy="142876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Наши земляки-герои ВОВ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500430" y="1500174"/>
            <a:ext cx="52864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02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8196" name="Picture 4" descr="140678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3" y="5922034"/>
            <a:ext cx="4286279" cy="76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714744" y="1500174"/>
            <a:ext cx="5214974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Василий Иванович Черненко -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Герой Советского Союза, </a:t>
            </a:r>
            <a:endParaRPr lang="ru-RU" dirty="0" smtClean="0"/>
          </a:p>
          <a:p>
            <a:pPr algn="ctr"/>
            <a:r>
              <a:rPr lang="ru-RU" b="1" dirty="0" smtClean="0"/>
              <a:t>генерал-майор авиации</a:t>
            </a:r>
          </a:p>
          <a:p>
            <a:pPr algn="ctr"/>
            <a:endParaRPr lang="ru-RU" b="1" dirty="0" smtClean="0"/>
          </a:p>
          <a:p>
            <a:pPr algn="ctr"/>
            <a:r>
              <a:rPr lang="ru-RU" sz="2000" dirty="0" smtClean="0"/>
              <a:t> </a:t>
            </a:r>
            <a:r>
              <a:rPr lang="ru-RU" sz="1600" dirty="0" smtClean="0"/>
              <a:t>Родился  1 января 1921 году в  селе Александровка Азовского района Ростовской области. Юность прошла в </a:t>
            </a:r>
            <a:r>
              <a:rPr lang="ru-RU" sz="1600" dirty="0" err="1" smtClean="0"/>
              <a:t>х.Валуево</a:t>
            </a:r>
            <a:r>
              <a:rPr lang="ru-RU" sz="1600" dirty="0" smtClean="0"/>
              <a:t> ныне  </a:t>
            </a:r>
            <a:r>
              <a:rPr lang="ru-RU" sz="1600" dirty="0" err="1" smtClean="0"/>
              <a:t>Мясниковского</a:t>
            </a:r>
            <a:r>
              <a:rPr lang="ru-RU" sz="1600" dirty="0" smtClean="0"/>
              <a:t> района. Работал на  Ростовском центральном телеграфе, окончил аэроклуб. С 1939 года служил на Военно-морском флоте. В 1941 году стал лётчиком 5-го истребительного авиационного полка Балтийского флота. Всего во время Великой Отечественной войны совершил 321 боевой вылет, сбил лично 14 и в группе 10 самолётов противника.  Звание Героя Советского Союза присвоено 19 августа 1944 года. Умер 25 апреля 2017 года.</a:t>
            </a:r>
          </a:p>
          <a:p>
            <a:pPr algn="ctr"/>
            <a:endParaRPr lang="ru-RU" sz="1600" dirty="0" smtClean="0"/>
          </a:p>
          <a:p>
            <a:endParaRPr lang="ru-RU" dirty="0" smtClean="0"/>
          </a:p>
          <a:p>
            <a:pPr algn="ctr"/>
            <a:endParaRPr lang="ru-RU" dirty="0" smtClean="0"/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200275" algn="l"/>
              </a:tabLst>
            </a:pPr>
            <a:r>
              <a:rPr lang="ru-RU" dirty="0" smtClean="0">
                <a:cs typeface="Arial" pitchFamily="34" charset="0"/>
              </a:rPr>
              <a:t> </a:t>
            </a:r>
            <a:endParaRPr lang="ru-RU" dirty="0"/>
          </a:p>
        </p:txBody>
      </p:sp>
      <p:pic>
        <p:nvPicPr>
          <p:cNvPr id="26626" name="Picture 2" descr="http://chaltlib.ru/images/ubilei/039.jp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571472" y="1571612"/>
            <a:ext cx="3071834" cy="4484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http://www.podvignaroda.ru/img/awards/new/Medal_zolotaya_Zvezd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29586" y="285728"/>
            <a:ext cx="1000132" cy="10001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40" y="428604"/>
            <a:ext cx="8572560" cy="14287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Наши земляки-герои ВОВ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500430" y="1500174"/>
            <a:ext cx="52864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02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8196" name="Picture 4" descr="140678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3" y="5922034"/>
            <a:ext cx="4286279" cy="76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714744" y="1500174"/>
            <a:ext cx="52149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 </a:t>
            </a:r>
            <a:endParaRPr lang="ru-RU" sz="1600" dirty="0" smtClean="0"/>
          </a:p>
          <a:p>
            <a:endParaRPr lang="ru-RU" dirty="0" smtClean="0"/>
          </a:p>
          <a:p>
            <a:pPr algn="ctr"/>
            <a:endParaRPr lang="ru-RU" dirty="0" smtClean="0"/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200275" algn="l"/>
              </a:tabLst>
            </a:pPr>
            <a:r>
              <a:rPr lang="ru-RU" dirty="0" smtClean="0">
                <a:cs typeface="Arial" pitchFamily="34" charset="0"/>
              </a:rPr>
              <a:t> </a:t>
            </a:r>
            <a:endParaRPr lang="ru-RU" dirty="0"/>
          </a:p>
        </p:txBody>
      </p:sp>
      <p:pic>
        <p:nvPicPr>
          <p:cNvPr id="12" name="Рисунок 11" descr="http://podvignaroda.ru/filter/filterimage?path=VS_Gatchina/015/3-2-38/00000232.jpg&amp;id=51351629&amp;id1=c31697674334af2d8fbd8f4b7efeb32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643050"/>
            <a:ext cx="2857520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podvignaroda.ru/filter/filterimage?path=VS_Gatchina/015/3-2-38/00000233.jpg&amp;id=51351639&amp;id1=723d267037b9e12b2a9c3226830a524c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1643050"/>
            <a:ext cx="2928958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6000760" y="3071810"/>
            <a:ext cx="285752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Приказ флота (флотилии)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№ 74 от 21.10.1942 о награждении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гвардии младшего лейтенанта Черненко Василия Ивановича,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1921 г.р.,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i="1" dirty="0" smtClean="0"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рденом Красного Знамени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5" name="Picture 7" descr="http://www.podvignaroda.ru/img/awards/new/Orden_Krasnogo_Znameni_1s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15140" y="1428736"/>
            <a:ext cx="1619250" cy="16192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72560" cy="142876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Наши земляки-герои ВОВ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8715404" y="1500175"/>
            <a:ext cx="457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02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8196" name="Picture 4" descr="140678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3" y="5922034"/>
            <a:ext cx="4286279" cy="76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714744" y="1500174"/>
            <a:ext cx="52149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 </a:t>
            </a:r>
            <a:endParaRPr lang="ru-RU" sz="1600" dirty="0" smtClean="0"/>
          </a:p>
          <a:p>
            <a:endParaRPr lang="ru-RU" dirty="0" smtClean="0"/>
          </a:p>
          <a:p>
            <a:pPr algn="ctr"/>
            <a:endParaRPr lang="ru-RU" dirty="0" smtClean="0"/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200275" algn="l"/>
              </a:tabLst>
            </a:pPr>
            <a:r>
              <a:rPr lang="ru-RU" dirty="0" smtClean="0">
                <a:cs typeface="Arial" pitchFamily="34" charset="0"/>
              </a:rPr>
              <a:t> </a:t>
            </a:r>
            <a:endParaRPr lang="ru-RU" dirty="0"/>
          </a:p>
        </p:txBody>
      </p:sp>
      <p:pic>
        <p:nvPicPr>
          <p:cNvPr id="7" name="Рисунок 6" descr="http://podvignaroda.ru/filter/filterimage?path=VS_Gatchina/002/3-1-493/00000292.jpg&amp;id=50054851&amp;id1=ec950298408b297437116af1134a28b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571612"/>
            <a:ext cx="2918666" cy="451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http://www.podvignaroda.ru/img/awards/new/Medal_zolotaya_Zvezd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72396" y="214290"/>
            <a:ext cx="1357322" cy="1357322"/>
          </a:xfrm>
          <a:prstGeom prst="rect">
            <a:avLst/>
          </a:prstGeom>
          <a:noFill/>
        </p:spPr>
      </p:pic>
      <p:pic>
        <p:nvPicPr>
          <p:cNvPr id="12" name="Рисунок 11" descr="http://podvignaroda.ru/filter/filterimage?path=VS_Gatchina/002/3-1-493/00000295.jpg&amp;id=50054855&amp;id1=e8b2121580524e7993554da57b3bdd3e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1643050"/>
            <a:ext cx="2643206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6500826" y="1714488"/>
            <a:ext cx="2428892" cy="4702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ru-RU" b="1" i="1" dirty="0" smtClean="0"/>
              <a:t>Наградной лист на присвоение командиру звена </a:t>
            </a:r>
          </a:p>
          <a:p>
            <a:pPr algn="r"/>
            <a:r>
              <a:rPr lang="ru-RU" b="1" i="1" dirty="0" smtClean="0"/>
              <a:t>1 АЭ 3 ГИАП 1 ГИАД ВВС КБФ </a:t>
            </a:r>
          </a:p>
          <a:p>
            <a:pPr algn="r"/>
            <a:r>
              <a:rPr lang="ru-RU" b="1" i="1" dirty="0" smtClean="0"/>
              <a:t>гвардии старшему лейтенанту  Черненко Василию Ивановичу, </a:t>
            </a:r>
          </a:p>
          <a:p>
            <a:pPr algn="r"/>
            <a:r>
              <a:rPr lang="ru-RU" b="1" i="1" dirty="0" smtClean="0"/>
              <a:t>1921 г.р., звания Героя Советского Союза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786842" cy="1357322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Наши земляки-герои ВОВ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500430" y="1500174"/>
            <a:ext cx="52864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02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8196" name="Picture 4" descr="140678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3" y="5922034"/>
            <a:ext cx="4286279" cy="76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http://www.podvignaroda.ru/img/awards/new/Medal_zolotaya_Zvezd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72396" y="214290"/>
            <a:ext cx="1285852" cy="1285852"/>
          </a:xfrm>
          <a:prstGeom prst="rect">
            <a:avLst/>
          </a:prstGeom>
          <a:noFill/>
        </p:spPr>
      </p:pic>
      <p:pic>
        <p:nvPicPr>
          <p:cNvPr id="12" name="Рисунок 11" descr="http://podvignaroda.ru/filter/filterimage?path=VS_Gatchina/002/3-1-493/00000296.jpg&amp;id=50054856&amp;id1=ca52722f5023fb57fc8a166ea434a09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571612"/>
            <a:ext cx="3429024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7686" y="1714488"/>
            <a:ext cx="1714512" cy="234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3714744" y="1500174"/>
            <a:ext cx="52149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 </a:t>
            </a:r>
            <a:endParaRPr lang="ru-RU" sz="1600" dirty="0" smtClean="0"/>
          </a:p>
          <a:p>
            <a:endParaRPr lang="ru-RU" dirty="0" smtClean="0"/>
          </a:p>
          <a:p>
            <a:pPr algn="ctr"/>
            <a:endParaRPr lang="ru-RU" dirty="0" smtClean="0"/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200275" algn="l"/>
              </a:tabLst>
            </a:pPr>
            <a:r>
              <a:rPr lang="ru-RU" dirty="0" smtClean="0"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4000496" y="1785926"/>
            <a:ext cx="4786346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                         Фото из наградного     </a:t>
            </a:r>
          </a:p>
          <a:p>
            <a:r>
              <a:rPr lang="ru-RU" dirty="0" smtClean="0"/>
              <a:t>                          дела Черненко В.И. </a:t>
            </a:r>
          </a:p>
          <a:p>
            <a:endParaRPr lang="ru-RU" dirty="0" smtClean="0"/>
          </a:p>
          <a:p>
            <a:pPr algn="r"/>
            <a:r>
              <a:rPr lang="ru-RU" b="1" i="1" dirty="0" smtClean="0"/>
              <a:t>Лист подтверждения сбитых самолетов противника командиром звена 1-й АЭ </a:t>
            </a:r>
          </a:p>
          <a:p>
            <a:pPr algn="r"/>
            <a:r>
              <a:rPr lang="ru-RU" b="1" i="1" dirty="0" smtClean="0"/>
              <a:t>3-го РИАП гвардии ст. лейтенантом Черненко Василием Ивановичем за период с 02.09.1942г.  по 05.06.1944г.</a:t>
            </a:r>
            <a:endParaRPr lang="ru-RU" b="1" i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358246" cy="1285884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Наши земляки-герои ВОВ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500430" y="1500174"/>
            <a:ext cx="52864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02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8196" name="Picture 4" descr="140678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3" y="5922034"/>
            <a:ext cx="4286279" cy="76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714744" y="1500174"/>
            <a:ext cx="5214974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Лазарь Сергеевич </a:t>
            </a:r>
            <a:r>
              <a:rPr lang="ru-RU" b="1" dirty="0" err="1" smtClean="0"/>
              <a:t>Чапчахов</a:t>
            </a:r>
            <a:r>
              <a:rPr lang="ru-RU" b="1" dirty="0" smtClean="0"/>
              <a:t> -</a:t>
            </a:r>
          </a:p>
          <a:p>
            <a:pPr algn="ctr"/>
            <a:r>
              <a:rPr lang="ru-RU" b="1" dirty="0" smtClean="0"/>
              <a:t>лётчик-истребитель,</a:t>
            </a:r>
          </a:p>
          <a:p>
            <a:pPr algn="ctr"/>
            <a:r>
              <a:rPr lang="ru-RU" b="1" dirty="0" smtClean="0"/>
              <a:t>Герой Советского Союза </a:t>
            </a:r>
          </a:p>
          <a:p>
            <a:pPr algn="ctr"/>
            <a:endParaRPr lang="ru-RU" b="1" dirty="0" smtClean="0"/>
          </a:p>
          <a:p>
            <a:pPr algn="ctr"/>
            <a:r>
              <a:rPr lang="ru-RU" sz="2000" b="1" dirty="0" smtClean="0"/>
              <a:t> </a:t>
            </a:r>
            <a:r>
              <a:rPr lang="ru-RU" sz="1600" dirty="0" smtClean="0"/>
              <a:t>Родился  1 января 1921 году в  селе Александровка Азовского района Ростовской области. Юность прошла в </a:t>
            </a:r>
            <a:r>
              <a:rPr lang="ru-RU" sz="1600" dirty="0" err="1" smtClean="0"/>
              <a:t>х.Валуево</a:t>
            </a:r>
            <a:r>
              <a:rPr lang="ru-RU" sz="1600" dirty="0" smtClean="0"/>
              <a:t> </a:t>
            </a:r>
            <a:r>
              <a:rPr lang="ru-RU" sz="1600" dirty="0" err="1" smtClean="0"/>
              <a:t>Мясниковского</a:t>
            </a:r>
            <a:r>
              <a:rPr lang="ru-RU" sz="1600" dirty="0" smtClean="0"/>
              <a:t> района. Работал на  Ростовском центральном телеграфе, окончил аэроклуб. С 1939 года служил на Военно-морском флоте. В 1941 он стал лётчиком 5-го истребительного авиационного полка Балтийского флота.. Всего во время Великой Отечественной войны Черненко совершил 321 боевой вылет, сбил лично 14 и в группе 10 самолётов противника. </a:t>
            </a:r>
          </a:p>
          <a:p>
            <a:pPr algn="ctr"/>
            <a:r>
              <a:rPr lang="ru-RU" sz="1600" dirty="0" smtClean="0"/>
              <a:t> Звание Героя Советского Союза присвоено 19 августа 1944 года.</a:t>
            </a:r>
          </a:p>
          <a:p>
            <a:endParaRPr lang="ru-RU" dirty="0" smtClean="0"/>
          </a:p>
          <a:p>
            <a:pPr algn="ctr"/>
            <a:endParaRPr lang="ru-RU" dirty="0" smtClean="0"/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200275" algn="l"/>
              </a:tabLst>
            </a:pPr>
            <a:r>
              <a:rPr lang="ru-RU" dirty="0" smtClean="0">
                <a:cs typeface="Arial" pitchFamily="34" charset="0"/>
              </a:rPr>
              <a:t> </a:t>
            </a:r>
            <a:endParaRPr lang="ru-RU" dirty="0"/>
          </a:p>
        </p:txBody>
      </p:sp>
      <p:pic>
        <p:nvPicPr>
          <p:cNvPr id="31746" name="Picture 2" descr="http://chaltlib.ru/images/ubilei/038.jp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642909" y="1571612"/>
            <a:ext cx="3000397" cy="4359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http://www.podvignaroda.ru/img/awards/new/Medal_zolotaya_Zvezd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43834" y="214290"/>
            <a:ext cx="1285884" cy="12858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786842" cy="13573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Наши земляки-герои ВОВ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500430" y="1500174"/>
            <a:ext cx="52864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02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8196" name="Picture 4" descr="140678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3" y="5922034"/>
            <a:ext cx="4286279" cy="76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714744" y="1500174"/>
            <a:ext cx="52149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 </a:t>
            </a:r>
            <a:endParaRPr lang="ru-RU" sz="1600" dirty="0" smtClean="0"/>
          </a:p>
          <a:p>
            <a:endParaRPr lang="ru-RU" dirty="0" smtClean="0"/>
          </a:p>
          <a:p>
            <a:pPr algn="ctr"/>
            <a:endParaRPr lang="ru-RU" dirty="0" smtClean="0"/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200275" algn="l"/>
              </a:tabLst>
            </a:pPr>
            <a:r>
              <a:rPr lang="ru-RU" dirty="0" smtClean="0">
                <a:cs typeface="Arial" pitchFamily="34" charset="0"/>
              </a:rPr>
              <a:t> </a:t>
            </a:r>
            <a:endParaRPr lang="ru-RU" dirty="0"/>
          </a:p>
        </p:txBody>
      </p:sp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571612"/>
            <a:ext cx="3143272" cy="4557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3714744" y="1785926"/>
            <a:ext cx="235745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/>
              <a:t>Фронтовой Приказ </a:t>
            </a:r>
          </a:p>
          <a:p>
            <a:pPr algn="ctr"/>
            <a:r>
              <a:rPr lang="ru-RU" b="1" i="1" dirty="0" smtClean="0"/>
              <a:t>ВС Северо-Западного фронта № 931 </a:t>
            </a:r>
          </a:p>
          <a:p>
            <a:pPr algn="ctr"/>
            <a:r>
              <a:rPr lang="ru-RU" b="1" i="1" dirty="0" smtClean="0"/>
              <a:t>от 27.11.1941 и наградной лист к приказу  </a:t>
            </a:r>
          </a:p>
          <a:p>
            <a:pPr algn="ctr"/>
            <a:r>
              <a:rPr lang="ru-RU" b="1" i="1" dirty="0" smtClean="0"/>
              <a:t>о награждении </a:t>
            </a:r>
            <a:r>
              <a:rPr lang="ru-RU" b="1" i="1" dirty="0" err="1" smtClean="0"/>
              <a:t>Чапчахова</a:t>
            </a:r>
            <a:r>
              <a:rPr lang="ru-RU" b="1" i="1" dirty="0" smtClean="0"/>
              <a:t> Лазаря Сергеевича Орденом Ленина</a:t>
            </a:r>
            <a:endParaRPr lang="ru-RU" b="1" i="1" dirty="0"/>
          </a:p>
        </p:txBody>
      </p:sp>
      <p:pic>
        <p:nvPicPr>
          <p:cNvPr id="14" name="Рисунок 13" descr="http://podvignaroda.ru/filter/filterimage?path=Z/001/033-0682524-0112/00000267.jpg&amp;id=10433064&amp;id1=875e4af372e2316b503383f5a8c66ae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1571612"/>
            <a:ext cx="2690471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http://podvignaroda.ru/filter/filterimage?path=Z/001/033-0682524-0004/00000236.jpg&amp;id=12061042&amp;id1=c666e014abe2bba34d7fd50b96a1bd4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21196">
            <a:off x="3039856" y="1446262"/>
            <a:ext cx="3416937" cy="456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786842" cy="1357322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Наши земляки-герои ВОВ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500430" y="1500174"/>
            <a:ext cx="52864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02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8196" name="Picture 4" descr="1406787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3" y="5922034"/>
            <a:ext cx="4286279" cy="76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http://www.podvignaroda.ru/img/awards/new/Medal_zolotaya_Zvezd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72396" y="214290"/>
            <a:ext cx="1285852" cy="128585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714744" y="1500174"/>
            <a:ext cx="52149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 </a:t>
            </a:r>
            <a:endParaRPr lang="ru-RU" sz="1600" dirty="0" smtClean="0"/>
          </a:p>
          <a:p>
            <a:endParaRPr lang="ru-RU" dirty="0" smtClean="0"/>
          </a:p>
          <a:p>
            <a:pPr algn="ctr"/>
            <a:endParaRPr lang="ru-RU" dirty="0" smtClean="0"/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200275" algn="l"/>
              </a:tabLst>
            </a:pPr>
            <a:r>
              <a:rPr lang="ru-RU" dirty="0" smtClean="0">
                <a:cs typeface="Arial" pitchFamily="34" charset="0"/>
              </a:rPr>
              <a:t> </a:t>
            </a:r>
            <a:endParaRPr lang="ru-RU" dirty="0"/>
          </a:p>
        </p:txBody>
      </p:sp>
      <p:pic>
        <p:nvPicPr>
          <p:cNvPr id="51204" name="Picture 4" descr="http://podvignaroda.ru/filter/filterimage?path=Z/001/033-0682524-0112/00000237.jpg&amp;id=10432913&amp;id1=48a165ee30b9c22b511cefa576410b9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34634" y="49863700"/>
            <a:ext cx="2893759" cy="4195549"/>
          </a:xfrm>
          <a:prstGeom prst="rect">
            <a:avLst/>
          </a:prstGeom>
          <a:noFill/>
        </p:spPr>
      </p:pic>
      <p:pic>
        <p:nvPicPr>
          <p:cNvPr id="11" name="Рисунок 10" descr="http://podvignaroda.ru/filter/filterimage?path=Z/001/033-0682524-0004/00000235.jpg&amp;id=12061029&amp;id1=90e9e184d611f074076a98dcdff65827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1428736"/>
            <a:ext cx="3643338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6643702" y="1714488"/>
            <a:ext cx="2286016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Указ Президиума Верховного Совета СССР от 21.07.1942 года 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о присвоении батальонному комиссару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Чапчахову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Лазарю Сергеевичу 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звания Героя Советского Союза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786842" cy="1357322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Наши земляки-герои ВОВ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500430" y="1500174"/>
            <a:ext cx="52864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02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8196" name="Picture 4" descr="140678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3" y="5922034"/>
            <a:ext cx="4286279" cy="76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http://www.podvignaroda.ru/img/awards/new/Medal_zolotaya_Zvezd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72396" y="214290"/>
            <a:ext cx="1285852" cy="128585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714744" y="1500174"/>
            <a:ext cx="52149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 </a:t>
            </a:r>
            <a:endParaRPr lang="ru-RU" sz="1600" dirty="0" smtClean="0"/>
          </a:p>
          <a:p>
            <a:endParaRPr lang="ru-RU" dirty="0" smtClean="0"/>
          </a:p>
          <a:p>
            <a:pPr algn="ctr"/>
            <a:endParaRPr lang="ru-RU" dirty="0" smtClean="0"/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200275" algn="l"/>
              </a:tabLst>
            </a:pPr>
            <a:r>
              <a:rPr lang="ru-RU" dirty="0" smtClean="0">
                <a:cs typeface="Arial" pitchFamily="34" charset="0"/>
              </a:rPr>
              <a:t> </a:t>
            </a:r>
            <a:endParaRPr lang="ru-RU" dirty="0"/>
          </a:p>
        </p:txBody>
      </p:sp>
      <p:pic>
        <p:nvPicPr>
          <p:cNvPr id="7" name="Рисунок 6" descr="http://podvignaroda.ru/filter/filterimage?path=VS/001/033-0793756-0053/00000046.jpg&amp;id=150035415&amp;id1=30ac290860388f5cbfee211a77bee7e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500174"/>
            <a:ext cx="3416937" cy="4638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podvignaroda.ru/filter/filterimage?path=VS/001/033-0793756-0053/00000049.jpg&amp;id=150035419&amp;id1=24762a67ec087e1a9a3d6130efe9da61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1500174"/>
            <a:ext cx="2845433" cy="4628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6786578" y="1643050"/>
            <a:ext cx="214314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Наградной лист к Указу Президиума Верховного Совета СССР 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от 21.07.1942 о присвоении батальонному комиссару 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Чапчахову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Лазарю Сергеевичу звания Героя Советского Союза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786842" cy="1285884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Наши земляки-герои ВОВ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500430" y="1500174"/>
            <a:ext cx="52864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02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8196" name="Picture 4" descr="140678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3" y="5922034"/>
            <a:ext cx="4286279" cy="76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929058" y="1714488"/>
            <a:ext cx="49292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 </a:t>
            </a:r>
            <a:endParaRPr lang="ru-RU" sz="1600" dirty="0" smtClean="0"/>
          </a:p>
          <a:p>
            <a:endParaRPr lang="ru-RU" dirty="0" smtClean="0"/>
          </a:p>
          <a:p>
            <a:pPr algn="ctr"/>
            <a:endParaRPr lang="ru-RU" dirty="0" smtClean="0"/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200275" algn="l"/>
              </a:tabLst>
            </a:pPr>
            <a:r>
              <a:rPr lang="ru-RU" dirty="0" smtClean="0">
                <a:cs typeface="Arial" pitchFamily="34" charset="0"/>
              </a:rPr>
              <a:t> </a:t>
            </a:r>
            <a:endParaRPr lang="ru-RU" dirty="0"/>
          </a:p>
        </p:txBody>
      </p:sp>
      <p:pic>
        <p:nvPicPr>
          <p:cNvPr id="11" name="Рисунок 10" descr="http://chaltlib.ru/images/ubilei/041.JPG"/>
          <p:cNvPicPr/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428596" y="1643050"/>
            <a:ext cx="3071834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3500430" y="1571613"/>
            <a:ext cx="542928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Арменак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Арсентьевич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Ованесян –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полный кавалер ордена Славы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ea typeface="Times New Roman" pitchFamily="18" charset="0"/>
                <a:cs typeface="Times New Roman" pitchFamily="18" charset="0"/>
              </a:rPr>
              <a:t>Родился в селе Большие Салы </a:t>
            </a:r>
            <a:r>
              <a:rPr lang="ru-RU" sz="1600" dirty="0" err="1" smtClean="0">
                <a:ea typeface="Times New Roman" pitchFamily="18" charset="0"/>
                <a:cs typeface="Times New Roman" pitchFamily="18" charset="0"/>
              </a:rPr>
              <a:t>Мясниковского</a:t>
            </a:r>
            <a:r>
              <a:rPr lang="ru-RU" sz="1600" dirty="0" smtClean="0">
                <a:ea typeface="Times New Roman" pitchFamily="18" charset="0"/>
                <a:cs typeface="Times New Roman" pitchFamily="18" charset="0"/>
              </a:rPr>
              <a:t> района Ростовской области  29 февраля 1913 года. Учился в военно-политическом училище в  г. Ростове-на-Дону.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/>
              <a:t>Принимал непосредственное участие в обороне Таганрога, </a:t>
            </a:r>
            <a:r>
              <a:rPr lang="ru-RU" sz="1600" dirty="0" err="1" smtClean="0"/>
              <a:t>Самбекского</a:t>
            </a:r>
            <a:r>
              <a:rPr lang="ru-RU" sz="1600" dirty="0" smtClean="0"/>
              <a:t> и Николаевского районов, в суровых боях за Ростов, с боями дошел до Берлина. </a:t>
            </a:r>
            <a:r>
              <a:rPr lang="ru-RU" sz="1600" dirty="0" smtClean="0"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ea typeface="Times New Roman" pitchFamily="18" charset="0"/>
                <a:cs typeface="Times New Roman" pitchFamily="18" charset="0"/>
              </a:rPr>
              <a:t>За исключительные образцы мужества и отваги был награжден орденом Славы трёх степеней. После демобилизации вернулся в родные края, жил и работал в Новочеркасске. Уже в  мирное время был награжден Орденом Октябрьской революции.       </a:t>
            </a:r>
            <a:endParaRPr lang="ru-RU" sz="1600" dirty="0" smtClean="0"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ea typeface="Times New Roman" pitchFamily="18" charset="0"/>
                <a:cs typeface="Times New Roman" pitchFamily="18" charset="0"/>
              </a:rPr>
              <a:t>Умер 21 июня 2002 года. Похоронен на малой родине в селе Большие Салы. </a:t>
            </a:r>
            <a:endParaRPr lang="ru-RU" sz="1600" dirty="0" smtClean="0"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86709" y="214291"/>
            <a:ext cx="1163657" cy="1163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572560" cy="14287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Наши земляки-герои ВОВ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643050"/>
            <a:ext cx="8501122" cy="4357718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i="1" dirty="0" smtClean="0"/>
              <a:t>9 мая 2019 года исполняется 74 года со дня Великой Победы. Но сколько бы ни минуло лет, нельзя забывать о превращенных в пепел городах и селах, о разрушенном народном хозяйстве, о гибели бесценных памятников материальной и духовной культуры народа, о тружениках тыла, вынесших на своих плечах непомерное бремя военного лихолетья, о самой главной и невосполнимой утрате – миллионах человеческих жизней, отданных во имя Великой Победы… </a:t>
            </a:r>
            <a:endParaRPr lang="ru-RU" sz="2400" b="1" i="1" dirty="0"/>
          </a:p>
        </p:txBody>
      </p:sp>
      <p:pic>
        <p:nvPicPr>
          <p:cNvPr id="6" name="Picture 4" descr="140678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5715016"/>
            <a:ext cx="4081740" cy="73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786842" cy="12858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Наши земляки-герои ВОВ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500430" y="1500174"/>
            <a:ext cx="52864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02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8196" name="Picture 4" descr="140678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3" y="5922034"/>
            <a:ext cx="4286279" cy="76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929058" y="1714488"/>
            <a:ext cx="49292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 </a:t>
            </a:r>
            <a:endParaRPr lang="ru-RU" sz="1600" dirty="0" smtClean="0"/>
          </a:p>
          <a:p>
            <a:endParaRPr lang="ru-RU" dirty="0" smtClean="0"/>
          </a:p>
          <a:p>
            <a:pPr algn="ctr"/>
            <a:endParaRPr lang="ru-RU" dirty="0" smtClean="0"/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200275" algn="l"/>
              </a:tabLst>
            </a:pPr>
            <a:r>
              <a:rPr lang="ru-RU" dirty="0" smtClean="0"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500174"/>
            <a:ext cx="3064136" cy="46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85190">
            <a:off x="1976687" y="1677713"/>
            <a:ext cx="3357199" cy="4594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7143768" y="1785926"/>
            <a:ext cx="17145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Приказ и наградной лист  Орден Славы </a:t>
            </a:r>
            <a:r>
              <a:rPr lang="en-US" dirty="0" smtClean="0"/>
              <a:t>II </a:t>
            </a:r>
            <a:r>
              <a:rPr lang="ru-RU" dirty="0" smtClean="0"/>
              <a:t>степени</a:t>
            </a:r>
            <a:endParaRPr lang="ru-RU" dirty="0"/>
          </a:p>
        </p:txBody>
      </p:sp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934" y="1714488"/>
            <a:ext cx="323238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786842" cy="1285884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Наши земляки-герои ВОВ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500430" y="1500174"/>
            <a:ext cx="52864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02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8196" name="Picture 4" descr="140678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3" y="5922034"/>
            <a:ext cx="4286279" cy="76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929058" y="1714488"/>
            <a:ext cx="49292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 </a:t>
            </a:r>
            <a:endParaRPr lang="ru-RU" sz="1600" dirty="0" smtClean="0"/>
          </a:p>
          <a:p>
            <a:endParaRPr lang="ru-RU" dirty="0" smtClean="0"/>
          </a:p>
          <a:p>
            <a:pPr algn="ctr"/>
            <a:endParaRPr lang="ru-RU" dirty="0" smtClean="0"/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200275" algn="l"/>
              </a:tabLst>
            </a:pPr>
            <a:r>
              <a:rPr lang="ru-RU" dirty="0" smtClean="0"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3500430" y="1571613"/>
            <a:ext cx="542928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ea typeface="Times New Roman" pitchFamily="18" charset="0"/>
                <a:cs typeface="Times New Roman" pitchFamily="18" charset="0"/>
              </a:rPr>
              <a:t>. </a:t>
            </a:r>
            <a:endParaRPr lang="ru-RU" sz="1600" dirty="0" smtClean="0"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http://chaltlib.ru/images/ubilei/040.jpg"/>
          <p:cNvPicPr/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500034" y="1571612"/>
            <a:ext cx="321471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3786182" y="1500174"/>
            <a:ext cx="5072098" cy="558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Сурен</a:t>
            </a: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7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АмбарцумовичТащиян</a:t>
            </a: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- 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Герой Российской Федераци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и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Родился 22 марта 1919 </a:t>
            </a:r>
            <a:r>
              <a:rPr lang="ru-RU" sz="1500" dirty="0" smtClean="0">
                <a:ea typeface="Times New Roman" pitchFamily="18" charset="0"/>
                <a:cs typeface="Times New Roman" pitchFamily="18" charset="0"/>
              </a:rPr>
              <a:t>года в селе Чалтырь </a:t>
            </a:r>
            <a:r>
              <a:rPr lang="ru-RU" sz="1500" dirty="0" err="1" smtClean="0">
                <a:ea typeface="Times New Roman" pitchFamily="18" charset="0"/>
                <a:cs typeface="Times New Roman" pitchFamily="18" charset="0"/>
              </a:rPr>
              <a:t>Мясниковского</a:t>
            </a:r>
            <a:r>
              <a:rPr lang="ru-RU" sz="1500" dirty="0" smtClean="0">
                <a:ea typeface="Times New Roman" pitchFamily="18" charset="0"/>
                <a:cs typeface="Times New Roman" pitchFamily="18" charset="0"/>
              </a:rPr>
              <a:t> района Ростовской области . 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Получив начальное образование в родном селе, продолжил учебу в  г.Ростове-на-Дону. </a:t>
            </a:r>
          </a:p>
          <a:p>
            <a:pPr algn="ctr"/>
            <a:r>
              <a:rPr lang="ru-RU" sz="1500" dirty="0" smtClean="0">
                <a:cs typeface="Times New Roman" pitchFamily="18" charset="0"/>
              </a:rPr>
              <a:t>В</a:t>
            </a:r>
            <a:r>
              <a:rPr lang="ru-RU" sz="1500" dirty="0" smtClean="0"/>
              <a:t> июне 1941 г. 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окончил</a:t>
            </a:r>
            <a:r>
              <a:rPr lang="ru-RU" sz="1500" dirty="0" smtClean="0"/>
              <a:t> </a:t>
            </a:r>
            <a:r>
              <a:rPr lang="ru-RU" sz="1500" dirty="0" err="1" smtClean="0"/>
              <a:t>Ейское</a:t>
            </a:r>
            <a:r>
              <a:rPr lang="ru-RU" sz="1500" dirty="0" smtClean="0"/>
              <a:t> Военно-Морское училище. С первых дней войны сражался с фашистами, защищая небо Родины. </a:t>
            </a:r>
          </a:p>
          <a:p>
            <a:pPr algn="ctr"/>
            <a:r>
              <a:rPr lang="ru-RU" sz="1500" dirty="0" smtClean="0"/>
              <a:t>Совершил более 400  боевых вылетов, провел 187 воздушных боев, лично сбил 11 вражеских самолетов, в т.ч. 7 бомбардировщиков и 4 истребителя.  </a:t>
            </a:r>
          </a:p>
          <a:p>
            <a:pPr algn="ctr"/>
            <a:r>
              <a:rPr lang="ru-RU" sz="1500" dirty="0" smtClean="0"/>
              <a:t>Погиб в воздушном бою 25 сентября 1943 года над Керченским проливом.</a:t>
            </a:r>
          </a:p>
          <a:p>
            <a:pPr algn="ctr"/>
            <a:r>
              <a:rPr lang="ru-RU" sz="1500" dirty="0" smtClean="0"/>
              <a:t>Указом Президента Российской Федерации от 16 февраля 1995 года № 141 присвоено звание Героя Российской Федерации (посмертно). </a:t>
            </a:r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43900" y="285729"/>
            <a:ext cx="696929" cy="1314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786842" cy="12858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Наши земляки-герои ВОВ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500430" y="1500174"/>
            <a:ext cx="52864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02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8196" name="Picture 4" descr="140678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3" y="5922034"/>
            <a:ext cx="4286279" cy="76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929058" y="1714488"/>
            <a:ext cx="49292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 </a:t>
            </a:r>
            <a:endParaRPr lang="ru-RU" sz="1600" dirty="0" smtClean="0"/>
          </a:p>
          <a:p>
            <a:endParaRPr lang="ru-RU" dirty="0" smtClean="0"/>
          </a:p>
          <a:p>
            <a:pPr algn="ctr"/>
            <a:endParaRPr lang="ru-RU" dirty="0" smtClean="0"/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200275" algn="l"/>
              </a:tabLst>
            </a:pPr>
            <a:r>
              <a:rPr lang="ru-RU" dirty="0" smtClean="0"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3500430" y="1571613"/>
            <a:ext cx="542928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ea typeface="Times New Roman" pitchFamily="18" charset="0"/>
                <a:cs typeface="Times New Roman" pitchFamily="18" charset="0"/>
              </a:rPr>
              <a:t>. </a:t>
            </a:r>
            <a:endParaRPr lang="ru-RU" sz="1600" dirty="0" smtClean="0"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3786182" y="1500174"/>
            <a:ext cx="507209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400" dirty="0" smtClean="0"/>
          </a:p>
          <a:p>
            <a:endParaRPr lang="ru-RU" sz="1400" dirty="0" smtClean="0"/>
          </a:p>
          <a:p>
            <a:endParaRPr lang="ru-RU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 descr="C:\Users\Archiv\Pictures\0000062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571612"/>
            <a:ext cx="3344337" cy="4641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Archiv\Pictures\0000091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34914">
            <a:off x="3831473" y="1628504"/>
            <a:ext cx="292895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6500826" y="2000240"/>
            <a:ext cx="2428924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i="1" dirty="0" smtClean="0"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i="1" dirty="0" smtClean="0"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Приказ командующего Черноморским Флотом № 47с от 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13.08.1942  и наградной лист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о награждении мл. лейтенанта </a:t>
            </a:r>
            <a:r>
              <a:rPr kumimoji="0" lang="ru-RU" sz="1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Тащиева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Сурена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Амбарцумовича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Орденом Красного Знамени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0958" y="1500174"/>
            <a:ext cx="1059215" cy="128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786842" cy="12858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Наши земляки-герои ВОВ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500430" y="1500174"/>
            <a:ext cx="52864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02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8196" name="Picture 4" descr="140678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3" y="5922034"/>
            <a:ext cx="4286279" cy="76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929058" y="1714488"/>
            <a:ext cx="49292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 </a:t>
            </a:r>
            <a:endParaRPr lang="ru-RU" sz="1600" dirty="0" smtClean="0"/>
          </a:p>
          <a:p>
            <a:endParaRPr lang="ru-RU" dirty="0" smtClean="0"/>
          </a:p>
          <a:p>
            <a:pPr algn="ctr"/>
            <a:endParaRPr lang="ru-RU" dirty="0" smtClean="0"/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200275" algn="l"/>
              </a:tabLst>
            </a:pPr>
            <a:r>
              <a:rPr lang="ru-RU" dirty="0" smtClean="0"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3500430" y="1571613"/>
            <a:ext cx="542928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ea typeface="Times New Roman" pitchFamily="18" charset="0"/>
                <a:cs typeface="Times New Roman" pitchFamily="18" charset="0"/>
              </a:rPr>
              <a:t>. </a:t>
            </a:r>
            <a:endParaRPr lang="ru-RU" sz="1600" dirty="0" smtClean="0"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3786182" y="1500174"/>
            <a:ext cx="507209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400" dirty="0" smtClean="0"/>
          </a:p>
          <a:p>
            <a:endParaRPr lang="ru-RU" sz="1400" dirty="0" smtClean="0"/>
          </a:p>
          <a:p>
            <a:endParaRPr lang="ru-RU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6500826" y="2000240"/>
            <a:ext cx="242892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i="1" dirty="0" smtClean="0"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i="1" dirty="0" smtClean="0"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4" name="Рисунок 13" descr="C:\Users\Archiv\Pictures\0000038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500174"/>
            <a:ext cx="3199714" cy="4578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Archiv\Pictures\0000038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1571612"/>
            <a:ext cx="2500330" cy="4519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6357950" y="3214686"/>
            <a:ext cx="2571768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Приказ командующего Черноморским Флотом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№47с от 18.06.1943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о награждении лейтенанта </a:t>
            </a:r>
            <a:r>
              <a:rPr kumimoji="0" lang="ru-RU" sz="1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Тащиева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Сурена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Амбарцумовича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Орденом Красного Знамени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6644" y="1714488"/>
            <a:ext cx="1059215" cy="128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786842" cy="12858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Наши земляки-герои ВОВ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8196" name="Picture 4" descr="140678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3" y="5922034"/>
            <a:ext cx="4286279" cy="76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3500430" y="1571613"/>
            <a:ext cx="542928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ea typeface="Times New Roman" pitchFamily="18" charset="0"/>
                <a:cs typeface="Times New Roman" pitchFamily="18" charset="0"/>
              </a:rPr>
              <a:t>. </a:t>
            </a:r>
            <a:endParaRPr lang="ru-RU" sz="1600" dirty="0" smtClean="0"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3786182" y="1500174"/>
            <a:ext cx="507209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400" dirty="0" smtClean="0"/>
          </a:p>
          <a:p>
            <a:endParaRPr lang="ru-RU" sz="1400" dirty="0" smtClean="0"/>
          </a:p>
          <a:p>
            <a:endParaRPr lang="ru-RU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 descr="C:\Users\Archiv\AppData\Local\Microsoft\Windows\Temporary Internet Files\Content.Word\0000025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571612"/>
            <a:ext cx="342902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Archiv\AppData\Local\Microsoft\Windows\Temporary Internet Files\Content.Word\0000025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1571612"/>
            <a:ext cx="2773995" cy="4539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6715140" y="2000240"/>
            <a:ext cx="2214578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Наградной лист на пилота </a:t>
            </a:r>
          </a:p>
          <a:p>
            <a:pPr algn="ctr"/>
            <a:r>
              <a:rPr lang="ru-RU" sz="1600" b="1" dirty="0" smtClean="0"/>
              <a:t>2-АЭ 32-го авиаполка 62-ой авиабригады ВВС ЧФ лейтенанта </a:t>
            </a:r>
            <a:r>
              <a:rPr lang="ru-RU" sz="1600" b="1" dirty="0" err="1" smtClean="0"/>
              <a:t>Тащиева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Сурена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Амбарцумовича</a:t>
            </a:r>
            <a:r>
              <a:rPr lang="ru-RU" sz="1600" b="1" dirty="0" smtClean="0"/>
              <a:t> на присвоение звания Героя Советского Союза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786842" cy="12858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Наши земляки-герои ВОВ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500430" y="1500174"/>
            <a:ext cx="52864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02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8196" name="Picture 4" descr="140678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3" y="5922034"/>
            <a:ext cx="4286279" cy="76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929058" y="1714488"/>
            <a:ext cx="49292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 </a:t>
            </a:r>
            <a:endParaRPr lang="ru-RU" sz="1600" dirty="0" smtClean="0"/>
          </a:p>
          <a:p>
            <a:endParaRPr lang="ru-RU" dirty="0" smtClean="0"/>
          </a:p>
          <a:p>
            <a:pPr algn="ctr"/>
            <a:endParaRPr lang="ru-RU" dirty="0" smtClean="0"/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200275" algn="l"/>
              </a:tabLst>
            </a:pPr>
            <a:r>
              <a:rPr lang="ru-RU" dirty="0" smtClean="0"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3500430" y="1571613"/>
            <a:ext cx="542928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ea typeface="Times New Roman" pitchFamily="18" charset="0"/>
                <a:cs typeface="Times New Roman" pitchFamily="18" charset="0"/>
              </a:rPr>
              <a:t>. </a:t>
            </a:r>
            <a:endParaRPr lang="ru-RU" sz="1600" dirty="0" smtClean="0"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3786182" y="1500174"/>
            <a:ext cx="507209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400" dirty="0" smtClean="0"/>
          </a:p>
          <a:p>
            <a:endParaRPr lang="ru-RU" sz="1400" dirty="0" smtClean="0"/>
          </a:p>
          <a:p>
            <a:endParaRPr lang="ru-RU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28596" y="1513090"/>
            <a:ext cx="8501122" cy="651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i="1" dirty="0" smtClean="0"/>
              <a:t> </a:t>
            </a:r>
            <a:endParaRPr lang="ru-RU" sz="2800" b="1" i="1" dirty="0"/>
          </a:p>
        </p:txBody>
      </p:sp>
      <p:pic>
        <p:nvPicPr>
          <p:cNvPr id="1026" name="Picture 2" descr="03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1571612"/>
            <a:ext cx="32766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285720" y="5072074"/>
            <a:ext cx="464347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Мемориал Славы в селе Чалтырь.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Открыт 9 мая 1986 года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5000628" y="4286256"/>
            <a:ext cx="392909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i="1" dirty="0" smtClean="0"/>
              <a:t>Барельеф и мемориальная доска Герою России </a:t>
            </a:r>
            <a:r>
              <a:rPr lang="ru-RU" b="1" i="1" dirty="0" err="1" smtClean="0"/>
              <a:t>Сурену</a:t>
            </a:r>
            <a:r>
              <a:rPr lang="ru-RU" b="1" i="1" dirty="0" smtClean="0"/>
              <a:t> </a:t>
            </a:r>
            <a:r>
              <a:rPr lang="ru-RU" b="1" i="1" dirty="0" err="1" smtClean="0"/>
              <a:t>Амбарцумовичу</a:t>
            </a:r>
            <a:r>
              <a:rPr lang="ru-RU" b="1" i="1" dirty="0" smtClean="0"/>
              <a:t> </a:t>
            </a:r>
            <a:r>
              <a:rPr lang="ru-RU" b="1" i="1" dirty="0" err="1" smtClean="0"/>
              <a:t>Тащияну</a:t>
            </a:r>
            <a:r>
              <a:rPr lang="ru-RU" b="1" i="1" dirty="0" smtClean="0"/>
              <a:t> на мемориале Славы в с.Чалтырь. Установлены 5 мая 1995 года</a:t>
            </a:r>
            <a:endParaRPr lang="ru-RU" b="1" i="1" dirty="0"/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500174"/>
            <a:ext cx="4643470" cy="348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786842" cy="12858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Наши земляки-герои ВОВ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500430" y="1500174"/>
            <a:ext cx="52864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02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8196" name="Picture 4" descr="140678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3" y="5922034"/>
            <a:ext cx="4286279" cy="76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929058" y="1714488"/>
            <a:ext cx="49292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 </a:t>
            </a:r>
            <a:endParaRPr lang="ru-RU" sz="1600" dirty="0" smtClean="0"/>
          </a:p>
          <a:p>
            <a:endParaRPr lang="ru-RU" dirty="0" smtClean="0"/>
          </a:p>
          <a:p>
            <a:pPr algn="ctr"/>
            <a:endParaRPr lang="ru-RU" dirty="0" smtClean="0"/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200275" algn="l"/>
              </a:tabLst>
            </a:pPr>
            <a:r>
              <a:rPr lang="ru-RU" dirty="0" smtClean="0"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3500430" y="1571613"/>
            <a:ext cx="542928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ea typeface="Times New Roman" pitchFamily="18" charset="0"/>
                <a:cs typeface="Times New Roman" pitchFamily="18" charset="0"/>
              </a:rPr>
              <a:t>. </a:t>
            </a:r>
            <a:endParaRPr lang="ru-RU" sz="1600" dirty="0" smtClean="0"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3786182" y="1500174"/>
            <a:ext cx="507209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400" dirty="0" smtClean="0"/>
          </a:p>
          <a:p>
            <a:endParaRPr lang="ru-RU" sz="1400" dirty="0" smtClean="0"/>
          </a:p>
          <a:p>
            <a:endParaRPr lang="ru-RU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28596" y="1513090"/>
            <a:ext cx="850112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i="1" dirty="0" smtClean="0"/>
              <a:t>Пройдут века, но не исчезнет из нашей памяти бессмертный подвиг уроженцев и жителей </a:t>
            </a:r>
            <a:r>
              <a:rPr lang="ru-RU" sz="2800" b="1" i="1" dirty="0" err="1" smtClean="0"/>
              <a:t>Мясниковского</a:t>
            </a:r>
            <a:r>
              <a:rPr lang="ru-RU" sz="2800" b="1" i="1" dirty="0" smtClean="0"/>
              <a:t> района, вписавших в героическую летопись Великой Отечественной войны немеркнущие и славные страницы   </a:t>
            </a:r>
            <a:endParaRPr lang="ru-RU" sz="2800" b="1" i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40678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5929330"/>
            <a:ext cx="4081740" cy="73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572560" cy="14287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Наши земляки-герои ВОВ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528" y="5929330"/>
            <a:ext cx="357190" cy="214314"/>
          </a:xfrm>
        </p:spPr>
        <p:txBody>
          <a:bodyPr>
            <a:normAutofit fontScale="40000" lnSpcReduction="20000"/>
          </a:bodyPr>
          <a:lstStyle/>
          <a:p>
            <a:pPr algn="just">
              <a:buNone/>
            </a:pPr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285720" y="1428736"/>
            <a:ext cx="8643998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   Вспоминая историю, нельзя не отметить вклад </a:t>
            </a:r>
            <a:r>
              <a:rPr kumimoji="0" lang="ru-RU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мясниковцев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в Великую  Победу над фашизмом.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rgbClr val="333333"/>
                </a:solidFill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С первых дней вероломного нападения фашистской Германии только</a:t>
            </a:r>
            <a:r>
              <a:rPr kumimoji="0" lang="ru-RU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из сел </a:t>
            </a:r>
            <a:r>
              <a:rPr kumimoji="0" lang="ru-RU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Мясниковского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района более 4500 человек стали в ряды защитников Отечества, 2027 из них пали смертью храбрых в суровые годы войны...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Их ратный подвиг в Великой Отечественной войне был высоко оценен: 3500 уроженцев и жителей </a:t>
            </a:r>
            <a:r>
              <a:rPr kumimoji="0" lang="ru-RU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Мясниковского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района были награждены боевыми орденами и медалями за мужество и отвагу, трое из них были  удостоены звания Героя Советского Союза, один человек стал полным кавалером ордена Славы. </a:t>
            </a:r>
            <a:endParaRPr kumimoji="0" lang="ru-RU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   В 1995 году  Указом Президента Российской Федерации уроженцу села Чалтырь </a:t>
            </a:r>
            <a:r>
              <a:rPr kumimoji="0" lang="ru-RU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Сурену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Тащияну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было посмертно присвоено звание Героя Российской Федерации.</a:t>
            </a:r>
            <a:endParaRPr kumimoji="0" lang="ru-RU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   Давайте еще раз вспомним поименно наших героев-земляков. </a:t>
            </a:r>
            <a:endParaRPr kumimoji="0" lang="ru-RU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40" y="428604"/>
            <a:ext cx="8572560" cy="142876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Наши земляки-герои ВОВ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500430" y="1500174"/>
            <a:ext cx="52864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02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8196" name="Picture 4" descr="140678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3" y="5922034"/>
            <a:ext cx="4286279" cy="76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chaltlib.ru/images/ubilei/037.JP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571472" y="1928802"/>
            <a:ext cx="2899072" cy="421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500430" y="1357298"/>
            <a:ext cx="5357850" cy="5251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200275" algn="l"/>
              </a:tabLst>
            </a:pPr>
            <a:r>
              <a:rPr lang="ru-RU" sz="2000" b="1" dirty="0" smtClean="0">
                <a:ea typeface="Times New Roman" pitchFamily="18" charset="0"/>
                <a:cs typeface="Arial" pitchFamily="34" charset="0"/>
              </a:rPr>
              <a:t>Алексей Леонтьевич Кривонос –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200275" algn="l"/>
              </a:tabLst>
            </a:pPr>
            <a:r>
              <a:rPr lang="ru-RU" sz="2000" b="1" dirty="0" smtClean="0">
                <a:ea typeface="Times New Roman" pitchFamily="18" charset="0"/>
                <a:cs typeface="Arial" pitchFamily="34" charset="0"/>
              </a:rPr>
              <a:t>л</a:t>
            </a:r>
            <a:r>
              <a:rPr lang="ru-RU" sz="2000" b="1" dirty="0" smtClean="0"/>
              <a:t>ётчик-штурмовик,</a:t>
            </a:r>
            <a:endParaRPr lang="ru-RU" sz="2000" b="1" dirty="0" smtClean="0">
              <a:ea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200275" algn="l"/>
              </a:tabLst>
            </a:pPr>
            <a:r>
              <a:rPr lang="ru-RU" sz="2000" b="1" dirty="0" smtClean="0"/>
              <a:t>Герой Советского Союза </a:t>
            </a:r>
            <a:endParaRPr lang="ru-RU" sz="2000" b="1" dirty="0" smtClean="0">
              <a:ea typeface="Times New Roman" pitchFamily="18" charset="0"/>
              <a:cs typeface="Arial" pitchFamily="34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2200275" algn="l"/>
              </a:tabLst>
            </a:pPr>
            <a:endParaRPr lang="ru-RU" sz="1400" dirty="0" smtClean="0"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00275" algn="l"/>
              </a:tabLst>
            </a:pPr>
            <a:r>
              <a:rPr lang="ru-RU" dirty="0" smtClean="0">
                <a:ea typeface="Times New Roman" pitchFamily="18" charset="0"/>
                <a:cs typeface="Arial" pitchFamily="34" charset="0"/>
              </a:rPr>
              <a:t>Родился 27 марта 1922 году в пос. Варваровка ныне </a:t>
            </a:r>
            <a:r>
              <a:rPr lang="ru-RU" dirty="0" err="1" smtClean="0">
                <a:ea typeface="Times New Roman" pitchFamily="18" charset="0"/>
                <a:cs typeface="Arial" pitchFamily="34" charset="0"/>
              </a:rPr>
              <a:t>Павлоградского</a:t>
            </a:r>
            <a:r>
              <a:rPr lang="ru-RU" dirty="0" smtClean="0">
                <a:ea typeface="Times New Roman" pitchFamily="18" charset="0"/>
                <a:cs typeface="Arial" pitchFamily="34" charset="0"/>
              </a:rPr>
              <a:t> района Днепропетровской области Украины. Вырос в х. Калинин </a:t>
            </a:r>
            <a:r>
              <a:rPr lang="ru-RU" dirty="0" err="1" smtClean="0">
                <a:ea typeface="Times New Roman" pitchFamily="18" charset="0"/>
                <a:cs typeface="Arial" pitchFamily="34" charset="0"/>
              </a:rPr>
              <a:t>Мясниковского</a:t>
            </a:r>
            <a:r>
              <a:rPr lang="ru-RU" dirty="0" smtClean="0">
                <a:ea typeface="Times New Roman" pitchFamily="18" charset="0"/>
                <a:cs typeface="Arial" pitchFamily="34" charset="0"/>
              </a:rPr>
              <a:t> района, окончил среднюю школу № 77 в г. Ростове-на-Дону, Чкаловскую военную авиационную школу пилотов в 1943. К апрелю 1945 года совершил 132 боевых вылета на штурмовку и бомбардировку вражеской обороны.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00275" algn="l"/>
              </a:tabLst>
            </a:pPr>
            <a:r>
              <a:rPr lang="ru-RU" dirty="0" smtClean="0">
                <a:ea typeface="Times New Roman" pitchFamily="18" charset="0"/>
                <a:cs typeface="Arial" pitchFamily="34" charset="0"/>
              </a:rPr>
              <a:t>Звание Героя Советского Союза присвоено 27 июня 1945 года. 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00275" algn="l"/>
              </a:tabLst>
            </a:pPr>
            <a:r>
              <a:rPr lang="ru-RU" dirty="0" smtClean="0">
                <a:ea typeface="Times New Roman" pitchFamily="18" charset="0"/>
                <a:cs typeface="Arial" pitchFamily="34" charset="0"/>
              </a:rPr>
              <a:t>Погиб в авиационной катастрофе 8 сентября 1955 года. </a:t>
            </a:r>
            <a:endParaRPr lang="ru-RU" dirty="0"/>
          </a:p>
        </p:txBody>
      </p:sp>
      <p:pic>
        <p:nvPicPr>
          <p:cNvPr id="7" name="Picture 5" descr="http://www.podvignaroda.ru/img/awards/new/Medal_zolotaya_Zvezd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86710" y="285728"/>
            <a:ext cx="1000132" cy="10001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http://www.podvignaroda.ru/img/awards/new/Orden_Krasnoj_Zvezd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1500174"/>
            <a:ext cx="1214446" cy="1214446"/>
          </a:xfrm>
          <a:prstGeom prst="rect">
            <a:avLst/>
          </a:prstGeom>
          <a:noFill/>
        </p:spPr>
      </p:pic>
      <p:pic>
        <p:nvPicPr>
          <p:cNvPr id="8" name="Рисунок 7" descr="C:\Users\Archiv\Pictures\filterimage (2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38946">
            <a:off x="2986546" y="1906452"/>
            <a:ext cx="2714644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715404" cy="1000132"/>
          </a:xfrm>
        </p:spPr>
        <p:txBody>
          <a:bodyPr>
            <a:normAutofit/>
          </a:bodyPr>
          <a:lstStyle/>
          <a:p>
            <a:pPr algn="ctr"/>
            <a:r>
              <a:rPr lang="ru-RU" sz="4100" dirty="0" smtClean="0"/>
              <a:t>Наши земляки-герои ВОВ</a:t>
            </a:r>
            <a:endParaRPr lang="ru-RU" sz="4100" dirty="0"/>
          </a:p>
        </p:txBody>
      </p:sp>
      <p:pic>
        <p:nvPicPr>
          <p:cNvPr id="5" name="Picture 4" descr="1406787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5857892"/>
            <a:ext cx="4081740" cy="73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6" descr="http://podvignaroda.ru/filter/filterimage?path=VS/118/033-0686044-0025%2b004-0024/00000141.jpg&amp;id=21600830&amp;id1=62f2678faa85d6dbc5734a2080af1ee4"/>
          <p:cNvPicPr>
            <a:picLocks noGrp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1500174"/>
            <a:ext cx="315011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5072066" y="2428868"/>
            <a:ext cx="3714776" cy="4143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ru-RU" b="1" i="1" dirty="0" smtClean="0"/>
              <a:t>   </a:t>
            </a:r>
          </a:p>
          <a:p>
            <a:pPr algn="r"/>
            <a:r>
              <a:rPr lang="ru-RU" b="1" i="1" dirty="0" smtClean="0"/>
              <a:t>   </a:t>
            </a:r>
            <a:r>
              <a:rPr lang="ru-RU" b="1" dirty="0" smtClean="0"/>
              <a:t>Приказ </a:t>
            </a:r>
          </a:p>
          <a:p>
            <a:pPr algn="r"/>
            <a:r>
              <a:rPr lang="ru-RU" b="1" dirty="0" smtClean="0"/>
              <a:t>5-ой Гвардейской Штурмовой авиационной дивизии 1-го смешанного авиакорпуса Юго-Западного  Фронта  </a:t>
            </a:r>
          </a:p>
          <a:p>
            <a:pPr algn="r"/>
            <a:r>
              <a:rPr lang="ru-RU" b="1" dirty="0" smtClean="0"/>
              <a:t>№ 10/</a:t>
            </a:r>
            <a:r>
              <a:rPr lang="ru-RU" b="1" dirty="0" err="1" smtClean="0"/>
              <a:t>н</a:t>
            </a:r>
            <a:r>
              <a:rPr lang="ru-RU" b="1" dirty="0" smtClean="0"/>
              <a:t> от 30.08.1943 </a:t>
            </a:r>
          </a:p>
          <a:p>
            <a:pPr algn="r"/>
            <a:r>
              <a:rPr lang="ru-RU" b="1" dirty="0" smtClean="0"/>
              <a:t>о награждении </a:t>
            </a:r>
          </a:p>
          <a:p>
            <a:pPr algn="r"/>
            <a:r>
              <a:rPr lang="ru-RU" b="1" dirty="0" smtClean="0"/>
              <a:t>мл. лейтенанта Кривоноса Алексея Леонтьевича </a:t>
            </a:r>
          </a:p>
          <a:p>
            <a:pPr algn="r"/>
            <a:r>
              <a:rPr lang="ru-RU" b="1" dirty="0" smtClean="0"/>
              <a:t>Орденом Красной Звезды.</a:t>
            </a:r>
          </a:p>
          <a:p>
            <a:pPr algn="r"/>
            <a:r>
              <a:rPr lang="ru-RU" b="1" dirty="0" smtClean="0"/>
              <a:t>Дата подвига: 06.08.1943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1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://podvignaroda.ru/filter/filterimage?path=VS/118/033-0686044-0025%2b004-0024/00000156.jpg&amp;id=21600869&amp;id1=cf22fca9067418f186a1b0eb97bf529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85421">
            <a:off x="3488489" y="1817091"/>
            <a:ext cx="292895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429684" cy="928694"/>
          </a:xfrm>
        </p:spPr>
        <p:txBody>
          <a:bodyPr>
            <a:normAutofit/>
          </a:bodyPr>
          <a:lstStyle/>
          <a:p>
            <a:pPr algn="ctr"/>
            <a:r>
              <a:rPr lang="ru-RU" sz="4100" dirty="0" smtClean="0"/>
              <a:t>Наши земляки-герои ВОВ</a:t>
            </a:r>
            <a:endParaRPr lang="ru-RU" sz="4100" dirty="0"/>
          </a:p>
        </p:txBody>
      </p:sp>
      <p:pic>
        <p:nvPicPr>
          <p:cNvPr id="5" name="Picture 4" descr="1406787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5857892"/>
            <a:ext cx="4081740" cy="73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6" descr="http://podvignaroda.ru/filter/filterimage?path=VS/118/033-0686044-0025%2b004-0024/00000155.jpg&amp;id=21600868&amp;id1=6ffcdee64a2088dc46b3cc79884602c5"/>
          <p:cNvPicPr>
            <a:picLocks noGrp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1571612"/>
            <a:ext cx="3225487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429388" y="1857364"/>
            <a:ext cx="250033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ru-RU" b="1" i="1" dirty="0" smtClean="0"/>
              <a:t>Наградной лист к приказу </a:t>
            </a:r>
          </a:p>
          <a:p>
            <a:pPr algn="r"/>
            <a:r>
              <a:rPr lang="ru-RU" b="1" i="1" dirty="0" smtClean="0"/>
              <a:t>5 </a:t>
            </a:r>
            <a:r>
              <a:rPr lang="ru-RU" b="1" i="1" dirty="0" err="1" smtClean="0"/>
              <a:t>гв</a:t>
            </a:r>
            <a:r>
              <a:rPr lang="ru-RU" b="1" i="1" dirty="0" smtClean="0"/>
              <a:t>. </a:t>
            </a:r>
            <a:r>
              <a:rPr lang="ru-RU" b="1" i="1" dirty="0" err="1" smtClean="0"/>
              <a:t>шад</a:t>
            </a:r>
            <a:r>
              <a:rPr lang="ru-RU" b="1" i="1" dirty="0" smtClean="0"/>
              <a:t> 1 сак Юго-Западного фронта № 10/</a:t>
            </a:r>
            <a:r>
              <a:rPr lang="ru-RU" b="1" i="1" dirty="0" err="1" smtClean="0"/>
              <a:t>н</a:t>
            </a:r>
            <a:r>
              <a:rPr lang="ru-RU" b="1" i="1" dirty="0" smtClean="0"/>
              <a:t> от </a:t>
            </a:r>
          </a:p>
          <a:p>
            <a:pPr algn="r"/>
            <a:r>
              <a:rPr lang="ru-RU" b="1" i="1" dirty="0" smtClean="0"/>
              <a:t>30.08.1943 </a:t>
            </a:r>
          </a:p>
          <a:p>
            <a:pPr algn="r"/>
            <a:r>
              <a:rPr lang="ru-RU" b="1" i="1" dirty="0" smtClean="0"/>
              <a:t>о награждении мл. лейтенанта Кривоноса Алексея Леонтьевича Орденом Красной Звезды</a:t>
            </a:r>
          </a:p>
          <a:p>
            <a:pPr algn="r"/>
            <a:r>
              <a:rPr lang="ru-RU" b="1" i="1" dirty="0" smtClean="0"/>
              <a:t> </a:t>
            </a:r>
            <a:endParaRPr lang="ru-RU" b="1" i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715404" cy="100013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Наши земляки-герои ВОВ</a:t>
            </a:r>
            <a:endParaRPr lang="ru-RU" dirty="0"/>
          </a:p>
        </p:txBody>
      </p:sp>
      <p:pic>
        <p:nvPicPr>
          <p:cNvPr id="5" name="Picture 4" descr="140678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5857892"/>
            <a:ext cx="4081740" cy="73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500174"/>
            <a:ext cx="3293791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C:\Users\Archiv\Pictures\filterimage (4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14174">
            <a:off x="3632500" y="1548470"/>
            <a:ext cx="2773995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5572132" y="2333685"/>
            <a:ext cx="321471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b="1" i="1" dirty="0" smtClean="0"/>
          </a:p>
          <a:p>
            <a:pPr algn="r"/>
            <a:r>
              <a:rPr lang="ru-RU" b="1" i="1" dirty="0" smtClean="0"/>
              <a:t>Фронтовой приказ</a:t>
            </a:r>
          </a:p>
          <a:p>
            <a:pPr algn="r"/>
            <a:r>
              <a:rPr lang="ru-RU" b="1" i="1" dirty="0" smtClean="0"/>
              <a:t> ВС 17 Воздушной Армии 3 Украинского фронта №30/</a:t>
            </a:r>
            <a:r>
              <a:rPr lang="ru-RU" b="1" i="1" dirty="0" err="1" smtClean="0"/>
              <a:t>н</a:t>
            </a:r>
            <a:r>
              <a:rPr lang="ru-RU" b="1" i="1" dirty="0" smtClean="0"/>
              <a:t>  </a:t>
            </a:r>
          </a:p>
          <a:p>
            <a:pPr algn="r"/>
            <a:r>
              <a:rPr lang="ru-RU" b="1" i="1" dirty="0" smtClean="0"/>
              <a:t>от 19.06.1944  </a:t>
            </a:r>
          </a:p>
          <a:p>
            <a:pPr algn="r"/>
            <a:r>
              <a:rPr lang="ru-RU" b="1" i="1" dirty="0" smtClean="0"/>
              <a:t>о награждении </a:t>
            </a:r>
          </a:p>
          <a:p>
            <a:pPr algn="r"/>
            <a:r>
              <a:rPr lang="ru-RU" b="1" i="1" dirty="0" err="1" smtClean="0"/>
              <a:t>гв</a:t>
            </a:r>
            <a:r>
              <a:rPr lang="ru-RU" b="1" i="1" dirty="0" smtClean="0"/>
              <a:t>. лейтенанта Кривоноса Алексея Леонтьевича, </a:t>
            </a:r>
          </a:p>
          <a:p>
            <a:pPr algn="r"/>
            <a:r>
              <a:rPr lang="ru-RU" b="1" i="1" dirty="0" smtClean="0"/>
              <a:t>1922г.р., Орденом Красного Знамени.</a:t>
            </a:r>
          </a:p>
          <a:p>
            <a:pPr algn="r"/>
            <a:r>
              <a:rPr lang="ru-RU" b="1" i="1" dirty="0" smtClean="0"/>
              <a:t> Даты подвигов: 27.09.1943,</a:t>
            </a:r>
          </a:p>
          <a:p>
            <a:pPr algn="r"/>
            <a:r>
              <a:rPr lang="ru-RU" b="1" i="1" dirty="0" smtClean="0"/>
              <a:t>07.02.1944</a:t>
            </a:r>
            <a:endParaRPr lang="ru-RU" b="1" i="1" dirty="0" smtClean="0">
              <a:cs typeface="Arial" pitchFamily="34" charset="0"/>
            </a:endParaRPr>
          </a:p>
        </p:txBody>
      </p:sp>
      <p:pic>
        <p:nvPicPr>
          <p:cNvPr id="4103" name="Picture 7" descr="http://www.podvignaroda.ru/img/awards/new/Orden_Krasnogo_Znameni_1s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43702" y="1285860"/>
            <a:ext cx="1619250" cy="16192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://podvignaroda.ru/filter/filterimage?path=VS/235/033-0690155-2132%2b011-2131/00000224.jpg&amp;id=31017144&amp;id1=e9ba25918d69e508c9419a703627654b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1571612"/>
            <a:ext cx="2702557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715404" cy="100013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Наши земляки-герои ВОВ</a:t>
            </a:r>
            <a:endParaRPr lang="ru-RU" dirty="0"/>
          </a:p>
        </p:txBody>
      </p:sp>
      <p:pic>
        <p:nvPicPr>
          <p:cNvPr id="5" name="Picture 4" descr="1406787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5857892"/>
            <a:ext cx="4081740" cy="73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6" descr="http://podvignaroda.ru/filter/filterimage?path=VS/235/033-0690155-2132%2b011-2131/00000223.jpg&amp;id=31017143&amp;id1=addb78fd28b56a94e46f1533084093fa"/>
          <p:cNvPicPr>
            <a:picLocks noGrp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571612"/>
            <a:ext cx="3145758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6429388" y="1500174"/>
            <a:ext cx="250033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b="1" i="1" dirty="0" smtClean="0"/>
          </a:p>
          <a:p>
            <a:pPr algn="r"/>
            <a:r>
              <a:rPr lang="ru-RU" b="1" i="1" dirty="0" smtClean="0"/>
              <a:t>Наградной лист к приказу ВС </a:t>
            </a:r>
          </a:p>
          <a:p>
            <a:pPr algn="r"/>
            <a:r>
              <a:rPr lang="ru-RU" b="1" i="1" dirty="0" smtClean="0"/>
              <a:t>17 ВА 3 Украинского фронта №30/</a:t>
            </a:r>
            <a:r>
              <a:rPr lang="ru-RU" b="1" i="1" dirty="0" err="1" smtClean="0"/>
              <a:t>н</a:t>
            </a:r>
            <a:r>
              <a:rPr lang="ru-RU" b="1" i="1" dirty="0" smtClean="0"/>
              <a:t> </a:t>
            </a:r>
          </a:p>
          <a:p>
            <a:pPr algn="r"/>
            <a:r>
              <a:rPr lang="ru-RU" b="1" i="1" dirty="0" smtClean="0"/>
              <a:t>от 19.06.1944 </a:t>
            </a:r>
          </a:p>
          <a:p>
            <a:pPr algn="r"/>
            <a:r>
              <a:rPr lang="ru-RU" b="1" i="1" dirty="0" smtClean="0"/>
              <a:t>о награждении </a:t>
            </a:r>
            <a:r>
              <a:rPr lang="ru-RU" b="1" i="1" dirty="0" err="1" smtClean="0"/>
              <a:t>гв</a:t>
            </a:r>
            <a:r>
              <a:rPr lang="ru-RU" b="1" i="1" dirty="0" smtClean="0"/>
              <a:t>. лейтенанта Кривоноса Алексея Леонтьевича, </a:t>
            </a:r>
          </a:p>
          <a:p>
            <a:pPr algn="r"/>
            <a:r>
              <a:rPr lang="ru-RU" b="1" i="1" dirty="0" smtClean="0"/>
              <a:t>1922г.р., Орденом Красного Знамени </a:t>
            </a:r>
            <a:endParaRPr lang="ru-RU" b="1" i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1571612"/>
            <a:ext cx="3167049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429684" cy="1000132"/>
          </a:xfrm>
        </p:spPr>
        <p:txBody>
          <a:bodyPr>
            <a:normAutofit/>
          </a:bodyPr>
          <a:lstStyle/>
          <a:p>
            <a:pPr algn="l"/>
            <a:r>
              <a:rPr lang="ru-RU" sz="4100" dirty="0" smtClean="0"/>
              <a:t>Наши земляки-герои ВОВ</a:t>
            </a:r>
            <a:endParaRPr lang="ru-RU" sz="4100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571612"/>
            <a:ext cx="3155388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1406787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5857892"/>
            <a:ext cx="4081740" cy="73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http://www.podvignaroda.ru/img/awards/new/Medal_zolotaya_Zvezd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43834" y="214290"/>
            <a:ext cx="1285852" cy="128585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572264" y="1571612"/>
            <a:ext cx="2286016" cy="4702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b="1" i="1" dirty="0" smtClean="0"/>
          </a:p>
          <a:p>
            <a:pPr algn="r"/>
            <a:r>
              <a:rPr lang="ru-RU" b="1" i="1" dirty="0" smtClean="0"/>
              <a:t>Указ Президиума Верховного Совета СССР от 27.06.1945 </a:t>
            </a:r>
          </a:p>
          <a:p>
            <a:pPr algn="r"/>
            <a:r>
              <a:rPr lang="ru-RU" b="1" i="1" dirty="0" smtClean="0"/>
              <a:t>о присвоении гвардии старшему лейтенанту </a:t>
            </a:r>
            <a:r>
              <a:rPr lang="ru-RU" b="1" i="1" dirty="0" err="1" smtClean="0"/>
              <a:t>Кривоносу</a:t>
            </a:r>
            <a:r>
              <a:rPr lang="ru-RU" b="1" i="1" dirty="0" smtClean="0"/>
              <a:t> Алексею Леонтьевичу звания Героя Советского Союза </a:t>
            </a:r>
            <a:endParaRPr lang="ru-RU" b="1" i="1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1873</TotalTime>
  <Words>605</Words>
  <PresentationFormat>Экран (4:3)</PresentationFormat>
  <Paragraphs>328</Paragraphs>
  <Slides>26</Slides>
  <Notes>26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Литейная</vt:lpstr>
      <vt:lpstr>Наши земляки-герои  Великой Отечественной войны</vt:lpstr>
      <vt:lpstr>Наши земляки-герои ВОВ </vt:lpstr>
      <vt:lpstr>Наши земляки-герои ВОВ </vt:lpstr>
      <vt:lpstr>Наши земляки-герои ВОВ </vt:lpstr>
      <vt:lpstr>Наши земляки-герои ВОВ</vt:lpstr>
      <vt:lpstr>Наши земляки-герои ВОВ</vt:lpstr>
      <vt:lpstr>Наши земляки-герои ВОВ</vt:lpstr>
      <vt:lpstr>Наши земляки-герои ВОВ</vt:lpstr>
      <vt:lpstr>Наши земляки-герои ВОВ</vt:lpstr>
      <vt:lpstr>Наши земляки-герои ВОВ</vt:lpstr>
      <vt:lpstr>Наши земляки-герои ВОВ </vt:lpstr>
      <vt:lpstr>Наши земляки-герои ВОВ </vt:lpstr>
      <vt:lpstr>Наши земляки-герои ВОВ </vt:lpstr>
      <vt:lpstr>Наши земляки-герои ВОВ </vt:lpstr>
      <vt:lpstr>Наши земляки-герои ВОВ </vt:lpstr>
      <vt:lpstr>Наши земляки-герои ВОВ </vt:lpstr>
      <vt:lpstr>Наши земляки-герои ВОВ </vt:lpstr>
      <vt:lpstr>Наши земляки-герои ВОВ </vt:lpstr>
      <vt:lpstr>Наши земляки-герои ВОВ </vt:lpstr>
      <vt:lpstr>Наши земляки-герои ВОВ </vt:lpstr>
      <vt:lpstr>Наши земляки-герои ВОВ </vt:lpstr>
      <vt:lpstr>Наши земляки-герои ВОВ </vt:lpstr>
      <vt:lpstr>Наши земляки-герои ВОВ </vt:lpstr>
      <vt:lpstr>Наши земляки-герои ВОВ </vt:lpstr>
      <vt:lpstr>Наши земляки-герои ВОВ </vt:lpstr>
      <vt:lpstr>Наши земляки-герои ВОВ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Archiv</dc:creator>
  <cp:lastModifiedBy>Archiv</cp:lastModifiedBy>
  <cp:revision>192</cp:revision>
  <dcterms:created xsi:type="dcterms:W3CDTF">2019-04-29T06:15:28Z</dcterms:created>
  <dcterms:modified xsi:type="dcterms:W3CDTF">2019-05-08T08:49:10Z</dcterms:modified>
</cp:coreProperties>
</file>