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9" r:id="rId2"/>
    <p:sldId id="333" r:id="rId3"/>
    <p:sldId id="324" r:id="rId4"/>
    <p:sldId id="310" r:id="rId5"/>
    <p:sldId id="345" r:id="rId6"/>
    <p:sldId id="287" r:id="rId7"/>
    <p:sldId id="334" r:id="rId8"/>
    <p:sldId id="335" r:id="rId9"/>
    <p:sldId id="336" r:id="rId10"/>
    <p:sldId id="337" r:id="rId11"/>
    <p:sldId id="339" r:id="rId12"/>
    <p:sldId id="340" r:id="rId13"/>
    <p:sldId id="341" r:id="rId14"/>
    <p:sldId id="342" r:id="rId15"/>
    <p:sldId id="329" r:id="rId16"/>
    <p:sldId id="330" r:id="rId17"/>
    <p:sldId id="301" r:id="rId18"/>
    <p:sldId id="338" r:id="rId19"/>
    <p:sldId id="326" r:id="rId20"/>
    <p:sldId id="303" r:id="rId21"/>
    <p:sldId id="304" r:id="rId22"/>
    <p:sldId id="305" r:id="rId23"/>
    <p:sldId id="306" r:id="rId24"/>
    <p:sldId id="346" r:id="rId25"/>
    <p:sldId id="344" r:id="rId26"/>
    <p:sldId id="315" r:id="rId27"/>
    <p:sldId id="307" r:id="rId28"/>
    <p:sldId id="308" r:id="rId29"/>
    <p:sldId id="309" r:id="rId30"/>
    <p:sldId id="316" r:id="rId31"/>
    <p:sldId id="322" r:id="rId32"/>
    <p:sldId id="298" r:id="rId33"/>
    <p:sldId id="280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7" autoAdjust="0"/>
    <p:restoredTop sz="94729" autoAdjust="0"/>
  </p:normalViewPr>
  <p:slideViewPr>
    <p:cSldViewPr>
      <p:cViewPr varScale="1">
        <p:scale>
          <a:sx n="68" d="100"/>
          <a:sy n="68" d="100"/>
        </p:scale>
        <p:origin x="136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03D39F-903C-4123-A861-1B2A10DC7DDF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A6DF11-F527-4B02-8082-FB192C2E8A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079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2C5620-B7A5-4C68-A357-D258D11947F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1413" y="685800"/>
            <a:ext cx="4575175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3225" cy="4197350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defTabSz="414338" eaLnBrk="1" hangingPunct="1">
              <a:spcBef>
                <a:spcPct val="0"/>
              </a:spcBef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848597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B4CED01-E6B5-464C-8D68-E0B3CFDAE974}" type="slidenum">
              <a:rPr lang="ru-RU" smtClean="0">
                <a:latin typeface="Arial" pitchFamily="34" charset="0"/>
              </a:rPr>
              <a:pPr/>
              <a:t>2</a:t>
            </a:fld>
            <a:endParaRPr lang="ru-RU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277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C7EB5A-FF8E-4DE5-9B2A-BEF3B20DD555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02230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C7EB5A-FF8E-4DE5-9B2A-BEF3B20DD555}" type="slidenum">
              <a:rPr lang="ru-RU" smtClean="0"/>
              <a:pPr>
                <a:defRPr/>
              </a:pPr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7853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C7EB5A-FF8E-4DE5-9B2A-BEF3B20DD555}" type="slidenum">
              <a:rPr lang="ru-RU" smtClean="0"/>
              <a:pPr>
                <a:defRPr/>
              </a:pPr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3277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2C5620-B7A5-4C68-A357-D258D11947F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ru-RU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1413" y="685800"/>
            <a:ext cx="4575175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4988"/>
            <a:ext cx="5483225" cy="4197350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defTabSz="414338" eaLnBrk="1" hangingPunct="1">
              <a:spcBef>
                <a:spcPct val="0"/>
              </a:spcBef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220893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980B5-E222-49BC-9D5C-36AB723F487C}" type="datetime1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D7321-A0AE-462A-9F73-C1386613AA8D}" type="datetime1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BC79B-D850-48CC-B6F6-6CC15CCA0491}" type="datetime1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C6ED5-8FC2-4F1D-8503-FF10359BB0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80718" y="6356351"/>
            <a:ext cx="15096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6CABC282-A9B9-4CD7-A966-CE2676E540AA}" type="datetime1">
              <a:rPr lang="ru-RU" smtClean="0"/>
              <a:pPr/>
              <a:t>14.02.2023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670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59EED-4883-4C7C-88DA-916A8EED463D}" type="datetime1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AB846-482F-4330-864E-75345E006892}" type="datetime1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B47A-8194-4E5B-A43B-7A784BA01294}" type="datetime1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F7B12-6E43-4FB8-AC65-1B5D3E3D46F5}" type="datetime1">
              <a:rPr lang="ru-RU" smtClean="0"/>
              <a:pPr/>
              <a:t>14.02.2023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7073F-0285-4E0F-B94D-58B5D9F803F5}" type="datetime1">
              <a:rPr lang="ru-RU" smtClean="0"/>
              <a:pPr/>
              <a:t>14.02.2023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E043E-1CF8-493F-B086-56DD3F61610A}" type="datetime1">
              <a:rPr lang="ru-RU" smtClean="0"/>
              <a:pPr/>
              <a:t>14.02.2023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F3483-1D2F-489F-B862-FA2DCB81F1CB}" type="datetime1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69426-06B7-4333-8B65-F9CA92AEDA42}" type="datetime1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DE86B-C5A8-4131-9C79-E7A578E84906}" type="datetime1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2FEF8-D5A3-4465-BAB6-5F015A7B06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365BDF4E6B687437FF10EDA52CA4ED2C6C56453B7651B63F90EB2AE2957D60D50FB33F89DB8AF2CA3540BE6E25u1G6L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6C361BE4DE395C8291FFC1418DA16E7C4D35E8E73975B98B3578B5330C53E09ABBFCB49A977B40363AF113B447FFA0B40C5D5D161720BCBFz9NAM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-242888"/>
            <a:ext cx="9467850" cy="7100888"/>
            <a:chOff x="-203" y="-154"/>
            <a:chExt cx="5963" cy="4473"/>
          </a:xfrm>
        </p:grpSpPr>
        <p:pic>
          <p:nvPicPr>
            <p:cNvPr id="2054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t="2768" b="13303"/>
            <a:stretch>
              <a:fillRect/>
            </a:stretch>
          </p:blipFill>
          <p:spPr bwMode="auto">
            <a:xfrm>
              <a:off x="-203" y="-154"/>
              <a:ext cx="5963" cy="447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328709" name="Text Box 5"/>
            <p:cNvSpPr txBox="1">
              <a:spLocks noChangeArrowheads="1"/>
            </p:cNvSpPr>
            <p:nvPr/>
          </p:nvSpPr>
          <p:spPr bwMode="auto">
            <a:xfrm>
              <a:off x="855" y="0"/>
              <a:ext cx="4680" cy="54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449263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endParaRPr lang="ru-RU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endParaRPr>
            </a:p>
          </p:txBody>
        </p:sp>
      </p:grpSp>
      <p:sp>
        <p:nvSpPr>
          <p:cNvPr id="2051" name="Text Box 21"/>
          <p:cNvSpPr txBox="1">
            <a:spLocks noChangeArrowheads="1"/>
          </p:cNvSpPr>
          <p:nvPr/>
        </p:nvSpPr>
        <p:spPr bwMode="auto">
          <a:xfrm>
            <a:off x="1116013" y="1052513"/>
            <a:ext cx="8027987" cy="4968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defTabSz="449263">
              <a:buClr>
                <a:srgbClr val="FF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ru-RU" sz="4400" b="1" dirty="0" smtClean="0">
              <a:solidFill>
                <a:srgbClr val="A500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defTabSz="449263">
              <a:buClr>
                <a:srgbClr val="FF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ru-RU" sz="44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Отчетность страхователей для ведения индивидуального (персонифицированного) учета,</a:t>
            </a:r>
          </a:p>
          <a:p>
            <a:pPr algn="ctr" defTabSz="449263">
              <a:buClr>
                <a:srgbClr val="FF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ru-RU" sz="44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представляемая с 2023 года</a:t>
            </a:r>
          </a:p>
          <a:p>
            <a:pPr algn="ctr" defTabSz="449263">
              <a:buClr>
                <a:srgbClr val="FF0066"/>
              </a:buClr>
              <a:buFont typeface="Wingdings" pitchFamily="2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en-US" sz="38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2053" name="Rectangle 28"/>
          <p:cNvSpPr>
            <a:spLocks noChangeArrowheads="1"/>
          </p:cNvSpPr>
          <p:nvPr/>
        </p:nvSpPr>
        <p:spPr bwMode="auto">
          <a:xfrm>
            <a:off x="539750" y="0"/>
            <a:ext cx="83693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 b="1" dirty="0" smtClean="0">
                <a:solidFill>
                  <a:srgbClr val="FFFFFF"/>
                </a:solidFill>
                <a:latin typeface="Times New Roman" pitchFamily="18" charset="0"/>
              </a:rPr>
              <a:t>ОСФР  </a:t>
            </a:r>
            <a:r>
              <a:rPr lang="ru-RU" sz="2400" b="1" dirty="0">
                <a:solidFill>
                  <a:srgbClr val="FFFFFF"/>
                </a:solidFill>
                <a:latin typeface="Times New Roman" pitchFamily="18" charset="0"/>
              </a:rPr>
              <a:t>ПО  РОСТОВСКОЙ ОБЛАСТИ 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2844" y="0"/>
            <a:ext cx="8858312" cy="500042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Единая форма сведений </a:t>
            </a:r>
            <a:r>
              <a:rPr lang="ru-RU" sz="4000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42844" y="500042"/>
            <a:ext cx="8858312" cy="60722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Заполнение подраздела 1 раздела 1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071MalishkevichEA\Documents\2023 ОБЪЕДИНЕНИЕ фондов в СФР\ПРИМЕРЫ\1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857232"/>
            <a:ext cx="9001156" cy="1785950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9" name="Прямоугольник 8"/>
          <p:cNvSpPr/>
          <p:nvPr/>
        </p:nvSpPr>
        <p:spPr>
          <a:xfrm>
            <a:off x="6572264" y="2786058"/>
            <a:ext cx="2428892" cy="142876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Поле "Гражданство (код страны)"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заполняется в соответствии с Общероссийским классификатором  стран мира. (Россия  «</a:t>
            </a:r>
            <a:r>
              <a:rPr lang="en-US" sz="1400" dirty="0" smtClean="0">
                <a:solidFill>
                  <a:schemeClr val="tx1"/>
                </a:solidFill>
              </a:rPr>
              <a:t>RUS</a:t>
            </a:r>
            <a:r>
              <a:rPr lang="ru-RU" sz="1400" dirty="0" smtClean="0">
                <a:solidFill>
                  <a:schemeClr val="tx1"/>
                </a:solidFill>
              </a:rPr>
              <a:t>»)</a:t>
            </a:r>
            <a:endParaRPr lang="ru-RU" sz="1400" dirty="0">
              <a:solidFill>
                <a:schemeClr val="tx1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42844" y="2786058"/>
          <a:ext cx="6286544" cy="3924795"/>
        </p:xfrm>
        <a:graphic>
          <a:graphicData uri="http://schemas.openxmlformats.org/drawingml/2006/table">
            <a:tbl>
              <a:tblPr/>
              <a:tblGrid>
                <a:gridCol w="1002505"/>
                <a:gridCol w="5284039"/>
              </a:tblGrid>
              <a:tr h="2710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Код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Статус зарегистрированного лица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0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Calibri"/>
                        </a:rPr>
                        <a:t>ГРФ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Times New Roman"/>
                          <a:cs typeface="Calibri"/>
                        </a:rPr>
                        <a:t>граждане Российской Федерации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0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Calibri"/>
                        </a:rPr>
                        <a:t>ПЖИГ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Times New Roman"/>
                          <a:cs typeface="Calibri"/>
                        </a:rPr>
                        <a:t>иностранные граждане или лица без гражданства, </a:t>
                      </a:r>
                      <a:r>
                        <a:rPr lang="ru-RU" sz="1200" b="1" dirty="0">
                          <a:latin typeface="Calibri"/>
                          <a:ea typeface="Times New Roman"/>
                          <a:cs typeface="Calibri"/>
                        </a:rPr>
                        <a:t>постоянно проживающие </a:t>
                      </a:r>
                      <a:r>
                        <a:rPr lang="ru-RU" sz="1200" dirty="0">
                          <a:latin typeface="Calibri"/>
                          <a:ea typeface="Times New Roman"/>
                          <a:cs typeface="Calibri"/>
                        </a:rPr>
                        <a:t>на территории </a:t>
                      </a:r>
                      <a:r>
                        <a:rPr lang="ru-RU" sz="1200" dirty="0" smtClean="0">
                          <a:latin typeface="Calibri"/>
                          <a:ea typeface="Times New Roman"/>
                          <a:cs typeface="Calibri"/>
                        </a:rPr>
                        <a:t>РФ</a:t>
                      </a:r>
                      <a:endParaRPr lang="ru-RU" sz="1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8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Calibri"/>
                        </a:rPr>
                        <a:t>ВЖИГ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Times New Roman"/>
                          <a:cs typeface="Calibri"/>
                        </a:rPr>
                        <a:t>иностранные граждане или лица без гражданства, </a:t>
                      </a:r>
                      <a:r>
                        <a:rPr lang="ru-RU" sz="1200" b="1" dirty="0">
                          <a:latin typeface="Calibri"/>
                          <a:ea typeface="Times New Roman"/>
                          <a:cs typeface="Calibri"/>
                        </a:rPr>
                        <a:t>временно проживающие </a:t>
                      </a:r>
                      <a:r>
                        <a:rPr lang="ru-RU" sz="1200" dirty="0">
                          <a:latin typeface="Calibri"/>
                          <a:ea typeface="Times New Roman"/>
                          <a:cs typeface="Calibri"/>
                        </a:rPr>
                        <a:t>на территории </a:t>
                      </a:r>
                      <a:r>
                        <a:rPr lang="ru-RU" sz="1200" dirty="0" smtClean="0">
                          <a:latin typeface="Calibri"/>
                          <a:ea typeface="Times New Roman"/>
                          <a:cs typeface="Calibri"/>
                        </a:rPr>
                        <a:t>РФ, </a:t>
                      </a:r>
                      <a:r>
                        <a:rPr lang="ru-RU" sz="1200" dirty="0">
                          <a:latin typeface="Calibri"/>
                          <a:ea typeface="Times New Roman"/>
                          <a:cs typeface="Calibri"/>
                        </a:rPr>
                        <a:t>а также </a:t>
                      </a:r>
                      <a:r>
                        <a:rPr lang="ru-RU" sz="1200" b="1" dirty="0">
                          <a:latin typeface="Calibri"/>
                          <a:ea typeface="Times New Roman"/>
                          <a:cs typeface="Calibri"/>
                        </a:rPr>
                        <a:t>временно пребывающие </a:t>
                      </a:r>
                      <a:r>
                        <a:rPr lang="ru-RU" sz="1200" dirty="0">
                          <a:latin typeface="Calibri"/>
                          <a:ea typeface="Times New Roman"/>
                          <a:cs typeface="Calibri"/>
                        </a:rPr>
                        <a:t>на территории </a:t>
                      </a:r>
                      <a:r>
                        <a:rPr lang="ru-RU" sz="1200" dirty="0" smtClean="0">
                          <a:latin typeface="Calibri"/>
                          <a:ea typeface="Times New Roman"/>
                          <a:cs typeface="Calibri"/>
                        </a:rPr>
                        <a:t>РФ </a:t>
                      </a:r>
                      <a:r>
                        <a:rPr lang="ru-RU" sz="1200" dirty="0">
                          <a:latin typeface="Calibri"/>
                          <a:ea typeface="Times New Roman"/>
                          <a:cs typeface="Calibri"/>
                        </a:rPr>
                        <a:t>иностранные граждане или лица без гражданства, которым предоставлено временное </a:t>
                      </a:r>
                      <a:r>
                        <a:rPr lang="ru-RU" sz="1200" dirty="0" smtClean="0">
                          <a:latin typeface="Calibri"/>
                          <a:ea typeface="Times New Roman"/>
                          <a:cs typeface="Calibri"/>
                        </a:rPr>
                        <a:t>убежище</a:t>
                      </a:r>
                      <a:endParaRPr lang="ru-RU" sz="1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39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Calibri"/>
                        </a:rPr>
                        <a:t>ВПИТ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Times New Roman"/>
                          <a:cs typeface="Calibri"/>
                        </a:rPr>
                        <a:t>иностранные граждане или лица без гражданства (за исключением высококвалифицированных </a:t>
                      </a:r>
                      <a:r>
                        <a:rPr lang="ru-RU" sz="1200" dirty="0" smtClean="0">
                          <a:latin typeface="Calibri"/>
                          <a:ea typeface="Times New Roman"/>
                          <a:cs typeface="Calibri"/>
                        </a:rPr>
                        <a:t>специалистов в соответствии с Федеральным законом от 25.07.2002 N115-ФЗ "О правовом положении иностранных граждан в РФ» временно </a:t>
                      </a:r>
                      <a:r>
                        <a:rPr lang="ru-RU" sz="1200" dirty="0">
                          <a:latin typeface="Calibri"/>
                          <a:ea typeface="Times New Roman"/>
                          <a:cs typeface="Calibri"/>
                        </a:rPr>
                        <a:t>пребывающие на территории </a:t>
                      </a:r>
                      <a:r>
                        <a:rPr lang="ru-RU" sz="1200" dirty="0" smtClean="0">
                          <a:latin typeface="Calibri"/>
                          <a:ea typeface="Times New Roman"/>
                          <a:cs typeface="Calibri"/>
                        </a:rPr>
                        <a:t>РФ</a:t>
                      </a:r>
                      <a:endParaRPr lang="ru-RU" sz="1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0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Calibri"/>
                        </a:rPr>
                        <a:t>ВКС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Times New Roman"/>
                          <a:cs typeface="Calibri"/>
                        </a:rPr>
                        <a:t>иностранные граждане или лица без гражданства из числа высококвалифицированных специалистов в соответствии с Федеральным </a:t>
                      </a:r>
                      <a:r>
                        <a:rPr lang="ru-RU" sz="1200" u="none" strike="noStrike" dirty="0">
                          <a:solidFill>
                            <a:srgbClr val="0000FF"/>
                          </a:solidFill>
                          <a:latin typeface="Calibri"/>
                          <a:ea typeface="Times New Roman"/>
                          <a:cs typeface="Calibri"/>
                          <a:hlinkClick r:id="rId3"/>
                        </a:rPr>
                        <a:t>законом</a:t>
                      </a:r>
                      <a:r>
                        <a:rPr lang="ru-RU" sz="1200" dirty="0">
                          <a:latin typeface="Calibri"/>
                          <a:ea typeface="Times New Roman"/>
                          <a:cs typeface="Calibri"/>
                        </a:rPr>
                        <a:t> от 25 июля 2002 г. N 115-ФЗ "О правовом положении иностранных граждан в </a:t>
                      </a:r>
                      <a:r>
                        <a:rPr lang="ru-RU" sz="1200" dirty="0" smtClean="0">
                          <a:latin typeface="Calibri"/>
                          <a:ea typeface="Times New Roman"/>
                          <a:cs typeface="Calibri"/>
                        </a:rPr>
                        <a:t>РФ", </a:t>
                      </a:r>
                      <a:r>
                        <a:rPr lang="ru-RU" sz="1200" dirty="0">
                          <a:latin typeface="Calibri"/>
                          <a:ea typeface="Times New Roman"/>
                          <a:cs typeface="Calibri"/>
                        </a:rPr>
                        <a:t>временно пребывающие на территории </a:t>
                      </a:r>
                      <a:r>
                        <a:rPr lang="ru-RU" sz="1200" dirty="0" smtClean="0">
                          <a:latin typeface="Calibri"/>
                          <a:ea typeface="Times New Roman"/>
                          <a:cs typeface="Calibri"/>
                        </a:rPr>
                        <a:t>РФ</a:t>
                      </a:r>
                      <a:endParaRPr lang="ru-RU" sz="1200" dirty="0"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29256" y="2571744"/>
            <a:ext cx="1500198" cy="2857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i="1" dirty="0" smtClean="0">
                <a:solidFill>
                  <a:srgbClr val="FF0000"/>
                </a:solidFill>
              </a:rPr>
              <a:t>Новые реквизиты</a:t>
            </a:r>
            <a:r>
              <a:rPr lang="ru-RU" sz="1200" dirty="0" smtClean="0"/>
              <a:t> 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501122" cy="714356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Сведения о трудовой (иной) деятельности </a:t>
            </a:r>
            <a:r>
              <a:rPr lang="ru-RU" sz="2400" b="1" dirty="0" smtClean="0">
                <a:solidFill>
                  <a:srgbClr val="C00000"/>
                </a:solidFill>
              </a:rPr>
              <a:t/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dirty="0" smtClean="0"/>
              <a:t>подраздел 1.1 ф.ЕФС-1</a:t>
            </a:r>
            <a:endParaRPr lang="ru-RU" sz="20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857232"/>
            <a:ext cx="8858312" cy="3214710"/>
          </a:xfrm>
          <a:noFill/>
          <a:ln>
            <a:solidFill>
              <a:srgbClr val="002060"/>
            </a:solidFill>
          </a:ln>
        </p:spPr>
        <p:txBody>
          <a:bodyPr>
            <a:normAutofit fontScale="25000" lnSpcReduction="20000"/>
          </a:bodyPr>
          <a:lstStyle/>
          <a:p>
            <a:pPr algn="ctr">
              <a:lnSpc>
                <a:spcPct val="120000"/>
              </a:lnSpc>
              <a:buNone/>
            </a:pPr>
            <a:r>
              <a:rPr lang="ru-RU" sz="8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Сведения о трудовой деятельности по трудовому договору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Сроки представления</a:t>
            </a:r>
            <a:r>
              <a:rPr lang="en-US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8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ru-RU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 переводе </a:t>
            </a:r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другую постоянную работу и при подаче Заявления  о выборе способа ведения ТК - </a:t>
            </a:r>
            <a:r>
              <a:rPr lang="ru-RU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позднее 25-го числа </a:t>
            </a:r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месяца, следующего за месяцем, в котором изданы приказ (распоряжение) о переводе либо подано соответствующее заявление;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 приеме, увольнении </a:t>
            </a:r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(прекращении, возобновлении) - </a:t>
            </a:r>
            <a:r>
              <a:rPr lang="ru-RU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позднее рабочего дня,</a:t>
            </a:r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следующего за днем издания приказа (распоряжения), подтверждающего оформление или прекращение трудовых отношений.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endParaRPr lang="en-US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19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sz="4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42844" y="4143380"/>
            <a:ext cx="8858312" cy="2246769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 smtClean="0">
                <a:solidFill>
                  <a:srgbClr val="002060"/>
                </a:solidFill>
              </a:rPr>
              <a:t> </a:t>
            </a:r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Сведения о трудовой деятельности по договору ГПХ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Дата заключения, дата прекращения и иные реквизиты договора ГПХ, на вознаграждение по которым в соответствии с законодательством РФ о налогах и сборах начисляются страховые взносы, и периоды выполнения работ.</a:t>
            </a:r>
          </a:p>
          <a:p>
            <a:pPr algn="just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Срок представления  - не позднее рабочего дня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следующего за днем заключения  / прекращения соответствующего договора.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501122" cy="714356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Сведения о трудовой (иной) деятельности 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Наименование кадровых мероприятий 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857232"/>
            <a:ext cx="8858312" cy="5715040"/>
          </a:xfrm>
          <a:noFill/>
          <a:ln>
            <a:solidFill>
              <a:srgbClr val="002060"/>
            </a:solidFill>
          </a:ln>
        </p:spPr>
        <p:txBody>
          <a:bodyPr>
            <a:normAutofit fontScale="25000" lnSpcReduction="20000"/>
          </a:bodyPr>
          <a:lstStyle/>
          <a:p>
            <a:r>
              <a:rPr lang="ru-RU" sz="800" b="1" dirty="0" smtClean="0"/>
              <a:t>Код</a:t>
            </a:r>
            <a:endParaRPr lang="ru-RU" sz="800" dirty="0" smtClean="0"/>
          </a:p>
          <a:p>
            <a:pPr>
              <a:buNone/>
            </a:pPr>
            <a:r>
              <a:rPr lang="ru-RU" sz="6400" b="1" dirty="0" smtClean="0"/>
              <a:t>Наименование мероприятия</a:t>
            </a:r>
            <a:endParaRPr lang="ru-RU" sz="6400" dirty="0" smtClean="0"/>
          </a:p>
          <a:p>
            <a:pPr>
              <a:buNone/>
            </a:pPr>
            <a:r>
              <a:rPr lang="ru-RU" sz="6400" dirty="0" smtClean="0"/>
              <a:t>1</a:t>
            </a:r>
            <a:r>
              <a:rPr lang="en-US" sz="6400" dirty="0" smtClean="0"/>
              <a:t> </a:t>
            </a:r>
            <a:r>
              <a:rPr lang="ru-RU" sz="6400" dirty="0" smtClean="0">
                <a:solidFill>
                  <a:srgbClr val="C00000"/>
                </a:solidFill>
              </a:rPr>
              <a:t>ПРИЕМ</a:t>
            </a:r>
            <a:r>
              <a:rPr lang="ru-RU" sz="6400" dirty="0" smtClean="0"/>
              <a:t>    -  Прием на работу (службу).</a:t>
            </a:r>
          </a:p>
          <a:p>
            <a:pPr>
              <a:buNone/>
            </a:pPr>
            <a:r>
              <a:rPr lang="ru-RU" sz="6400" dirty="0" smtClean="0"/>
              <a:t>2 </a:t>
            </a:r>
            <a:r>
              <a:rPr lang="ru-RU" sz="6400" dirty="0" smtClean="0">
                <a:solidFill>
                  <a:srgbClr val="C00000"/>
                </a:solidFill>
              </a:rPr>
              <a:t>ПЕРЕВОД</a:t>
            </a:r>
            <a:r>
              <a:rPr lang="ru-RU" sz="6400" dirty="0" smtClean="0"/>
              <a:t> - Перевод на другую работу.</a:t>
            </a:r>
          </a:p>
          <a:p>
            <a:pPr>
              <a:buNone/>
            </a:pPr>
            <a:r>
              <a:rPr lang="ru-RU" sz="6400" dirty="0" smtClean="0"/>
              <a:t>3 </a:t>
            </a:r>
            <a:r>
              <a:rPr lang="ru-RU" sz="6400" dirty="0" smtClean="0">
                <a:solidFill>
                  <a:srgbClr val="C00000"/>
                </a:solidFill>
              </a:rPr>
              <a:t>ПЕРЕИМЕНОВАНИЕ</a:t>
            </a:r>
            <a:r>
              <a:rPr lang="ru-RU" sz="6400" dirty="0" smtClean="0"/>
              <a:t> - Изменение наименования страхователя.</a:t>
            </a:r>
          </a:p>
          <a:p>
            <a:pPr>
              <a:buNone/>
            </a:pPr>
            <a:r>
              <a:rPr lang="ru-RU" sz="6400" dirty="0" smtClean="0"/>
              <a:t>4 </a:t>
            </a:r>
            <a:r>
              <a:rPr lang="ru-RU" sz="6400" dirty="0" smtClean="0">
                <a:solidFill>
                  <a:srgbClr val="C00000"/>
                </a:solidFill>
              </a:rPr>
              <a:t>УСТАНОВЛЕНИЕ (ПРИСВОЕНИЕ) </a:t>
            </a:r>
            <a:r>
              <a:rPr lang="ru-RU" sz="6400" dirty="0" smtClean="0"/>
              <a:t>- Установление (присвоение) работнику второй и последующей профессии, специальности или иной квалификации.</a:t>
            </a:r>
          </a:p>
          <a:p>
            <a:pPr>
              <a:buNone/>
            </a:pPr>
            <a:r>
              <a:rPr lang="ru-RU" sz="6400" dirty="0" smtClean="0"/>
              <a:t>5 </a:t>
            </a:r>
            <a:r>
              <a:rPr lang="ru-RU" sz="6400" dirty="0" smtClean="0">
                <a:solidFill>
                  <a:srgbClr val="C00000"/>
                </a:solidFill>
              </a:rPr>
              <a:t>УВОЛЬНЕНИЕ -</a:t>
            </a:r>
            <a:r>
              <a:rPr lang="ru-RU" sz="6400" dirty="0" smtClean="0"/>
              <a:t> Увольнение с работы</a:t>
            </a:r>
          </a:p>
          <a:p>
            <a:pPr>
              <a:buNone/>
            </a:pPr>
            <a:r>
              <a:rPr lang="ru-RU" sz="6400" dirty="0" smtClean="0"/>
              <a:t>6 </a:t>
            </a:r>
            <a:r>
              <a:rPr lang="ru-RU" sz="6400" dirty="0" smtClean="0">
                <a:solidFill>
                  <a:srgbClr val="C00000"/>
                </a:solidFill>
              </a:rPr>
              <a:t>ЗАПРЕТ ЗАНИМАТЬ ДОЛЖНОСТЬ (ВИД ДЕЯТЕЛЬНОСТИ) </a:t>
            </a:r>
            <a:r>
              <a:rPr lang="ru-RU" sz="6400" dirty="0" smtClean="0"/>
              <a:t>- Лишение права в соответствии с приговором суда занимать определенные должности.</a:t>
            </a:r>
          </a:p>
          <a:p>
            <a:pPr>
              <a:buNone/>
            </a:pPr>
            <a:r>
              <a:rPr lang="ru-RU" sz="6400" dirty="0" smtClean="0"/>
              <a:t>7 </a:t>
            </a:r>
            <a:r>
              <a:rPr lang="ru-RU" sz="6400" dirty="0" smtClean="0">
                <a:solidFill>
                  <a:srgbClr val="C00000"/>
                </a:solidFill>
              </a:rPr>
              <a:t>ПРИОСТАНОВЛЕНИЕ</a:t>
            </a:r>
            <a:r>
              <a:rPr lang="ru-RU" sz="6400" dirty="0" smtClean="0"/>
              <a:t> - Приостановление действия заключенного трудового договора, при котором за работником сохраняется рабочее место (ст. 351</a:t>
            </a:r>
            <a:r>
              <a:rPr lang="ru-RU" sz="6400" baseline="30000" dirty="0" smtClean="0"/>
              <a:t>7</a:t>
            </a:r>
            <a:r>
              <a:rPr lang="ru-RU" sz="6400" dirty="0" smtClean="0"/>
              <a:t>ТК РФ).</a:t>
            </a:r>
          </a:p>
          <a:p>
            <a:pPr>
              <a:buNone/>
            </a:pPr>
            <a:r>
              <a:rPr lang="ru-RU" sz="6400" dirty="0" smtClean="0"/>
              <a:t>8 </a:t>
            </a:r>
            <a:r>
              <a:rPr lang="ru-RU" sz="6400" dirty="0" smtClean="0">
                <a:solidFill>
                  <a:srgbClr val="C00000"/>
                </a:solidFill>
              </a:rPr>
              <a:t>ВОЗОБНОВЛЕНИЕ</a:t>
            </a:r>
            <a:r>
              <a:rPr lang="ru-RU" sz="6400" dirty="0" smtClean="0"/>
              <a:t> - Возобновление действия ранее заключенного трудового договора, при котором за работником сохранялось рабочее место (ст.351</a:t>
            </a:r>
            <a:r>
              <a:rPr lang="ru-RU" sz="6400" baseline="30000" dirty="0" smtClean="0"/>
              <a:t>7</a:t>
            </a:r>
            <a:r>
              <a:rPr lang="ru-RU" sz="6400" dirty="0" smtClean="0"/>
              <a:t> ТК РФ).</a:t>
            </a:r>
          </a:p>
          <a:p>
            <a:pPr>
              <a:buNone/>
            </a:pPr>
            <a:r>
              <a:rPr lang="ru-RU" sz="6400" dirty="0" smtClean="0"/>
              <a:t>9 </a:t>
            </a:r>
            <a:r>
              <a:rPr lang="ru-RU" sz="6400" dirty="0" smtClean="0">
                <a:solidFill>
                  <a:srgbClr val="C00000"/>
                </a:solidFill>
              </a:rPr>
              <a:t>НАЧАЛО ДОГОВОРА ГПХ</a:t>
            </a:r>
            <a:r>
              <a:rPr lang="ru-RU" sz="6400" dirty="0" smtClean="0"/>
              <a:t> - Начало периода работы по договору ГПХ о выполнении работ (оказании услуг), договору авторского заказа, договору об отчуждении исключительного права на произведения науки, литературы, искусства, издательскому лицензионному договору, лицензионному договору о предоставлении права использования произведения науки, литературы, искусства, в т.ч. договору о передаче полномочий по управлению правами, заключенному с организацией по управлению правами на коллективной основе</a:t>
            </a:r>
          </a:p>
          <a:p>
            <a:pPr>
              <a:buNone/>
            </a:pPr>
            <a:r>
              <a:rPr lang="ru-RU" sz="6400" dirty="0" smtClean="0"/>
              <a:t>10 </a:t>
            </a:r>
            <a:r>
              <a:rPr lang="ru-RU" sz="6400" dirty="0" smtClean="0">
                <a:solidFill>
                  <a:srgbClr val="C00000"/>
                </a:solidFill>
              </a:rPr>
              <a:t>ОКОНЧАНИЕ ДОГОВОРА ГПХ </a:t>
            </a:r>
            <a:r>
              <a:rPr lang="ru-RU" sz="6400" dirty="0" smtClean="0"/>
              <a:t>- Окончание периода работы по договору ГПХ о выполнении работ (оказании услуг), договору авторского заказа, договору об отчуждении исключительного права на произведения науки, литературы, искусства, издательскому лицензионному договору, лицензионному договору о предоставлении права использования произведения науки, литературы, искусства, в том числе договору о передаче полномочий по управлению правами, заключенному с организацией по управлению правами на коллективной основе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6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6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endParaRPr lang="en-US" sz="6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6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sz="6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1A0B4-091C-48CD-8C66-023F2FD737C4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221672" y="32015"/>
            <a:ext cx="8382000" cy="470343"/>
          </a:xfrm>
          <a:prstGeom prst="rect">
            <a:avLst/>
          </a:prstGeom>
        </p:spPr>
        <p:txBody>
          <a:bodyPr lIns="103802" tIns="51901" rIns="103802" bIns="51901" anchor="b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 cap="all">
                <a:solidFill>
                  <a:schemeClr val="accent1"/>
                </a:solidFill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9pPr>
          </a:lstStyle>
          <a:p>
            <a:pPr algn="ctr">
              <a:defRPr/>
            </a:pPr>
            <a:r>
              <a:rPr lang="ru-RU" sz="1800" dirty="0" smtClean="0">
                <a:solidFill>
                  <a:srgbClr val="C00000"/>
                </a:solidFill>
                <a:latin typeface="+mn-lt"/>
              </a:rPr>
              <a:t>Сведения о трудовой (иной) деятельности  </a:t>
            </a:r>
            <a:r>
              <a:rPr lang="ru-RU" sz="1800" dirty="0" smtClean="0">
                <a:solidFill>
                  <a:schemeClr val="tx1"/>
                </a:solidFill>
                <a:latin typeface="+mn-lt"/>
              </a:rPr>
              <a:t>-</a:t>
            </a:r>
            <a:r>
              <a:rPr lang="ru-RU" sz="1800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+mn-lt"/>
              </a:rPr>
              <a:t>подраздел 1.1 ф.ЕФС-1</a:t>
            </a:r>
            <a:endParaRPr lang="ru-RU" sz="14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571480"/>
            <a:ext cx="8858312" cy="400052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2844" y="4643446"/>
            <a:ext cx="9001156" cy="2050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76847" indent="-376847">
              <a:lnSpc>
                <a:spcPts val="2198"/>
              </a:lnSpc>
              <a:buFont typeface="Wingdings" panose="05000000000000000000" pitchFamily="2" charset="2"/>
              <a:buChar char="ü"/>
              <a:defRPr/>
            </a:pPr>
            <a:r>
              <a:rPr lang="ru-RU" sz="16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Раздел аналогичен форме СЗВ-ТД;</a:t>
            </a:r>
          </a:p>
          <a:p>
            <a:pPr marL="376847" indent="-376847">
              <a:lnSpc>
                <a:spcPts val="2198"/>
              </a:lnSpc>
              <a:buFont typeface="Wingdings" panose="05000000000000000000" pitchFamily="2" charset="2"/>
              <a:buChar char="ü"/>
              <a:defRPr/>
            </a:pPr>
            <a:r>
              <a:rPr lang="ru-RU" sz="16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Дополняется сведениями о заключении и прекращении договоров ГПХ </a:t>
            </a:r>
            <a:r>
              <a:rPr lang="ru-RU" sz="160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(</a:t>
            </a:r>
            <a:r>
              <a:rPr lang="ru-RU" sz="1600" i="1" dirty="0" smtClean="0">
                <a:solidFill>
                  <a:srgbClr val="002060"/>
                </a:solidFill>
              </a:rPr>
              <a:t>НАЧАЛО ДОГОВОРА ГПХ</a:t>
            </a:r>
            <a:r>
              <a:rPr lang="ru-RU" sz="160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;</a:t>
            </a:r>
            <a:r>
              <a:rPr lang="ru-RU" sz="1600" i="1" dirty="0" smtClean="0">
                <a:solidFill>
                  <a:srgbClr val="002060"/>
                </a:solidFill>
              </a:rPr>
              <a:t> ОКОНЧАНИЕ ДОГОВОРА ГПХ)</a:t>
            </a:r>
            <a:r>
              <a:rPr lang="en-US" sz="1600" b="1" i="1" dirty="0" smtClean="0">
                <a:solidFill>
                  <a:srgbClr val="002060"/>
                </a:solidFill>
              </a:rPr>
              <a:t>;</a:t>
            </a:r>
            <a:r>
              <a:rPr lang="ru-RU" sz="1600" i="1" dirty="0" smtClean="0">
                <a:solidFill>
                  <a:srgbClr val="002060"/>
                </a:solidFill>
              </a:rPr>
              <a:t> </a:t>
            </a:r>
            <a:endParaRPr lang="ru-RU" sz="1600" i="1" dirty="0" smtClean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376847" indent="-376847">
              <a:lnSpc>
                <a:spcPts val="2198"/>
              </a:lnSpc>
              <a:buFont typeface="Wingdings" panose="05000000000000000000" pitchFamily="2" charset="2"/>
              <a:buChar char="ü"/>
              <a:defRPr/>
            </a:pPr>
            <a:r>
              <a:rPr lang="ru-RU" sz="16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Установлены коды выполняемой функции для договоров ГПХ </a:t>
            </a:r>
            <a:r>
              <a:rPr lang="ru-RU" sz="1600" i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(ДГПХ, ДАВТ,  ДОИП, ИЗЛД, ЛДПИ)</a:t>
            </a:r>
            <a:r>
              <a:rPr lang="en-US" sz="16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;</a:t>
            </a:r>
            <a:r>
              <a:rPr lang="ru-RU" sz="1600" b="1" i="1" dirty="0" smtClean="0">
                <a:solidFill>
                  <a:srgbClr val="FF0000"/>
                </a:solidFill>
              </a:rPr>
              <a:t> </a:t>
            </a:r>
          </a:p>
          <a:p>
            <a:pPr marL="376847" indent="-376847">
              <a:lnSpc>
                <a:spcPts val="2198"/>
              </a:lnSpc>
              <a:buFont typeface="Wingdings" panose="05000000000000000000" pitchFamily="2" charset="2"/>
              <a:buChar char="ü"/>
              <a:defRPr/>
            </a:pPr>
            <a:r>
              <a:rPr lang="ru-RU" sz="1600" b="1" dirty="0" smtClean="0">
                <a:solidFill>
                  <a:srgbClr val="002060"/>
                </a:solidFill>
              </a:rPr>
              <a:t>Гр.5 «Трудовая  функция»  и гр.7 «Причины увольнения»  для договора  ГПХ не заполняются  </a:t>
            </a:r>
            <a:endParaRPr lang="ru-RU" sz="1600" b="1" dirty="0" smtClean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376847" indent="-376847">
              <a:lnSpc>
                <a:spcPts val="2198"/>
              </a:lnSpc>
              <a:buFont typeface="Wingdings" panose="05000000000000000000" pitchFamily="2" charset="2"/>
              <a:buChar char="ü"/>
              <a:defRPr/>
            </a:pPr>
            <a:r>
              <a:rPr lang="ru-RU" sz="16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Вводится классификатор причин увольнения.</a:t>
            </a:r>
            <a:endParaRPr lang="ru-RU" sz="16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29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1A0B4-091C-48CD-8C66-023F2FD737C4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221672" y="59818"/>
            <a:ext cx="8382000" cy="368785"/>
          </a:xfrm>
          <a:prstGeom prst="rect">
            <a:avLst/>
          </a:prstGeom>
        </p:spPr>
        <p:txBody>
          <a:bodyPr lIns="103802" tIns="51901" rIns="103802" bIns="51901" anchor="b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 cap="all">
                <a:solidFill>
                  <a:schemeClr val="accent1"/>
                </a:solidFill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9pPr>
          </a:lstStyle>
          <a:p>
            <a:pPr algn="ctr">
              <a:defRPr/>
            </a:pP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Классификаторы причин увольнения</a:t>
            </a: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U:\Малишкевич\ПРИМЕРЫ\Малишкевич_Скрин\1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643182"/>
            <a:ext cx="7643866" cy="3000396"/>
          </a:xfrm>
          <a:prstGeom prst="rect">
            <a:avLst/>
          </a:prstGeom>
          <a:noFill/>
        </p:spPr>
      </p:pic>
      <p:pic>
        <p:nvPicPr>
          <p:cNvPr id="1027" name="Picture 3" descr="U:\Малишкевич\ПРИМЕРЫ\Малишкевич_Скрин\2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715016"/>
            <a:ext cx="7643866" cy="1000132"/>
          </a:xfrm>
          <a:prstGeom prst="rect">
            <a:avLst/>
          </a:prstGeom>
          <a:noFill/>
        </p:spPr>
      </p:pic>
      <p:pic>
        <p:nvPicPr>
          <p:cNvPr id="1028" name="Picture 4" descr="U:\Малишкевич\ПРИМЕРЫ\Малишкевич_Скрин\4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714356"/>
            <a:ext cx="7643866" cy="1928826"/>
          </a:xfrm>
          <a:prstGeom prst="rect">
            <a:avLst/>
          </a:prstGeom>
          <a:noFill/>
        </p:spPr>
      </p:pic>
      <p:sp>
        <p:nvSpPr>
          <p:cNvPr id="12" name="Заголовок 3"/>
          <p:cNvSpPr txBox="1">
            <a:spLocks/>
          </p:cNvSpPr>
          <p:nvPr/>
        </p:nvSpPr>
        <p:spPr>
          <a:xfrm>
            <a:off x="714348" y="428604"/>
            <a:ext cx="7643866" cy="2857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lIns="103802" tIns="51901" rIns="103802" bIns="51901" anchor="b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 cap="all">
                <a:solidFill>
                  <a:schemeClr val="accent1"/>
                </a:solidFill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9pPr>
          </a:lstStyle>
          <a:p>
            <a:pPr algn="just"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                          статья                                                          основание 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97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58312" cy="857232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+mn-lt"/>
              </a:rPr>
              <a:t>СВЕДЕНИЯ О СТРАХОВОМ СТАЖЕ </a:t>
            </a:r>
            <a:br>
              <a:rPr lang="ru-RU" sz="2400" b="1" i="1" dirty="0" smtClean="0">
                <a:solidFill>
                  <a:srgbClr val="C00000"/>
                </a:solidFill>
                <a:latin typeface="+mn-lt"/>
              </a:rPr>
            </a:br>
            <a:r>
              <a:rPr lang="ru-RU" sz="2400" i="1" dirty="0" smtClean="0">
                <a:solidFill>
                  <a:srgbClr val="C00000"/>
                </a:solidFill>
                <a:latin typeface="+mn-lt"/>
              </a:rPr>
              <a:t>(п.3</a:t>
            </a:r>
            <a:r>
              <a:rPr lang="ru-RU" sz="2400" i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 и п.4 ст.11 Закона №27-ФЗ)</a:t>
            </a:r>
            <a:r>
              <a:rPr lang="ru-RU" sz="2400" i="1" dirty="0" smtClean="0">
                <a:solidFill>
                  <a:srgbClr val="C00000"/>
                </a:solidFill>
                <a:latin typeface="+mn-lt"/>
              </a:rPr>
              <a:t> </a:t>
            </a:r>
            <a:endParaRPr lang="ru-RU" sz="2400" i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00108"/>
            <a:ext cx="8858312" cy="1857388"/>
          </a:xfr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cs typeface="Times New Roman" pitchFamily="18" charset="0"/>
              </a:rPr>
              <a:t>	</a:t>
            </a:r>
          </a:p>
          <a:p>
            <a:pPr>
              <a:buNone/>
            </a:pPr>
            <a:r>
              <a:rPr lang="ru-RU" sz="2600" dirty="0" smtClean="0">
                <a:solidFill>
                  <a:srgbClr val="002060"/>
                </a:solidFill>
                <a:cs typeface="Times New Roman" pitchFamily="18" charset="0"/>
              </a:rPr>
              <a:t>Срок представления  – </a:t>
            </a:r>
            <a:r>
              <a:rPr lang="ru-RU" sz="2600" b="1" dirty="0" smtClean="0">
                <a:solidFill>
                  <a:srgbClr val="002060"/>
                </a:solidFill>
                <a:cs typeface="Times New Roman" pitchFamily="18" charset="0"/>
              </a:rPr>
              <a:t>ежегодно,</a:t>
            </a:r>
            <a:r>
              <a:rPr lang="ru-RU" sz="2600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ru-RU" sz="2600" dirty="0" smtClean="0">
                <a:solidFill>
                  <a:srgbClr val="002060"/>
                </a:solidFill>
                <a:cs typeface="Times New Roman" pitchFamily="18" charset="0"/>
              </a:rPr>
              <a:t>по окончании календарного года </a:t>
            </a:r>
            <a:r>
              <a:rPr lang="ru-RU" sz="2600" b="1" dirty="0" smtClean="0">
                <a:solidFill>
                  <a:srgbClr val="002060"/>
                </a:solidFill>
                <a:cs typeface="Times New Roman" pitchFamily="18" charset="0"/>
              </a:rPr>
              <a:t>не позднее 25-го числа месяца, </a:t>
            </a:r>
            <a:r>
              <a:rPr lang="ru-RU" sz="2600" dirty="0" smtClean="0">
                <a:solidFill>
                  <a:srgbClr val="002060"/>
                </a:solidFill>
                <a:cs typeface="Times New Roman" pitchFamily="18" charset="0"/>
              </a:rPr>
              <a:t>следующего за отчетным периодом,</a:t>
            </a:r>
            <a:endParaRPr lang="en-US" sz="26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>
              <a:buNone/>
            </a:pPr>
            <a:r>
              <a:rPr lang="ru-RU" sz="2600" b="1" dirty="0" err="1" smtClean="0">
                <a:solidFill>
                  <a:srgbClr val="002060"/>
                </a:solidFill>
                <a:cs typeface="Times New Roman" pitchFamily="18" charset="0"/>
              </a:rPr>
              <a:t>межотчетная</a:t>
            </a:r>
            <a:r>
              <a:rPr lang="ru-RU" sz="2600" dirty="0" smtClean="0">
                <a:solidFill>
                  <a:srgbClr val="002060"/>
                </a:solidFill>
                <a:cs typeface="Times New Roman" pitchFamily="18" charset="0"/>
              </a:rPr>
              <a:t> форма сведений о стаже  </a:t>
            </a:r>
            <a:r>
              <a:rPr lang="ru-RU" sz="2600" b="1" dirty="0" smtClean="0">
                <a:solidFill>
                  <a:srgbClr val="002060"/>
                </a:solidFill>
                <a:cs typeface="Times New Roman" pitchFamily="18" charset="0"/>
              </a:rPr>
              <a:t>для назначения пенсии представляется  - в течение 3-х календарных дней </a:t>
            </a:r>
            <a:r>
              <a:rPr lang="ru-RU" sz="2600" dirty="0" smtClean="0">
                <a:solidFill>
                  <a:srgbClr val="002060"/>
                </a:solidFill>
                <a:cs typeface="Times New Roman" pitchFamily="18" charset="0"/>
              </a:rPr>
              <a:t>со дня поступления запроса от Фонда либо обращения застрахованного лица.</a:t>
            </a:r>
          </a:p>
          <a:p>
            <a:pPr algn="ctr">
              <a:buNone/>
            </a:pP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  <a:p>
            <a:pPr algn="ctr">
              <a:buNone/>
            </a:pPr>
            <a:endParaRPr lang="en-US" sz="19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19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sz="4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3071810"/>
            <a:ext cx="8786874" cy="3426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Сведения о стаже </a:t>
            </a:r>
            <a:r>
              <a:rPr lang="ru-RU" sz="2000" b="1" dirty="0" smtClean="0">
                <a:solidFill>
                  <a:srgbClr val="C00000"/>
                </a:solidFill>
              </a:rPr>
              <a:t>представляются в отношении работников, которые в отчетном  периоде работали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условиях труда, дающих право на досрочное назначение страховой пенсии (ст.30</a:t>
            </a:r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31</a:t>
            </a:r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п.</a:t>
            </a:r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7 ст.32 Закона №400-ФЗ)</a:t>
            </a:r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55600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* </a:t>
            </a:r>
            <a:r>
              <a:rPr lang="ru-RU" sz="2200" b="1" dirty="0" smtClean="0">
                <a:solidFill>
                  <a:srgbClr val="002060"/>
                </a:solidFill>
              </a:rPr>
              <a:t>На подземных работах, во вредных условиях труда (</a:t>
            </a:r>
            <a:r>
              <a:rPr lang="en-US" sz="2200" b="1" dirty="0" smtClean="0">
                <a:solidFill>
                  <a:srgbClr val="002060"/>
                </a:solidFill>
              </a:rPr>
              <a:t>I</a:t>
            </a:r>
            <a:r>
              <a:rPr lang="ru-RU" sz="2200" b="1" dirty="0" smtClean="0">
                <a:solidFill>
                  <a:srgbClr val="002060"/>
                </a:solidFill>
              </a:rPr>
              <a:t> Список)</a:t>
            </a:r>
            <a:r>
              <a:rPr lang="en-US" sz="2200" b="1" dirty="0" smtClean="0">
                <a:solidFill>
                  <a:srgbClr val="002060"/>
                </a:solidFill>
              </a:rPr>
              <a:t>;</a:t>
            </a:r>
            <a:endParaRPr lang="ru-RU" sz="2200" b="1" dirty="0" smtClean="0">
              <a:solidFill>
                <a:srgbClr val="002060"/>
              </a:solidFill>
            </a:endParaRPr>
          </a:p>
          <a:p>
            <a:pPr marL="355600">
              <a:buNone/>
            </a:pPr>
            <a:r>
              <a:rPr lang="ru-RU" sz="2200" b="1" dirty="0" smtClean="0">
                <a:solidFill>
                  <a:srgbClr val="002060"/>
                </a:solidFill>
              </a:rPr>
              <a:t>* В тяжелых  условиях труда (</a:t>
            </a:r>
            <a:r>
              <a:rPr lang="en-US" sz="2200" b="1" dirty="0" smtClean="0">
                <a:solidFill>
                  <a:srgbClr val="002060"/>
                </a:solidFill>
              </a:rPr>
              <a:t>II</a:t>
            </a:r>
            <a:r>
              <a:rPr lang="ru-RU" sz="2200" b="1" dirty="0" smtClean="0">
                <a:solidFill>
                  <a:srgbClr val="002060"/>
                </a:solidFill>
              </a:rPr>
              <a:t> Список)</a:t>
            </a:r>
            <a:r>
              <a:rPr lang="en-US" sz="2200" b="1" dirty="0" smtClean="0">
                <a:solidFill>
                  <a:srgbClr val="002060"/>
                </a:solidFill>
              </a:rPr>
              <a:t>;</a:t>
            </a:r>
            <a:r>
              <a:rPr lang="ru-RU" sz="2200" b="1" dirty="0" smtClean="0">
                <a:solidFill>
                  <a:srgbClr val="002060"/>
                </a:solidFill>
              </a:rPr>
              <a:t> </a:t>
            </a:r>
          </a:p>
          <a:p>
            <a:pPr marL="355600">
              <a:buNone/>
            </a:pPr>
            <a:r>
              <a:rPr lang="ru-RU" sz="2200" b="1" dirty="0" smtClean="0">
                <a:solidFill>
                  <a:srgbClr val="002060"/>
                </a:solidFill>
              </a:rPr>
              <a:t>* В особых условиях труда («малые»  списки )</a:t>
            </a:r>
            <a:r>
              <a:rPr lang="en-US" sz="2200" b="1" dirty="0" smtClean="0">
                <a:solidFill>
                  <a:srgbClr val="002060"/>
                </a:solidFill>
              </a:rPr>
              <a:t>;</a:t>
            </a:r>
            <a:endParaRPr lang="ru-RU" sz="2200" b="1" dirty="0" smtClean="0">
              <a:solidFill>
                <a:srgbClr val="002060"/>
              </a:solidFill>
            </a:endParaRPr>
          </a:p>
          <a:p>
            <a:pPr marL="355600">
              <a:buNone/>
            </a:pPr>
            <a:r>
              <a:rPr lang="ru-RU" sz="2200" b="1" dirty="0" smtClean="0">
                <a:solidFill>
                  <a:srgbClr val="002060"/>
                </a:solidFill>
              </a:rPr>
              <a:t>* В должностях, дающих право на выслугу лет  - педагогические и медицинские работники, летно-испытательный состав</a:t>
            </a:r>
            <a:r>
              <a:rPr lang="en-US" sz="2200" b="1" dirty="0" smtClean="0">
                <a:solidFill>
                  <a:srgbClr val="002060"/>
                </a:solidFill>
              </a:rPr>
              <a:t>;</a:t>
            </a:r>
            <a:r>
              <a:rPr lang="ru-RU" sz="2200" b="1" dirty="0" smtClean="0">
                <a:solidFill>
                  <a:srgbClr val="002060"/>
                </a:solidFill>
              </a:rPr>
              <a:t> </a:t>
            </a:r>
          </a:p>
          <a:p>
            <a:pPr marL="355600">
              <a:buNone/>
            </a:pPr>
            <a:r>
              <a:rPr lang="ru-RU" sz="2200" b="1" dirty="0" smtClean="0">
                <a:solidFill>
                  <a:srgbClr val="002060"/>
                </a:solidFill>
              </a:rPr>
              <a:t>* Работа на Крайнем Севере и местностях, приравненных к КС</a:t>
            </a:r>
            <a:r>
              <a:rPr lang="en-US" sz="2200" b="1" dirty="0" smtClean="0">
                <a:solidFill>
                  <a:srgbClr val="002060"/>
                </a:solidFill>
              </a:rPr>
              <a:t>;</a:t>
            </a:r>
            <a:endParaRPr lang="ru-RU" sz="22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501122" cy="57148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СВЕДЕНИЯ О СТРАХОВОМ СТАЖЕ 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500042"/>
            <a:ext cx="8715436" cy="928694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Сведения о стаже представляются в отношении работников, которые в отчетном  году имели периоды стажа, подлежащие отдельному учету при установлении пенсионных прав.</a:t>
            </a:r>
          </a:p>
          <a:p>
            <a:pPr algn="ctr">
              <a:buNone/>
            </a:pPr>
            <a:endParaRPr lang="en-US" sz="19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19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1428736"/>
            <a:ext cx="878687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* Работа в сельском хозяйстве (по установленному списку производств, профессий и должностей)</a:t>
            </a:r>
            <a:r>
              <a:rPr lang="en-US" sz="2000" b="1" dirty="0" smtClean="0">
                <a:solidFill>
                  <a:srgbClr val="002060"/>
                </a:solidFill>
              </a:rPr>
              <a:t>;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* </a:t>
            </a:r>
            <a:r>
              <a:rPr lang="ru-RU" sz="2000" b="1" dirty="0" smtClean="0">
                <a:solidFill>
                  <a:srgbClr val="C00000"/>
                </a:solidFill>
              </a:rPr>
              <a:t>Замещение государственной или муниципальной должности, должности государственной гражданской службы </a:t>
            </a:r>
            <a:r>
              <a:rPr lang="ru-RU" i="1" dirty="0" smtClean="0">
                <a:solidFill>
                  <a:srgbClr val="C00000"/>
                </a:solidFill>
              </a:rPr>
              <a:t>(например, код ЗГДС – </a:t>
            </a:r>
            <a:r>
              <a:rPr lang="ru-RU" i="1" dirty="0" err="1" smtClean="0">
                <a:solidFill>
                  <a:srgbClr val="C00000"/>
                </a:solidFill>
              </a:rPr>
              <a:t>госуд</a:t>
            </a:r>
            <a:r>
              <a:rPr lang="ru-RU" i="1" dirty="0" smtClean="0">
                <a:solidFill>
                  <a:srgbClr val="C00000"/>
                </a:solidFill>
              </a:rPr>
              <a:t>. должность субъекта РФ, код ЗГТС – должность </a:t>
            </a:r>
            <a:r>
              <a:rPr lang="ru-RU" i="1" dirty="0" err="1" smtClean="0">
                <a:solidFill>
                  <a:srgbClr val="C00000"/>
                </a:solidFill>
              </a:rPr>
              <a:t>госуд</a:t>
            </a:r>
            <a:r>
              <a:rPr lang="ru-RU" i="1" dirty="0" smtClean="0">
                <a:solidFill>
                  <a:srgbClr val="C00000"/>
                </a:solidFill>
              </a:rPr>
              <a:t>. гражданской  службы субъекта РФ</a:t>
            </a:r>
            <a:r>
              <a:rPr lang="en-US" i="1" dirty="0" smtClean="0">
                <a:solidFill>
                  <a:srgbClr val="C00000"/>
                </a:solidFill>
              </a:rPr>
              <a:t>;</a:t>
            </a:r>
            <a:r>
              <a:rPr lang="ru-RU" i="1" dirty="0" smtClean="0">
                <a:solidFill>
                  <a:srgbClr val="C00000"/>
                </a:solidFill>
              </a:rPr>
              <a:t> код ЗМС – должность муниципальной службы  и др.)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* Работа полный навигационный период на водном транспорте, полный сезон на предприятиях сезонных отраслей промышленности и вахтовым методом</a:t>
            </a:r>
            <a:r>
              <a:rPr lang="en-US" sz="2000" b="1" dirty="0" smtClean="0">
                <a:solidFill>
                  <a:srgbClr val="002060"/>
                </a:solidFill>
              </a:rPr>
              <a:t>;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* Работа в период отбывания наказания в местах лишения свободы</a:t>
            </a:r>
            <a:r>
              <a:rPr lang="en-US" sz="2000" b="1" dirty="0" smtClean="0">
                <a:solidFill>
                  <a:srgbClr val="002060"/>
                </a:solidFill>
              </a:rPr>
              <a:t>;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* Периоды простоя, отстранения от работы</a:t>
            </a:r>
            <a:r>
              <a:rPr lang="en-US" sz="2000" b="1" dirty="0" smtClean="0">
                <a:solidFill>
                  <a:srgbClr val="002060"/>
                </a:solidFill>
              </a:rPr>
              <a:t>;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* </a:t>
            </a:r>
            <a:r>
              <a:rPr lang="ru-RU" sz="2000" b="1" dirty="0" smtClean="0">
                <a:solidFill>
                  <a:srgbClr val="C00000"/>
                </a:solidFill>
              </a:rPr>
              <a:t>Периоды освобождения от работы с сохранением должности  </a:t>
            </a:r>
            <a:r>
              <a:rPr lang="ru-RU" i="1" dirty="0" smtClean="0">
                <a:solidFill>
                  <a:srgbClr val="C00000"/>
                </a:solidFill>
              </a:rPr>
              <a:t>(например, код ОБЩЕСТ, код ВОЕНСЛ)</a:t>
            </a:r>
            <a:r>
              <a:rPr lang="en-US" i="1" dirty="0" smtClean="0">
                <a:solidFill>
                  <a:srgbClr val="C00000"/>
                </a:solidFill>
              </a:rPr>
              <a:t>;</a:t>
            </a:r>
            <a:endParaRPr lang="ru-RU" i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* Периоды получения пособия по безработице</a:t>
            </a:r>
            <a:r>
              <a:rPr lang="en-US" sz="2000" b="1" dirty="0" smtClean="0">
                <a:solidFill>
                  <a:srgbClr val="002060"/>
                </a:solidFill>
              </a:rPr>
              <a:t>;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* </a:t>
            </a:r>
            <a:r>
              <a:rPr lang="ru-RU" sz="2000" b="1" dirty="0" smtClean="0">
                <a:solidFill>
                  <a:srgbClr val="C00000"/>
                </a:solidFill>
              </a:rPr>
              <a:t>Периоды отпуска по уходу за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ребенком от 1,5 до 3-х лет </a:t>
            </a:r>
            <a:r>
              <a:rPr lang="ru-RU" i="1" dirty="0" smtClean="0">
                <a:solidFill>
                  <a:srgbClr val="C00000"/>
                </a:solidFill>
              </a:rPr>
              <a:t>(код ДЛДЕТИ)</a:t>
            </a:r>
            <a:r>
              <a:rPr lang="en-US" sz="2000" dirty="0" smtClean="0">
                <a:solidFill>
                  <a:srgbClr val="C00000"/>
                </a:solidFill>
              </a:rPr>
              <a:t>;</a:t>
            </a:r>
          </a:p>
          <a:p>
            <a:pPr>
              <a:buNone/>
            </a:pPr>
            <a:r>
              <a:rPr lang="en-US" sz="2000" b="1" dirty="0" smtClean="0">
                <a:solidFill>
                  <a:srgbClr val="002060"/>
                </a:solidFill>
              </a:rPr>
              <a:t>*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u="sng" dirty="0" smtClean="0">
                <a:solidFill>
                  <a:srgbClr val="C00000"/>
                </a:solidFill>
              </a:rPr>
              <a:t>Периоды отпуска без сохранения заработной платы </a:t>
            </a:r>
            <a:r>
              <a:rPr lang="ru-RU" i="1" dirty="0" smtClean="0">
                <a:solidFill>
                  <a:srgbClr val="C00000"/>
                </a:solidFill>
              </a:rPr>
              <a:t>(код НЕОПЛ).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1A0B4-091C-48CD-8C66-023F2FD737C4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214282" y="214290"/>
            <a:ext cx="8382000" cy="470343"/>
          </a:xfrm>
          <a:prstGeom prst="rect">
            <a:avLst/>
          </a:prstGeom>
        </p:spPr>
        <p:txBody>
          <a:bodyPr lIns="103802" tIns="51901" rIns="103802" bIns="51901" anchor="b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 cap="all">
                <a:solidFill>
                  <a:schemeClr val="accent1"/>
                </a:solidFill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9pPr>
          </a:lstStyle>
          <a:p>
            <a:pPr algn="ctr">
              <a:defRPr/>
            </a:pP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Единая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сведений </a:t>
            </a: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 1.2 ф.ЕФС-1 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8670"/>
            <a:ext cx="9144000" cy="278608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85786" y="4143380"/>
            <a:ext cx="79296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76847" indent="-376847">
              <a:buFont typeface="Wingdings" panose="05000000000000000000" pitchFamily="2" charset="2"/>
              <a:buChar char="ü"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Подраздел аналогичен форме СЗВ-СТАЖ;</a:t>
            </a:r>
          </a:p>
          <a:p>
            <a:pPr marL="376847" indent="-376847">
              <a:buFont typeface="Wingdings" panose="05000000000000000000" pitchFamily="2" charset="2"/>
              <a:buChar char="ü"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Дополняется по </a:t>
            </a:r>
            <a:r>
              <a:rPr lang="ru-RU" sz="2400" b="1" dirty="0">
                <a:solidFill>
                  <a:srgbClr val="002060"/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СОУТ </a:t>
            </a:r>
            <a:r>
              <a:rPr lang="ru-RU" sz="2400" b="1" dirty="0" smtClean="0">
                <a:solidFill>
                  <a:srgbClr val="002060"/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индивидуальным номером рабочего места (гр.11);</a:t>
            </a:r>
          </a:p>
          <a:p>
            <a:pPr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класс (подкласс) условий труда (гр.12)</a:t>
            </a:r>
            <a:endParaRPr lang="ru-RU" sz="2400" b="1" dirty="0">
              <a:solidFill>
                <a:srgbClr val="002060"/>
              </a:solidFill>
              <a:latin typeface="Franklin Gothic Book" panose="020B0503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438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501122" cy="57148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СВЕДЕНИЯ О СТРАХОВОМ СТАЖЕ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00042"/>
            <a:ext cx="8715436" cy="714380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9600" dirty="0" smtClean="0">
                <a:solidFill>
                  <a:srgbClr val="C00000"/>
                </a:solidFill>
              </a:rPr>
              <a:t>Правила отражения  нескольких кодов </a:t>
            </a:r>
          </a:p>
          <a:p>
            <a:pPr algn="ctr">
              <a:buNone/>
            </a:pPr>
            <a:r>
              <a:rPr lang="ru-RU" sz="9600" dirty="0" smtClean="0">
                <a:solidFill>
                  <a:srgbClr val="C00000"/>
                </a:solidFill>
              </a:rPr>
              <a:t>(при гражданской / муниципальной службе).</a:t>
            </a:r>
          </a:p>
          <a:p>
            <a:pPr algn="ctr">
              <a:buNone/>
            </a:pPr>
            <a:endParaRPr lang="en-US" sz="19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19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1428736"/>
            <a:ext cx="878687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</a:t>
            </a:r>
          </a:p>
          <a:p>
            <a:pPr>
              <a:buNone/>
            </a:pPr>
            <a:endParaRPr lang="ru-RU" i="1" dirty="0" smtClean="0">
              <a:solidFill>
                <a:srgbClr val="C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571612"/>
            <a:ext cx="864396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При необходимости отражения одновременно более одного кода, указанного в разделе "Коды "Исчисление страхового стажа: дополнительные сведения", используемые при заполнении формы ЕФС-1, </a:t>
            </a:r>
            <a:r>
              <a:rPr lang="ru-RU" sz="2200" dirty="0" smtClean="0">
                <a:solidFill>
                  <a:srgbClr val="C00000"/>
                </a:solidFill>
              </a:rPr>
              <a:t>коды указываются двумя строчками </a:t>
            </a:r>
            <a:r>
              <a:rPr lang="ru-RU" sz="2200" dirty="0" smtClean="0"/>
              <a:t>в следующем порядке:</a:t>
            </a:r>
          </a:p>
          <a:p>
            <a:r>
              <a:rPr lang="ru-RU" sz="2200" dirty="0" smtClean="0"/>
              <a:t>	- в первой строке отражается период с одним из кодов "ЗГДС", "ЗГД", "ЗГГС", "ЗМС", "ЗМД", указывается весь период в рамках отчетного периода;</a:t>
            </a:r>
          </a:p>
          <a:p>
            <a:r>
              <a:rPr lang="ru-RU" sz="2200" dirty="0" smtClean="0"/>
              <a:t>	- во второй строке отражается период с другим кодом дополнительных сведений для исчисления страхового стажа (например, "ВРНЕТРУД"). При этом период с другим кодом дополнительных сведений для исчисления страхового стажа находится внутри периода или равен периоду, указанному в первой строке.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501122" cy="714356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ЕДИНАЯ ФОРМА СВЕДЕНИЙ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857232"/>
            <a:ext cx="8858312" cy="5715040"/>
          </a:xfrm>
          <a:noFill/>
          <a:ln>
            <a:solidFill>
              <a:srgbClr val="002060"/>
            </a:solidFill>
          </a:ln>
        </p:spPr>
        <p:txBody>
          <a:bodyPr>
            <a:normAutofit fontScale="40000" lnSpcReduction="20000"/>
          </a:bodyPr>
          <a:lstStyle/>
          <a:p>
            <a:pPr>
              <a:buNone/>
            </a:pPr>
            <a:endParaRPr lang="ru-RU" sz="6600" dirty="0" smtClean="0"/>
          </a:p>
          <a:p>
            <a:pPr>
              <a:buNone/>
            </a:pPr>
            <a:r>
              <a:rPr lang="ru-RU" sz="7000" dirty="0" smtClean="0"/>
              <a:t>Вместе со Сведениями о страхом стаже,  в случае представления сведений о работниках, занятых на соответствующих видах работ, предусмотренных ч.1 ст.30 и ст.31 Федерального закона  от 28.12.2013 №400-ФЗ (т.е. указаны коды особых условий труда и выслуги лет),  заполняется подраздела 2 раздела 1 </a:t>
            </a:r>
            <a:r>
              <a:rPr lang="ru-RU" sz="7000" dirty="0" smtClean="0">
                <a:solidFill>
                  <a:srgbClr val="C00000"/>
                </a:solidFill>
              </a:rPr>
              <a:t>«Основание для отражения данных о периодах работы застрахованного лица в условиях,  дающих  право  на  досрочное  назначение пенсии в соответствии с частью 1 статьи 30 и статьей 31 Федерального закона от 28 декабря 2013г. №400-ФЗ «О страховых пенсиях» </a:t>
            </a:r>
          </a:p>
          <a:p>
            <a:pPr>
              <a:lnSpc>
                <a:spcPct val="120000"/>
              </a:lnSpc>
              <a:buNone/>
            </a:pPr>
            <a:r>
              <a:rPr lang="ru-RU" sz="7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endParaRPr lang="ru-RU" sz="7000" dirty="0" smtClean="0"/>
          </a:p>
          <a:p>
            <a:pPr algn="just">
              <a:lnSpc>
                <a:spcPct val="120000"/>
              </a:lnSpc>
              <a:buNone/>
            </a:pPr>
            <a:endParaRPr lang="ru-RU" sz="6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6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6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sz="6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7"/>
          <p:cNvSpPr txBox="1">
            <a:spLocks noChangeArrowheads="1"/>
          </p:cNvSpPr>
          <p:nvPr/>
        </p:nvSpPr>
        <p:spPr bwMode="auto">
          <a:xfrm>
            <a:off x="1841500" y="7501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ru-RU" altLang="ru-RU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8482" name="Заголовок 1"/>
          <p:cNvSpPr txBox="1">
            <a:spLocks noChangeArrowheads="1"/>
          </p:cNvSpPr>
          <p:nvPr/>
        </p:nvSpPr>
        <p:spPr bwMode="auto">
          <a:xfrm>
            <a:off x="0" y="0"/>
            <a:ext cx="9144000" cy="714356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400" b="1" dirty="0" smtClean="0">
                <a:solidFill>
                  <a:srgbClr val="C00000"/>
                </a:solidFill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  <a:latin typeface="Franklin Gothic Medium" panose="020B0603020102020204" pitchFamily="34" charset="0"/>
                <a:ea typeface="+mj-ea"/>
                <a:cs typeface="Times New Roman" panose="02020603050405020304" pitchFamily="18" charset="0"/>
              </a:rPr>
              <a:t>СОЦИАЛЬНЫЙ ФОНД РОССИИ  (ПФР + ФСС) 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ru-RU" sz="2400" i="1" dirty="0" smtClean="0">
                <a:solidFill>
                  <a:srgbClr val="002060"/>
                </a:solidFill>
              </a:rPr>
              <a:t>Федеральный закон от 14.07.2022 N 236-ФЗ </a:t>
            </a:r>
            <a:endParaRPr lang="ru-RU" altLang="ru-RU" sz="2400" i="1" dirty="0" smtClean="0">
              <a:solidFill>
                <a:srgbClr val="002060"/>
              </a:solidFill>
              <a:latin typeface="Franklin Gothic Medium" panose="020B0603020102020204" pitchFamily="34" charset="0"/>
              <a:ea typeface="+mj-ea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endParaRPr lang="ru-RU" altLang="ru-RU" sz="2400" b="1" dirty="0" smtClean="0">
              <a:solidFill>
                <a:srgbClr val="C00000"/>
              </a:solidFill>
              <a:effectLst>
                <a:outerShdw blurRad="38100" dist="25400" dir="18900000" algn="bl" rotWithShape="0">
                  <a:schemeClr val="bg1">
                    <a:alpha val="80000"/>
                  </a:schemeClr>
                </a:outerShdw>
              </a:effectLst>
              <a:latin typeface="Franklin Gothic Medium" panose="020B0603020102020204" pitchFamily="34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" y="4143356"/>
          <a:ext cx="9143996" cy="2714644"/>
        </p:xfrm>
        <a:graphic>
          <a:graphicData uri="http://schemas.openxmlformats.org/drawingml/2006/table">
            <a:tbl>
              <a:tblPr/>
              <a:tblGrid>
                <a:gridCol w="3929058"/>
                <a:gridCol w="941728"/>
                <a:gridCol w="1447705"/>
                <a:gridCol w="1368780"/>
                <a:gridCol w="1456725"/>
              </a:tblGrid>
              <a:tr h="6203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Proxima Nova"/>
                          <a:cs typeface="Arial" pitchFamily="34" charset="0"/>
                        </a:rPr>
                        <a:t>Наименование </a:t>
                      </a: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Proxima Nova"/>
                          <a:cs typeface="Arial" pitchFamily="34" charset="0"/>
                        </a:rPr>
                        <a:t>Совокупный тариф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Proxima Nova"/>
                          <a:cs typeface="Arial" pitchFamily="34" charset="0"/>
                        </a:rPr>
                        <a:t> (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Proxima Nova"/>
                          <a:cs typeface="Arial" pitchFamily="34" charset="0"/>
                        </a:rPr>
                        <a:t>ПФР, ФСС, ФФОМС)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Proxima Nova"/>
                        <a:cs typeface="Arial" pitchFamily="34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89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пределах базы для начисления страховых взносов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Proxima Nova"/>
                        <a:cs typeface="Arial" pitchFamily="34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Proxima Nova"/>
                          <a:cs typeface="Arial" pitchFamily="34" charset="0"/>
                        </a:rPr>
                        <a:t>30%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Proxima Nova"/>
                        <a:cs typeface="Arial" pitchFamily="34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75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Сверх базы для начисления страховых взносов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Proxima Nova"/>
                        <a:cs typeface="Arial" pitchFamily="34" charset="0"/>
                      </a:endParaRP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Proxima Nova"/>
                          <a:cs typeface="Arial" pitchFamily="34" charset="0"/>
                        </a:rPr>
                        <a:t>15,1% </a:t>
                      </a: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27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Proxima Nova"/>
                          <a:cs typeface="Arial" pitchFamily="34" charset="0"/>
                        </a:rPr>
                        <a:t>Норматив расщепления совокупного тарифа</a:t>
                      </a: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Proxima Nova"/>
                          <a:cs typeface="Arial" pitchFamily="34" charset="0"/>
                        </a:rPr>
                        <a:t>100%</a:t>
                      </a: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Proxima Nova"/>
                          <a:cs typeface="Arial" pitchFamily="34" charset="0"/>
                        </a:rPr>
                        <a:t>ОПС- 72,8%</a:t>
                      </a: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Proxima Nova"/>
                          <a:cs typeface="Arial" pitchFamily="34" charset="0"/>
                        </a:rPr>
                        <a:t>ОСС - 8,9%</a:t>
                      </a: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ОМС-18,3%</a:t>
                      </a:r>
                    </a:p>
                  </a:txBody>
                  <a:tcPr marL="68585" marR="685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3286124"/>
            <a:ext cx="9144000" cy="8572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ru-RU" altLang="ru-RU" sz="2400" b="1" dirty="0">
                <a:solidFill>
                  <a:srgbClr val="C00000"/>
                </a:solidFill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  <a:latin typeface="Franklin Gothic Medium" panose="020B0603020102020204" pitchFamily="34" charset="0"/>
                <a:cs typeface="Times New Roman" panose="02020603050405020304" pitchFamily="18" charset="0"/>
              </a:rPr>
              <a:t>Единый тариф страховых взносов </a:t>
            </a:r>
          </a:p>
          <a:p>
            <a:pPr algn="ctr">
              <a:lnSpc>
                <a:spcPct val="80000"/>
              </a:lnSpc>
              <a:defRPr/>
            </a:pPr>
            <a:r>
              <a:rPr lang="ru-RU" altLang="ru-RU" sz="2400" b="1" dirty="0">
                <a:solidFill>
                  <a:srgbClr val="C00000"/>
                </a:solidFill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  <a:latin typeface="Franklin Gothic Medium" panose="020B0603020102020204" pitchFamily="34" charset="0"/>
                <a:cs typeface="Times New Roman" panose="02020603050405020304" pitchFamily="18" charset="0"/>
              </a:rPr>
              <a:t>в социальные фонды</a:t>
            </a:r>
            <a:r>
              <a:rPr lang="ru-RU" altLang="ru-RU" sz="2400" b="1" dirty="0" smtClean="0">
                <a:solidFill>
                  <a:srgbClr val="C00000"/>
                </a:solidFill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  <a:latin typeface="Franklin Gothic Medium" panose="020B0603020102020204" pitchFamily="34" charset="0"/>
                <a:cs typeface="Times New Roman" panose="02020603050405020304" pitchFamily="18" charset="0"/>
              </a:rPr>
              <a:t>,</a:t>
            </a:r>
            <a:endParaRPr lang="ru-RU" altLang="ru-RU" sz="2400" b="1" dirty="0">
              <a:solidFill>
                <a:srgbClr val="C00000"/>
              </a:solidFill>
              <a:effectLst>
                <a:outerShdw blurRad="38100" dist="25400" dir="18900000" algn="bl" rotWithShape="0">
                  <a:schemeClr val="bg1">
                    <a:alpha val="80000"/>
                  </a:schemeClr>
                </a:outerShdw>
              </a:effectLst>
              <a:latin typeface="Franklin Gothic Medium" panose="020B0603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14357"/>
            <a:ext cx="9144000" cy="5715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ru-RU" altLang="ru-RU" sz="2400" b="1" dirty="0" smtClean="0">
                <a:solidFill>
                  <a:srgbClr val="C00000"/>
                </a:solidFill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  <a:latin typeface="Franklin Gothic Medium" panose="020B0603020102020204" pitchFamily="34" charset="0"/>
                <a:cs typeface="Times New Roman" panose="02020603050405020304" pitchFamily="18" charset="0"/>
              </a:rPr>
              <a:t>Единая база начисления страховых взносов </a:t>
            </a:r>
            <a:endParaRPr lang="ru-RU" altLang="ru-RU" sz="2400" b="1" dirty="0">
              <a:solidFill>
                <a:srgbClr val="C00000"/>
              </a:solidFill>
              <a:effectLst>
                <a:outerShdw blurRad="38100" dist="25400" dir="18900000" algn="bl" rotWithShape="0">
                  <a:schemeClr val="bg1">
                    <a:alpha val="80000"/>
                  </a:schemeClr>
                </a:outerShdw>
              </a:effectLst>
              <a:latin typeface="Franklin Gothic Medium" panose="020B0603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285860"/>
            <a:ext cx="91440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145">
              <a:defRPr/>
            </a:pPr>
            <a:r>
              <a:rPr lang="ru-RU" b="1" dirty="0" smtClean="0">
                <a:cs typeface="Arial" panose="020B0604020202020204" pitchFamily="34" charset="0"/>
                <a:sym typeface="Calibri" pitchFamily="34" charset="0"/>
              </a:rPr>
              <a:t>С 2023 года в облагаемую базу включены выплаты</a:t>
            </a:r>
            <a:r>
              <a:rPr lang="en-US" b="1" dirty="0" smtClean="0">
                <a:cs typeface="Arial" panose="020B0604020202020204" pitchFamily="34" charset="0"/>
                <a:sym typeface="Calibri" pitchFamily="34" charset="0"/>
              </a:rPr>
              <a:t>:</a:t>
            </a:r>
            <a:endParaRPr lang="ru-RU" b="1" dirty="0" smtClean="0">
              <a:cs typeface="Arial" panose="020B0604020202020204" pitchFamily="34" charset="0"/>
              <a:sym typeface="Calibri" pitchFamily="34" charset="0"/>
            </a:endParaRPr>
          </a:p>
          <a:p>
            <a:pPr defTabSz="914145">
              <a:defRPr/>
            </a:pPr>
            <a:endParaRPr lang="ru-RU" b="1" dirty="0" smtClean="0">
              <a:cs typeface="Arial" panose="020B0604020202020204" pitchFamily="34" charset="0"/>
              <a:sym typeface="Calibri" pitchFamily="34" charset="0"/>
            </a:endParaRPr>
          </a:p>
          <a:p>
            <a:pPr marL="285750" indent="-285750" defTabSz="914145">
              <a:spcAft>
                <a:spcPts val="1800"/>
              </a:spcAft>
              <a:defRPr/>
            </a:pPr>
            <a:r>
              <a:rPr lang="ru-RU" b="1" dirty="0" smtClean="0">
                <a:solidFill>
                  <a:srgbClr val="002060"/>
                </a:solidFill>
                <a:cs typeface="Arial" panose="020B0604020202020204" pitchFamily="34" charset="0"/>
                <a:sym typeface="Calibri" pitchFamily="34" charset="0"/>
              </a:rPr>
              <a:t>            </a:t>
            </a:r>
            <a:r>
              <a:rPr lang="ru-RU" sz="1600" b="1" dirty="0" smtClean="0">
                <a:solidFill>
                  <a:srgbClr val="002060"/>
                </a:solidFill>
                <a:cs typeface="Arial" panose="020B0604020202020204" pitchFamily="34" charset="0"/>
                <a:sym typeface="Calibri" pitchFamily="34" charset="0"/>
              </a:rPr>
              <a:t>Иностранным гражданам и лицам без гражданства, временно пребывающим в РФ</a:t>
            </a:r>
          </a:p>
          <a:p>
            <a:pPr marL="285750" indent="-285750" defTabSz="914145">
              <a:spcAft>
                <a:spcPts val="180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cs typeface="Arial" panose="020B0604020202020204" pitchFamily="34" charset="0"/>
                <a:sym typeface="Calibri" pitchFamily="34" charset="0"/>
              </a:rPr>
              <a:t>                По гражданско-правовым договорам</a:t>
            </a:r>
          </a:p>
          <a:p>
            <a:pPr marL="285750" indent="-285750" defTabSz="914145">
              <a:spcAft>
                <a:spcPts val="180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cs typeface="Arial" panose="020B0604020202020204" pitchFamily="34" charset="0"/>
                <a:sym typeface="Calibri" pitchFamily="34" charset="0"/>
              </a:rPr>
              <a:t>               Студентам очной формы обучения, работающих в студенческих отрядах</a:t>
            </a:r>
            <a:endParaRPr lang="ru-RU" sz="1600" b="1" dirty="0">
              <a:solidFill>
                <a:srgbClr val="002060"/>
              </a:solidFill>
              <a:cs typeface="Arial" panose="020B0604020202020204" pitchFamily="34" charset="0"/>
              <a:sym typeface="Calibri" pitchFamily="34" charset="0"/>
            </a:endParaRPr>
          </a:p>
        </p:txBody>
      </p:sp>
      <p:pic>
        <p:nvPicPr>
          <p:cNvPr id="10" name="Picture 7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3" t="9553" r="6916" b="8040"/>
          <a:stretch/>
        </p:blipFill>
        <p:spPr bwMode="auto">
          <a:xfrm>
            <a:off x="0" y="1714488"/>
            <a:ext cx="593026" cy="50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0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9" r="14437"/>
          <a:stretch/>
        </p:blipFill>
        <p:spPr bwMode="auto">
          <a:xfrm>
            <a:off x="0" y="2285992"/>
            <a:ext cx="571472" cy="465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35240" y="2786058"/>
            <a:ext cx="464858" cy="500066"/>
            <a:chOff x="2472" y="164"/>
            <a:chExt cx="763" cy="994"/>
          </a:xfrm>
        </p:grpSpPr>
        <p:sp>
          <p:nvSpPr>
            <p:cNvPr id="13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72" y="164"/>
              <a:ext cx="763" cy="86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14" name="Freeform 4"/>
            <p:cNvSpPr>
              <a:spLocks/>
            </p:cNvSpPr>
            <p:nvPr/>
          </p:nvSpPr>
          <p:spPr bwMode="auto">
            <a:xfrm>
              <a:off x="2472" y="164"/>
              <a:ext cx="738" cy="521"/>
            </a:xfrm>
            <a:custGeom>
              <a:avLst/>
              <a:gdLst>
                <a:gd name="T0" fmla="*/ 3 w 1475"/>
                <a:gd name="T1" fmla="*/ 1 h 1046"/>
                <a:gd name="T2" fmla="*/ 3 w 1475"/>
                <a:gd name="T3" fmla="*/ 1 h 1046"/>
                <a:gd name="T4" fmla="*/ 3 w 1475"/>
                <a:gd name="T5" fmla="*/ 1 h 1046"/>
                <a:gd name="T6" fmla="*/ 3 w 1475"/>
                <a:gd name="T7" fmla="*/ 1 h 1046"/>
                <a:gd name="T8" fmla="*/ 2 w 1475"/>
                <a:gd name="T9" fmla="*/ 1 h 1046"/>
                <a:gd name="T10" fmla="*/ 2 w 1475"/>
                <a:gd name="T11" fmla="*/ 1 h 1046"/>
                <a:gd name="T12" fmla="*/ 2 w 1475"/>
                <a:gd name="T13" fmla="*/ 1 h 1046"/>
                <a:gd name="T14" fmla="*/ 2 w 1475"/>
                <a:gd name="T15" fmla="*/ 1 h 1046"/>
                <a:gd name="T16" fmla="*/ 2 w 1475"/>
                <a:gd name="T17" fmla="*/ 1 h 1046"/>
                <a:gd name="T18" fmla="*/ 2 w 1475"/>
                <a:gd name="T19" fmla="*/ 1 h 1046"/>
                <a:gd name="T20" fmla="*/ 2 w 1475"/>
                <a:gd name="T21" fmla="*/ 1 h 1046"/>
                <a:gd name="T22" fmla="*/ 2 w 1475"/>
                <a:gd name="T23" fmla="*/ 1 h 1046"/>
                <a:gd name="T24" fmla="*/ 2 w 1475"/>
                <a:gd name="T25" fmla="*/ 1 h 1046"/>
                <a:gd name="T26" fmla="*/ 2 w 1475"/>
                <a:gd name="T27" fmla="*/ 1 h 1046"/>
                <a:gd name="T28" fmla="*/ 2 w 1475"/>
                <a:gd name="T29" fmla="*/ 1 h 1046"/>
                <a:gd name="T30" fmla="*/ 2 w 1475"/>
                <a:gd name="T31" fmla="*/ 1 h 1046"/>
                <a:gd name="T32" fmla="*/ 1 w 1475"/>
                <a:gd name="T33" fmla="*/ 1 h 1046"/>
                <a:gd name="T34" fmla="*/ 1 w 1475"/>
                <a:gd name="T35" fmla="*/ 1 h 1046"/>
                <a:gd name="T36" fmla="*/ 1 w 1475"/>
                <a:gd name="T37" fmla="*/ 1 h 1046"/>
                <a:gd name="T38" fmla="*/ 1 w 1475"/>
                <a:gd name="T39" fmla="*/ 1 h 1046"/>
                <a:gd name="T40" fmla="*/ 1 w 1475"/>
                <a:gd name="T41" fmla="*/ 1 h 1046"/>
                <a:gd name="T42" fmla="*/ 1 w 1475"/>
                <a:gd name="T43" fmla="*/ 1 h 1046"/>
                <a:gd name="T44" fmla="*/ 1 w 1475"/>
                <a:gd name="T45" fmla="*/ 1 h 1046"/>
                <a:gd name="T46" fmla="*/ 1 w 1475"/>
                <a:gd name="T47" fmla="*/ 1 h 1046"/>
                <a:gd name="T48" fmla="*/ 1 w 1475"/>
                <a:gd name="T49" fmla="*/ 1 h 1046"/>
                <a:gd name="T50" fmla="*/ 1 w 1475"/>
                <a:gd name="T51" fmla="*/ 1 h 1046"/>
                <a:gd name="T52" fmla="*/ 1 w 1475"/>
                <a:gd name="T53" fmla="*/ 1 h 1046"/>
                <a:gd name="T54" fmla="*/ 0 w 1475"/>
                <a:gd name="T55" fmla="*/ 1 h 1046"/>
                <a:gd name="T56" fmla="*/ 1 w 1475"/>
                <a:gd name="T57" fmla="*/ 2 h 1046"/>
                <a:gd name="T58" fmla="*/ 1 w 1475"/>
                <a:gd name="T59" fmla="*/ 2 h 1046"/>
                <a:gd name="T60" fmla="*/ 1 w 1475"/>
                <a:gd name="T61" fmla="*/ 2 h 1046"/>
                <a:gd name="T62" fmla="*/ 1 w 1475"/>
                <a:gd name="T63" fmla="*/ 2 h 1046"/>
                <a:gd name="T64" fmla="*/ 1 w 1475"/>
                <a:gd name="T65" fmla="*/ 2 h 1046"/>
                <a:gd name="T66" fmla="*/ 1 w 1475"/>
                <a:gd name="T67" fmla="*/ 2 h 1046"/>
                <a:gd name="T68" fmla="*/ 1 w 1475"/>
                <a:gd name="T69" fmla="*/ 2 h 1046"/>
                <a:gd name="T70" fmla="*/ 1 w 1475"/>
                <a:gd name="T71" fmla="*/ 2 h 1046"/>
                <a:gd name="T72" fmla="*/ 1 w 1475"/>
                <a:gd name="T73" fmla="*/ 2 h 1046"/>
                <a:gd name="T74" fmla="*/ 2 w 1475"/>
                <a:gd name="T75" fmla="*/ 2 h 1046"/>
                <a:gd name="T76" fmla="*/ 2 w 1475"/>
                <a:gd name="T77" fmla="*/ 2 h 1046"/>
                <a:gd name="T78" fmla="*/ 2 w 1475"/>
                <a:gd name="T79" fmla="*/ 2 h 1046"/>
                <a:gd name="T80" fmla="*/ 2 w 1475"/>
                <a:gd name="T81" fmla="*/ 2 h 1046"/>
                <a:gd name="T82" fmla="*/ 2 w 1475"/>
                <a:gd name="T83" fmla="*/ 2 h 1046"/>
                <a:gd name="T84" fmla="*/ 3 w 1475"/>
                <a:gd name="T85" fmla="*/ 2 h 1046"/>
                <a:gd name="T86" fmla="*/ 3 w 1475"/>
                <a:gd name="T87" fmla="*/ 2 h 1046"/>
                <a:gd name="T88" fmla="*/ 3 w 1475"/>
                <a:gd name="T89" fmla="*/ 2 h 1046"/>
                <a:gd name="T90" fmla="*/ 3 w 1475"/>
                <a:gd name="T91" fmla="*/ 2 h 1046"/>
                <a:gd name="T92" fmla="*/ 3 w 1475"/>
                <a:gd name="T93" fmla="*/ 2 h 1046"/>
                <a:gd name="T94" fmla="*/ 3 w 1475"/>
                <a:gd name="T95" fmla="*/ 2 h 1046"/>
                <a:gd name="T96" fmla="*/ 3 w 1475"/>
                <a:gd name="T97" fmla="*/ 2 h 1046"/>
                <a:gd name="T98" fmla="*/ 3 w 1475"/>
                <a:gd name="T99" fmla="*/ 2 h 1046"/>
                <a:gd name="T100" fmla="*/ 3 w 1475"/>
                <a:gd name="T101" fmla="*/ 1 h 1046"/>
                <a:gd name="T102" fmla="*/ 3 w 1475"/>
                <a:gd name="T103" fmla="*/ 1 h 1046"/>
                <a:gd name="T104" fmla="*/ 3 w 1475"/>
                <a:gd name="T105" fmla="*/ 1 h 1046"/>
                <a:gd name="T106" fmla="*/ 3 w 1475"/>
                <a:gd name="T107" fmla="*/ 1 h 1046"/>
                <a:gd name="T108" fmla="*/ 3 w 1475"/>
                <a:gd name="T109" fmla="*/ 1 h 104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75"/>
                <a:gd name="T166" fmla="*/ 0 h 1046"/>
                <a:gd name="T167" fmla="*/ 1475 w 1475"/>
                <a:gd name="T168" fmla="*/ 1046 h 104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75" h="1046">
                  <a:moveTo>
                    <a:pt x="1178" y="307"/>
                  </a:moveTo>
                  <a:lnTo>
                    <a:pt x="1164" y="303"/>
                  </a:lnTo>
                  <a:lnTo>
                    <a:pt x="1163" y="303"/>
                  </a:lnTo>
                  <a:lnTo>
                    <a:pt x="1161" y="303"/>
                  </a:lnTo>
                  <a:lnTo>
                    <a:pt x="1160" y="303"/>
                  </a:lnTo>
                  <a:lnTo>
                    <a:pt x="1158" y="303"/>
                  </a:lnTo>
                  <a:lnTo>
                    <a:pt x="1155" y="303"/>
                  </a:lnTo>
                  <a:lnTo>
                    <a:pt x="1152" y="303"/>
                  </a:lnTo>
                  <a:lnTo>
                    <a:pt x="1149" y="303"/>
                  </a:lnTo>
                  <a:lnTo>
                    <a:pt x="1146" y="303"/>
                  </a:lnTo>
                  <a:lnTo>
                    <a:pt x="1141" y="303"/>
                  </a:lnTo>
                  <a:lnTo>
                    <a:pt x="1138" y="303"/>
                  </a:lnTo>
                  <a:lnTo>
                    <a:pt x="1133" y="303"/>
                  </a:lnTo>
                  <a:lnTo>
                    <a:pt x="1129" y="303"/>
                  </a:lnTo>
                  <a:lnTo>
                    <a:pt x="1124" y="303"/>
                  </a:lnTo>
                  <a:lnTo>
                    <a:pt x="1115" y="303"/>
                  </a:lnTo>
                  <a:lnTo>
                    <a:pt x="1104" y="303"/>
                  </a:lnTo>
                  <a:lnTo>
                    <a:pt x="1093" y="303"/>
                  </a:lnTo>
                  <a:lnTo>
                    <a:pt x="1083" y="303"/>
                  </a:lnTo>
                  <a:lnTo>
                    <a:pt x="1072" y="303"/>
                  </a:lnTo>
                  <a:lnTo>
                    <a:pt x="1061" y="303"/>
                  </a:lnTo>
                  <a:lnTo>
                    <a:pt x="1050" y="303"/>
                  </a:lnTo>
                  <a:lnTo>
                    <a:pt x="1046" y="303"/>
                  </a:lnTo>
                  <a:lnTo>
                    <a:pt x="1041" y="303"/>
                  </a:lnTo>
                  <a:lnTo>
                    <a:pt x="1038" y="303"/>
                  </a:lnTo>
                  <a:lnTo>
                    <a:pt x="1033" y="303"/>
                  </a:lnTo>
                  <a:lnTo>
                    <a:pt x="1030" y="296"/>
                  </a:lnTo>
                  <a:lnTo>
                    <a:pt x="1027" y="289"/>
                  </a:lnTo>
                  <a:lnTo>
                    <a:pt x="1024" y="282"/>
                  </a:lnTo>
                  <a:lnTo>
                    <a:pt x="1019" y="275"/>
                  </a:lnTo>
                  <a:lnTo>
                    <a:pt x="1016" y="268"/>
                  </a:lnTo>
                  <a:lnTo>
                    <a:pt x="1012" y="261"/>
                  </a:lnTo>
                  <a:lnTo>
                    <a:pt x="1007" y="256"/>
                  </a:lnTo>
                  <a:lnTo>
                    <a:pt x="1002" y="249"/>
                  </a:lnTo>
                  <a:lnTo>
                    <a:pt x="993" y="236"/>
                  </a:lnTo>
                  <a:lnTo>
                    <a:pt x="982" y="225"/>
                  </a:lnTo>
                  <a:lnTo>
                    <a:pt x="972" y="213"/>
                  </a:lnTo>
                  <a:lnTo>
                    <a:pt x="961" y="201"/>
                  </a:lnTo>
                  <a:lnTo>
                    <a:pt x="949" y="190"/>
                  </a:lnTo>
                  <a:lnTo>
                    <a:pt x="936" y="182"/>
                  </a:lnTo>
                  <a:lnTo>
                    <a:pt x="922" y="172"/>
                  </a:lnTo>
                  <a:lnTo>
                    <a:pt x="916" y="167"/>
                  </a:lnTo>
                  <a:lnTo>
                    <a:pt x="909" y="163"/>
                  </a:lnTo>
                  <a:lnTo>
                    <a:pt x="902" y="158"/>
                  </a:lnTo>
                  <a:lnTo>
                    <a:pt x="895" y="156"/>
                  </a:lnTo>
                  <a:lnTo>
                    <a:pt x="887" y="151"/>
                  </a:lnTo>
                  <a:lnTo>
                    <a:pt x="879" y="147"/>
                  </a:lnTo>
                  <a:lnTo>
                    <a:pt x="872" y="144"/>
                  </a:lnTo>
                  <a:lnTo>
                    <a:pt x="864" y="140"/>
                  </a:lnTo>
                  <a:lnTo>
                    <a:pt x="856" y="138"/>
                  </a:lnTo>
                  <a:lnTo>
                    <a:pt x="847" y="135"/>
                  </a:lnTo>
                  <a:lnTo>
                    <a:pt x="847" y="132"/>
                  </a:lnTo>
                  <a:lnTo>
                    <a:pt x="847" y="128"/>
                  </a:lnTo>
                  <a:lnTo>
                    <a:pt x="847" y="124"/>
                  </a:lnTo>
                  <a:lnTo>
                    <a:pt x="847" y="119"/>
                  </a:lnTo>
                  <a:lnTo>
                    <a:pt x="847" y="115"/>
                  </a:lnTo>
                  <a:lnTo>
                    <a:pt x="847" y="110"/>
                  </a:lnTo>
                  <a:lnTo>
                    <a:pt x="847" y="104"/>
                  </a:lnTo>
                  <a:lnTo>
                    <a:pt x="847" y="99"/>
                  </a:lnTo>
                  <a:lnTo>
                    <a:pt x="847" y="88"/>
                  </a:lnTo>
                  <a:lnTo>
                    <a:pt x="847" y="76"/>
                  </a:lnTo>
                  <a:lnTo>
                    <a:pt x="847" y="65"/>
                  </a:lnTo>
                  <a:lnTo>
                    <a:pt x="847" y="54"/>
                  </a:lnTo>
                  <a:lnTo>
                    <a:pt x="847" y="44"/>
                  </a:lnTo>
                  <a:lnTo>
                    <a:pt x="847" y="39"/>
                  </a:lnTo>
                  <a:lnTo>
                    <a:pt x="847" y="33"/>
                  </a:lnTo>
                  <a:lnTo>
                    <a:pt x="847" y="29"/>
                  </a:lnTo>
                  <a:lnTo>
                    <a:pt x="847" y="24"/>
                  </a:lnTo>
                  <a:lnTo>
                    <a:pt x="847" y="19"/>
                  </a:lnTo>
                  <a:lnTo>
                    <a:pt x="847" y="17"/>
                  </a:lnTo>
                  <a:lnTo>
                    <a:pt x="847" y="13"/>
                  </a:lnTo>
                  <a:lnTo>
                    <a:pt x="847" y="10"/>
                  </a:lnTo>
                  <a:lnTo>
                    <a:pt x="847" y="7"/>
                  </a:lnTo>
                  <a:lnTo>
                    <a:pt x="847" y="4"/>
                  </a:lnTo>
                  <a:lnTo>
                    <a:pt x="847" y="3"/>
                  </a:lnTo>
                  <a:lnTo>
                    <a:pt x="847" y="1"/>
                  </a:lnTo>
                  <a:lnTo>
                    <a:pt x="847" y="0"/>
                  </a:lnTo>
                  <a:lnTo>
                    <a:pt x="627" y="0"/>
                  </a:lnTo>
                  <a:lnTo>
                    <a:pt x="627" y="1"/>
                  </a:lnTo>
                  <a:lnTo>
                    <a:pt x="627" y="3"/>
                  </a:lnTo>
                  <a:lnTo>
                    <a:pt x="627" y="4"/>
                  </a:lnTo>
                  <a:lnTo>
                    <a:pt x="627" y="7"/>
                  </a:lnTo>
                  <a:lnTo>
                    <a:pt x="627" y="10"/>
                  </a:lnTo>
                  <a:lnTo>
                    <a:pt x="627" y="13"/>
                  </a:lnTo>
                  <a:lnTo>
                    <a:pt x="627" y="17"/>
                  </a:lnTo>
                  <a:lnTo>
                    <a:pt x="627" y="19"/>
                  </a:lnTo>
                  <a:lnTo>
                    <a:pt x="627" y="24"/>
                  </a:lnTo>
                  <a:lnTo>
                    <a:pt x="627" y="29"/>
                  </a:lnTo>
                  <a:lnTo>
                    <a:pt x="627" y="33"/>
                  </a:lnTo>
                  <a:lnTo>
                    <a:pt x="627" y="39"/>
                  </a:lnTo>
                  <a:lnTo>
                    <a:pt x="627" y="44"/>
                  </a:lnTo>
                  <a:lnTo>
                    <a:pt x="627" y="54"/>
                  </a:lnTo>
                  <a:lnTo>
                    <a:pt x="627" y="65"/>
                  </a:lnTo>
                  <a:lnTo>
                    <a:pt x="627" y="76"/>
                  </a:lnTo>
                  <a:lnTo>
                    <a:pt x="627" y="88"/>
                  </a:lnTo>
                  <a:lnTo>
                    <a:pt x="627" y="99"/>
                  </a:lnTo>
                  <a:lnTo>
                    <a:pt x="627" y="104"/>
                  </a:lnTo>
                  <a:lnTo>
                    <a:pt x="627" y="110"/>
                  </a:lnTo>
                  <a:lnTo>
                    <a:pt x="627" y="115"/>
                  </a:lnTo>
                  <a:lnTo>
                    <a:pt x="627" y="119"/>
                  </a:lnTo>
                  <a:lnTo>
                    <a:pt x="627" y="124"/>
                  </a:lnTo>
                  <a:lnTo>
                    <a:pt x="627" y="128"/>
                  </a:lnTo>
                  <a:lnTo>
                    <a:pt x="627" y="132"/>
                  </a:lnTo>
                  <a:lnTo>
                    <a:pt x="627" y="135"/>
                  </a:lnTo>
                  <a:lnTo>
                    <a:pt x="611" y="142"/>
                  </a:lnTo>
                  <a:lnTo>
                    <a:pt x="596" y="149"/>
                  </a:lnTo>
                  <a:lnTo>
                    <a:pt x="581" y="156"/>
                  </a:lnTo>
                  <a:lnTo>
                    <a:pt x="567" y="164"/>
                  </a:lnTo>
                  <a:lnTo>
                    <a:pt x="553" y="174"/>
                  </a:lnTo>
                  <a:lnTo>
                    <a:pt x="540" y="183"/>
                  </a:lnTo>
                  <a:lnTo>
                    <a:pt x="528" y="192"/>
                  </a:lnTo>
                  <a:lnTo>
                    <a:pt x="516" y="203"/>
                  </a:lnTo>
                  <a:lnTo>
                    <a:pt x="505" y="214"/>
                  </a:lnTo>
                  <a:lnTo>
                    <a:pt x="494" y="225"/>
                  </a:lnTo>
                  <a:lnTo>
                    <a:pt x="485" y="238"/>
                  </a:lnTo>
                  <a:lnTo>
                    <a:pt x="476" y="250"/>
                  </a:lnTo>
                  <a:lnTo>
                    <a:pt x="467" y="263"/>
                  </a:lnTo>
                  <a:lnTo>
                    <a:pt x="459" y="275"/>
                  </a:lnTo>
                  <a:lnTo>
                    <a:pt x="451" y="289"/>
                  </a:lnTo>
                  <a:lnTo>
                    <a:pt x="445" y="303"/>
                  </a:lnTo>
                  <a:lnTo>
                    <a:pt x="442" y="303"/>
                  </a:lnTo>
                  <a:lnTo>
                    <a:pt x="437" y="303"/>
                  </a:lnTo>
                  <a:lnTo>
                    <a:pt x="433" y="303"/>
                  </a:lnTo>
                  <a:lnTo>
                    <a:pt x="427" y="303"/>
                  </a:lnTo>
                  <a:lnTo>
                    <a:pt x="417" y="303"/>
                  </a:lnTo>
                  <a:lnTo>
                    <a:pt x="407" y="303"/>
                  </a:lnTo>
                  <a:lnTo>
                    <a:pt x="396" y="303"/>
                  </a:lnTo>
                  <a:lnTo>
                    <a:pt x="385" y="303"/>
                  </a:lnTo>
                  <a:lnTo>
                    <a:pt x="373" y="303"/>
                  </a:lnTo>
                  <a:lnTo>
                    <a:pt x="362" y="303"/>
                  </a:lnTo>
                  <a:lnTo>
                    <a:pt x="351" y="303"/>
                  </a:lnTo>
                  <a:lnTo>
                    <a:pt x="348" y="303"/>
                  </a:lnTo>
                  <a:lnTo>
                    <a:pt x="343" y="303"/>
                  </a:lnTo>
                  <a:lnTo>
                    <a:pt x="339" y="303"/>
                  </a:lnTo>
                  <a:lnTo>
                    <a:pt x="334" y="303"/>
                  </a:lnTo>
                  <a:lnTo>
                    <a:pt x="330" y="303"/>
                  </a:lnTo>
                  <a:lnTo>
                    <a:pt x="326" y="303"/>
                  </a:lnTo>
                  <a:lnTo>
                    <a:pt x="323" y="303"/>
                  </a:lnTo>
                  <a:lnTo>
                    <a:pt x="320" y="303"/>
                  </a:lnTo>
                  <a:lnTo>
                    <a:pt x="317" y="303"/>
                  </a:lnTo>
                  <a:lnTo>
                    <a:pt x="316" y="303"/>
                  </a:lnTo>
                  <a:lnTo>
                    <a:pt x="314" y="303"/>
                  </a:lnTo>
                  <a:lnTo>
                    <a:pt x="313" y="303"/>
                  </a:lnTo>
                  <a:lnTo>
                    <a:pt x="311" y="303"/>
                  </a:lnTo>
                  <a:lnTo>
                    <a:pt x="310" y="303"/>
                  </a:lnTo>
                  <a:lnTo>
                    <a:pt x="310" y="304"/>
                  </a:lnTo>
                  <a:lnTo>
                    <a:pt x="308" y="304"/>
                  </a:lnTo>
                  <a:lnTo>
                    <a:pt x="308" y="306"/>
                  </a:lnTo>
                  <a:lnTo>
                    <a:pt x="308" y="307"/>
                  </a:lnTo>
                  <a:lnTo>
                    <a:pt x="306" y="307"/>
                  </a:lnTo>
                  <a:lnTo>
                    <a:pt x="305" y="307"/>
                  </a:lnTo>
                  <a:lnTo>
                    <a:pt x="303" y="307"/>
                  </a:lnTo>
                  <a:lnTo>
                    <a:pt x="296" y="307"/>
                  </a:lnTo>
                  <a:lnTo>
                    <a:pt x="288" y="307"/>
                  </a:lnTo>
                  <a:lnTo>
                    <a:pt x="280" y="307"/>
                  </a:lnTo>
                  <a:lnTo>
                    <a:pt x="274" y="308"/>
                  </a:lnTo>
                  <a:lnTo>
                    <a:pt x="266" y="308"/>
                  </a:lnTo>
                  <a:lnTo>
                    <a:pt x="259" y="310"/>
                  </a:lnTo>
                  <a:lnTo>
                    <a:pt x="243" y="313"/>
                  </a:lnTo>
                  <a:lnTo>
                    <a:pt x="228" y="314"/>
                  </a:lnTo>
                  <a:lnTo>
                    <a:pt x="214" y="319"/>
                  </a:lnTo>
                  <a:lnTo>
                    <a:pt x="200" y="322"/>
                  </a:lnTo>
                  <a:lnTo>
                    <a:pt x="186" y="328"/>
                  </a:lnTo>
                  <a:lnTo>
                    <a:pt x="172" y="333"/>
                  </a:lnTo>
                  <a:lnTo>
                    <a:pt x="160" y="339"/>
                  </a:lnTo>
                  <a:lnTo>
                    <a:pt x="146" y="346"/>
                  </a:lnTo>
                  <a:lnTo>
                    <a:pt x="136" y="353"/>
                  </a:lnTo>
                  <a:lnTo>
                    <a:pt x="123" y="361"/>
                  </a:lnTo>
                  <a:lnTo>
                    <a:pt x="111" y="369"/>
                  </a:lnTo>
                  <a:lnTo>
                    <a:pt x="100" y="378"/>
                  </a:lnTo>
                  <a:lnTo>
                    <a:pt x="89" y="386"/>
                  </a:lnTo>
                  <a:lnTo>
                    <a:pt x="80" y="396"/>
                  </a:lnTo>
                  <a:lnTo>
                    <a:pt x="69" y="407"/>
                  </a:lnTo>
                  <a:lnTo>
                    <a:pt x="62" y="417"/>
                  </a:lnTo>
                  <a:lnTo>
                    <a:pt x="52" y="428"/>
                  </a:lnTo>
                  <a:lnTo>
                    <a:pt x="45" y="439"/>
                  </a:lnTo>
                  <a:lnTo>
                    <a:pt x="37" y="450"/>
                  </a:lnTo>
                  <a:lnTo>
                    <a:pt x="31" y="463"/>
                  </a:lnTo>
                  <a:lnTo>
                    <a:pt x="25" y="474"/>
                  </a:lnTo>
                  <a:lnTo>
                    <a:pt x="18" y="486"/>
                  </a:lnTo>
                  <a:lnTo>
                    <a:pt x="14" y="500"/>
                  </a:lnTo>
                  <a:lnTo>
                    <a:pt x="9" y="513"/>
                  </a:lnTo>
                  <a:lnTo>
                    <a:pt x="6" y="525"/>
                  </a:lnTo>
                  <a:lnTo>
                    <a:pt x="3" y="539"/>
                  </a:lnTo>
                  <a:lnTo>
                    <a:pt x="2" y="546"/>
                  </a:lnTo>
                  <a:lnTo>
                    <a:pt x="2" y="553"/>
                  </a:lnTo>
                  <a:lnTo>
                    <a:pt x="0" y="560"/>
                  </a:lnTo>
                  <a:lnTo>
                    <a:pt x="0" y="567"/>
                  </a:lnTo>
                  <a:lnTo>
                    <a:pt x="0" y="572"/>
                  </a:lnTo>
                  <a:lnTo>
                    <a:pt x="0" y="579"/>
                  </a:lnTo>
                  <a:lnTo>
                    <a:pt x="0" y="593"/>
                  </a:lnTo>
                  <a:lnTo>
                    <a:pt x="2" y="606"/>
                  </a:lnTo>
                  <a:lnTo>
                    <a:pt x="3" y="618"/>
                  </a:lnTo>
                  <a:lnTo>
                    <a:pt x="5" y="629"/>
                  </a:lnTo>
                  <a:lnTo>
                    <a:pt x="8" y="642"/>
                  </a:lnTo>
                  <a:lnTo>
                    <a:pt x="11" y="653"/>
                  </a:lnTo>
                  <a:lnTo>
                    <a:pt x="14" y="665"/>
                  </a:lnTo>
                  <a:lnTo>
                    <a:pt x="18" y="676"/>
                  </a:lnTo>
                  <a:lnTo>
                    <a:pt x="23" y="688"/>
                  </a:lnTo>
                  <a:lnTo>
                    <a:pt x="29" y="699"/>
                  </a:lnTo>
                  <a:lnTo>
                    <a:pt x="35" y="708"/>
                  </a:lnTo>
                  <a:lnTo>
                    <a:pt x="42" y="720"/>
                  </a:lnTo>
                  <a:lnTo>
                    <a:pt x="49" y="729"/>
                  </a:lnTo>
                  <a:lnTo>
                    <a:pt x="55" y="740"/>
                  </a:lnTo>
                  <a:lnTo>
                    <a:pt x="63" y="749"/>
                  </a:lnTo>
                  <a:lnTo>
                    <a:pt x="71" y="758"/>
                  </a:lnTo>
                  <a:lnTo>
                    <a:pt x="80" y="767"/>
                  </a:lnTo>
                  <a:lnTo>
                    <a:pt x="89" y="775"/>
                  </a:lnTo>
                  <a:lnTo>
                    <a:pt x="99" y="783"/>
                  </a:lnTo>
                  <a:lnTo>
                    <a:pt x="109" y="792"/>
                  </a:lnTo>
                  <a:lnTo>
                    <a:pt x="119" y="800"/>
                  </a:lnTo>
                  <a:lnTo>
                    <a:pt x="129" y="807"/>
                  </a:lnTo>
                  <a:lnTo>
                    <a:pt x="140" y="814"/>
                  </a:lnTo>
                  <a:lnTo>
                    <a:pt x="151" y="820"/>
                  </a:lnTo>
                  <a:lnTo>
                    <a:pt x="163" y="825"/>
                  </a:lnTo>
                  <a:lnTo>
                    <a:pt x="176" y="831"/>
                  </a:lnTo>
                  <a:lnTo>
                    <a:pt x="188" y="836"/>
                  </a:lnTo>
                  <a:lnTo>
                    <a:pt x="200" y="840"/>
                  </a:lnTo>
                  <a:lnTo>
                    <a:pt x="213" y="845"/>
                  </a:lnTo>
                  <a:lnTo>
                    <a:pt x="225" y="849"/>
                  </a:lnTo>
                  <a:lnTo>
                    <a:pt x="239" y="851"/>
                  </a:lnTo>
                  <a:lnTo>
                    <a:pt x="253" y="854"/>
                  </a:lnTo>
                  <a:lnTo>
                    <a:pt x="254" y="854"/>
                  </a:lnTo>
                  <a:lnTo>
                    <a:pt x="256" y="854"/>
                  </a:lnTo>
                  <a:lnTo>
                    <a:pt x="257" y="854"/>
                  </a:lnTo>
                  <a:lnTo>
                    <a:pt x="259" y="854"/>
                  </a:lnTo>
                  <a:lnTo>
                    <a:pt x="260" y="854"/>
                  </a:lnTo>
                  <a:lnTo>
                    <a:pt x="260" y="856"/>
                  </a:lnTo>
                  <a:lnTo>
                    <a:pt x="260" y="858"/>
                  </a:lnTo>
                  <a:lnTo>
                    <a:pt x="260" y="861"/>
                  </a:lnTo>
                  <a:lnTo>
                    <a:pt x="260" y="865"/>
                  </a:lnTo>
                  <a:lnTo>
                    <a:pt x="260" y="870"/>
                  </a:lnTo>
                  <a:lnTo>
                    <a:pt x="260" y="872"/>
                  </a:lnTo>
                  <a:lnTo>
                    <a:pt x="260" y="877"/>
                  </a:lnTo>
                  <a:lnTo>
                    <a:pt x="260" y="882"/>
                  </a:lnTo>
                  <a:lnTo>
                    <a:pt x="260" y="886"/>
                  </a:lnTo>
                  <a:lnTo>
                    <a:pt x="260" y="890"/>
                  </a:lnTo>
                  <a:lnTo>
                    <a:pt x="260" y="900"/>
                  </a:lnTo>
                  <a:lnTo>
                    <a:pt x="260" y="910"/>
                  </a:lnTo>
                  <a:lnTo>
                    <a:pt x="260" y="921"/>
                  </a:lnTo>
                  <a:lnTo>
                    <a:pt x="260" y="931"/>
                  </a:lnTo>
                  <a:lnTo>
                    <a:pt x="260" y="935"/>
                  </a:lnTo>
                  <a:lnTo>
                    <a:pt x="260" y="940"/>
                  </a:lnTo>
                  <a:lnTo>
                    <a:pt x="260" y="945"/>
                  </a:lnTo>
                  <a:lnTo>
                    <a:pt x="260" y="949"/>
                  </a:lnTo>
                  <a:lnTo>
                    <a:pt x="260" y="953"/>
                  </a:lnTo>
                  <a:lnTo>
                    <a:pt x="260" y="956"/>
                  </a:lnTo>
                  <a:lnTo>
                    <a:pt x="260" y="958"/>
                  </a:lnTo>
                  <a:lnTo>
                    <a:pt x="260" y="963"/>
                  </a:lnTo>
                  <a:lnTo>
                    <a:pt x="260" y="965"/>
                  </a:lnTo>
                  <a:lnTo>
                    <a:pt x="260" y="967"/>
                  </a:lnTo>
                  <a:lnTo>
                    <a:pt x="260" y="968"/>
                  </a:lnTo>
                  <a:lnTo>
                    <a:pt x="260" y="970"/>
                  </a:lnTo>
                  <a:lnTo>
                    <a:pt x="260" y="971"/>
                  </a:lnTo>
                  <a:lnTo>
                    <a:pt x="624" y="971"/>
                  </a:lnTo>
                  <a:lnTo>
                    <a:pt x="627" y="971"/>
                  </a:lnTo>
                  <a:lnTo>
                    <a:pt x="627" y="979"/>
                  </a:lnTo>
                  <a:lnTo>
                    <a:pt x="627" y="988"/>
                  </a:lnTo>
                  <a:lnTo>
                    <a:pt x="627" y="996"/>
                  </a:lnTo>
                  <a:lnTo>
                    <a:pt x="627" y="1003"/>
                  </a:lnTo>
                  <a:lnTo>
                    <a:pt x="627" y="1008"/>
                  </a:lnTo>
                  <a:lnTo>
                    <a:pt x="627" y="1015"/>
                  </a:lnTo>
                  <a:lnTo>
                    <a:pt x="627" y="1021"/>
                  </a:lnTo>
                  <a:lnTo>
                    <a:pt x="627" y="1027"/>
                  </a:lnTo>
                  <a:lnTo>
                    <a:pt x="627" y="1031"/>
                  </a:lnTo>
                  <a:lnTo>
                    <a:pt x="627" y="1035"/>
                  </a:lnTo>
                  <a:lnTo>
                    <a:pt x="627" y="1038"/>
                  </a:lnTo>
                  <a:lnTo>
                    <a:pt x="627" y="1040"/>
                  </a:lnTo>
                  <a:lnTo>
                    <a:pt x="627" y="1043"/>
                  </a:lnTo>
                  <a:lnTo>
                    <a:pt x="627" y="1045"/>
                  </a:lnTo>
                  <a:lnTo>
                    <a:pt x="627" y="1046"/>
                  </a:lnTo>
                  <a:lnTo>
                    <a:pt x="847" y="1046"/>
                  </a:lnTo>
                  <a:lnTo>
                    <a:pt x="847" y="1045"/>
                  </a:lnTo>
                  <a:lnTo>
                    <a:pt x="847" y="1043"/>
                  </a:lnTo>
                  <a:lnTo>
                    <a:pt x="847" y="1040"/>
                  </a:lnTo>
                  <a:lnTo>
                    <a:pt x="847" y="1038"/>
                  </a:lnTo>
                  <a:lnTo>
                    <a:pt x="847" y="1035"/>
                  </a:lnTo>
                  <a:lnTo>
                    <a:pt x="847" y="1031"/>
                  </a:lnTo>
                  <a:lnTo>
                    <a:pt x="847" y="1027"/>
                  </a:lnTo>
                  <a:lnTo>
                    <a:pt x="847" y="1021"/>
                  </a:lnTo>
                  <a:lnTo>
                    <a:pt x="847" y="1015"/>
                  </a:lnTo>
                  <a:lnTo>
                    <a:pt x="847" y="1008"/>
                  </a:lnTo>
                  <a:lnTo>
                    <a:pt x="847" y="1003"/>
                  </a:lnTo>
                  <a:lnTo>
                    <a:pt x="847" y="996"/>
                  </a:lnTo>
                  <a:lnTo>
                    <a:pt x="847" y="988"/>
                  </a:lnTo>
                  <a:lnTo>
                    <a:pt x="847" y="979"/>
                  </a:lnTo>
                  <a:lnTo>
                    <a:pt x="847" y="971"/>
                  </a:lnTo>
                  <a:lnTo>
                    <a:pt x="856" y="971"/>
                  </a:lnTo>
                  <a:lnTo>
                    <a:pt x="1218" y="971"/>
                  </a:lnTo>
                  <a:lnTo>
                    <a:pt x="1218" y="970"/>
                  </a:lnTo>
                  <a:lnTo>
                    <a:pt x="1218" y="968"/>
                  </a:lnTo>
                  <a:lnTo>
                    <a:pt x="1218" y="965"/>
                  </a:lnTo>
                  <a:lnTo>
                    <a:pt x="1218" y="963"/>
                  </a:lnTo>
                  <a:lnTo>
                    <a:pt x="1218" y="960"/>
                  </a:lnTo>
                  <a:lnTo>
                    <a:pt x="1218" y="957"/>
                  </a:lnTo>
                  <a:lnTo>
                    <a:pt x="1218" y="954"/>
                  </a:lnTo>
                  <a:lnTo>
                    <a:pt x="1218" y="952"/>
                  </a:lnTo>
                  <a:lnTo>
                    <a:pt x="1218" y="947"/>
                  </a:lnTo>
                  <a:lnTo>
                    <a:pt x="1218" y="943"/>
                  </a:lnTo>
                  <a:lnTo>
                    <a:pt x="1218" y="939"/>
                  </a:lnTo>
                  <a:lnTo>
                    <a:pt x="1218" y="933"/>
                  </a:lnTo>
                  <a:lnTo>
                    <a:pt x="1218" y="925"/>
                  </a:lnTo>
                  <a:lnTo>
                    <a:pt x="1218" y="915"/>
                  </a:lnTo>
                  <a:lnTo>
                    <a:pt x="1218" y="906"/>
                  </a:lnTo>
                  <a:lnTo>
                    <a:pt x="1218" y="895"/>
                  </a:lnTo>
                  <a:lnTo>
                    <a:pt x="1218" y="885"/>
                  </a:lnTo>
                  <a:lnTo>
                    <a:pt x="1218" y="877"/>
                  </a:lnTo>
                  <a:lnTo>
                    <a:pt x="1218" y="872"/>
                  </a:lnTo>
                  <a:lnTo>
                    <a:pt x="1218" y="868"/>
                  </a:lnTo>
                  <a:lnTo>
                    <a:pt x="1218" y="864"/>
                  </a:lnTo>
                  <a:lnTo>
                    <a:pt x="1218" y="861"/>
                  </a:lnTo>
                  <a:lnTo>
                    <a:pt x="1218" y="857"/>
                  </a:lnTo>
                  <a:lnTo>
                    <a:pt x="1218" y="854"/>
                  </a:lnTo>
                  <a:lnTo>
                    <a:pt x="1232" y="851"/>
                  </a:lnTo>
                  <a:lnTo>
                    <a:pt x="1246" y="849"/>
                  </a:lnTo>
                  <a:lnTo>
                    <a:pt x="1258" y="846"/>
                  </a:lnTo>
                  <a:lnTo>
                    <a:pt x="1270" y="842"/>
                  </a:lnTo>
                  <a:lnTo>
                    <a:pt x="1284" y="838"/>
                  </a:lnTo>
                  <a:lnTo>
                    <a:pt x="1297" y="832"/>
                  </a:lnTo>
                  <a:lnTo>
                    <a:pt x="1309" y="826"/>
                  </a:lnTo>
                  <a:lnTo>
                    <a:pt x="1320" y="822"/>
                  </a:lnTo>
                  <a:lnTo>
                    <a:pt x="1330" y="815"/>
                  </a:lnTo>
                  <a:lnTo>
                    <a:pt x="1343" y="808"/>
                  </a:lnTo>
                  <a:lnTo>
                    <a:pt x="1354" y="801"/>
                  </a:lnTo>
                  <a:lnTo>
                    <a:pt x="1364" y="795"/>
                  </a:lnTo>
                  <a:lnTo>
                    <a:pt x="1374" y="786"/>
                  </a:lnTo>
                  <a:lnTo>
                    <a:pt x="1383" y="778"/>
                  </a:lnTo>
                  <a:lnTo>
                    <a:pt x="1392" y="770"/>
                  </a:lnTo>
                  <a:lnTo>
                    <a:pt x="1401" y="761"/>
                  </a:lnTo>
                  <a:lnTo>
                    <a:pt x="1409" y="751"/>
                  </a:lnTo>
                  <a:lnTo>
                    <a:pt x="1418" y="742"/>
                  </a:lnTo>
                  <a:lnTo>
                    <a:pt x="1424" y="732"/>
                  </a:lnTo>
                  <a:lnTo>
                    <a:pt x="1432" y="722"/>
                  </a:lnTo>
                  <a:lnTo>
                    <a:pt x="1438" y="711"/>
                  </a:lnTo>
                  <a:lnTo>
                    <a:pt x="1444" y="700"/>
                  </a:lnTo>
                  <a:lnTo>
                    <a:pt x="1451" y="690"/>
                  </a:lnTo>
                  <a:lnTo>
                    <a:pt x="1455" y="678"/>
                  </a:lnTo>
                  <a:lnTo>
                    <a:pt x="1460" y="667"/>
                  </a:lnTo>
                  <a:lnTo>
                    <a:pt x="1463" y="654"/>
                  </a:lnTo>
                  <a:lnTo>
                    <a:pt x="1466" y="643"/>
                  </a:lnTo>
                  <a:lnTo>
                    <a:pt x="1469" y="631"/>
                  </a:lnTo>
                  <a:lnTo>
                    <a:pt x="1472" y="618"/>
                  </a:lnTo>
                  <a:lnTo>
                    <a:pt x="1474" y="606"/>
                  </a:lnTo>
                  <a:lnTo>
                    <a:pt x="1474" y="593"/>
                  </a:lnTo>
                  <a:lnTo>
                    <a:pt x="1475" y="579"/>
                  </a:lnTo>
                  <a:lnTo>
                    <a:pt x="1474" y="572"/>
                  </a:lnTo>
                  <a:lnTo>
                    <a:pt x="1474" y="567"/>
                  </a:lnTo>
                  <a:lnTo>
                    <a:pt x="1474" y="553"/>
                  </a:lnTo>
                  <a:lnTo>
                    <a:pt x="1471" y="539"/>
                  </a:lnTo>
                  <a:lnTo>
                    <a:pt x="1469" y="525"/>
                  </a:lnTo>
                  <a:lnTo>
                    <a:pt x="1464" y="513"/>
                  </a:lnTo>
                  <a:lnTo>
                    <a:pt x="1461" y="500"/>
                  </a:lnTo>
                  <a:lnTo>
                    <a:pt x="1457" y="488"/>
                  </a:lnTo>
                  <a:lnTo>
                    <a:pt x="1452" y="475"/>
                  </a:lnTo>
                  <a:lnTo>
                    <a:pt x="1446" y="463"/>
                  </a:lnTo>
                  <a:lnTo>
                    <a:pt x="1440" y="450"/>
                  </a:lnTo>
                  <a:lnTo>
                    <a:pt x="1432" y="440"/>
                  </a:lnTo>
                  <a:lnTo>
                    <a:pt x="1424" y="429"/>
                  </a:lnTo>
                  <a:lnTo>
                    <a:pt x="1417" y="418"/>
                  </a:lnTo>
                  <a:lnTo>
                    <a:pt x="1407" y="407"/>
                  </a:lnTo>
                  <a:lnTo>
                    <a:pt x="1398" y="397"/>
                  </a:lnTo>
                  <a:lnTo>
                    <a:pt x="1389" y="388"/>
                  </a:lnTo>
                  <a:lnTo>
                    <a:pt x="1378" y="379"/>
                  </a:lnTo>
                  <a:lnTo>
                    <a:pt x="1367" y="371"/>
                  </a:lnTo>
                  <a:lnTo>
                    <a:pt x="1357" y="363"/>
                  </a:lnTo>
                  <a:lnTo>
                    <a:pt x="1346" y="356"/>
                  </a:lnTo>
                  <a:lnTo>
                    <a:pt x="1334" y="347"/>
                  </a:lnTo>
                  <a:lnTo>
                    <a:pt x="1321" y="340"/>
                  </a:lnTo>
                  <a:lnTo>
                    <a:pt x="1309" y="335"/>
                  </a:lnTo>
                  <a:lnTo>
                    <a:pt x="1295" y="329"/>
                  </a:lnTo>
                  <a:lnTo>
                    <a:pt x="1281" y="324"/>
                  </a:lnTo>
                  <a:lnTo>
                    <a:pt x="1267" y="319"/>
                  </a:lnTo>
                  <a:lnTo>
                    <a:pt x="1253" y="315"/>
                  </a:lnTo>
                  <a:lnTo>
                    <a:pt x="1240" y="313"/>
                  </a:lnTo>
                  <a:lnTo>
                    <a:pt x="1224" y="310"/>
                  </a:lnTo>
                  <a:lnTo>
                    <a:pt x="1209" y="308"/>
                  </a:lnTo>
                  <a:lnTo>
                    <a:pt x="1193" y="307"/>
                  </a:lnTo>
                  <a:lnTo>
                    <a:pt x="1186" y="307"/>
                  </a:lnTo>
                  <a:lnTo>
                    <a:pt x="1178" y="306"/>
                  </a:lnTo>
                  <a:lnTo>
                    <a:pt x="1178" y="307"/>
                  </a:lnTo>
                  <a:close/>
                </a:path>
              </a:pathLst>
            </a:custGeom>
            <a:solidFill>
              <a:srgbClr val="DA2724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2989" y="630"/>
              <a:ext cx="240" cy="87"/>
            </a:xfrm>
            <a:custGeom>
              <a:avLst/>
              <a:gdLst>
                <a:gd name="T0" fmla="*/ 0 w 481"/>
                <a:gd name="T1" fmla="*/ 1 h 196"/>
                <a:gd name="T2" fmla="*/ 0 w 481"/>
                <a:gd name="T3" fmla="*/ 1 h 196"/>
                <a:gd name="T4" fmla="*/ 0 w 481"/>
                <a:gd name="T5" fmla="*/ 1 h 196"/>
                <a:gd name="T6" fmla="*/ 0 w 481"/>
                <a:gd name="T7" fmla="*/ 1 h 196"/>
                <a:gd name="T8" fmla="*/ 0 w 481"/>
                <a:gd name="T9" fmla="*/ 1 h 196"/>
                <a:gd name="T10" fmla="*/ 0 w 481"/>
                <a:gd name="T11" fmla="*/ 1 h 196"/>
                <a:gd name="T12" fmla="*/ 0 w 481"/>
                <a:gd name="T13" fmla="*/ 1 h 196"/>
                <a:gd name="T14" fmla="*/ 0 w 481"/>
                <a:gd name="T15" fmla="*/ 1 h 196"/>
                <a:gd name="T16" fmla="*/ 0 w 481"/>
                <a:gd name="T17" fmla="*/ 1 h 196"/>
                <a:gd name="T18" fmla="*/ 0 w 481"/>
                <a:gd name="T19" fmla="*/ 1 h 196"/>
                <a:gd name="T20" fmla="*/ 0 w 481"/>
                <a:gd name="T21" fmla="*/ 1 h 196"/>
                <a:gd name="T22" fmla="*/ 0 w 481"/>
                <a:gd name="T23" fmla="*/ 1 h 196"/>
                <a:gd name="T24" fmla="*/ 0 w 481"/>
                <a:gd name="T25" fmla="*/ 1 h 196"/>
                <a:gd name="T26" fmla="*/ 0 w 481"/>
                <a:gd name="T27" fmla="*/ 1 h 196"/>
                <a:gd name="T28" fmla="*/ 0 w 481"/>
                <a:gd name="T29" fmla="*/ 1 h 196"/>
                <a:gd name="T30" fmla="*/ 0 w 481"/>
                <a:gd name="T31" fmla="*/ 1 h 196"/>
                <a:gd name="T32" fmla="*/ 0 w 481"/>
                <a:gd name="T33" fmla="*/ 1 h 196"/>
                <a:gd name="T34" fmla="*/ 0 w 481"/>
                <a:gd name="T35" fmla="*/ 1 h 196"/>
                <a:gd name="T36" fmla="*/ 0 w 481"/>
                <a:gd name="T37" fmla="*/ 1 h 196"/>
                <a:gd name="T38" fmla="*/ 0 w 481"/>
                <a:gd name="T39" fmla="*/ 1 h 196"/>
                <a:gd name="T40" fmla="*/ 0 w 481"/>
                <a:gd name="T41" fmla="*/ 1 h 196"/>
                <a:gd name="T42" fmla="*/ 0 w 481"/>
                <a:gd name="T43" fmla="*/ 1 h 196"/>
                <a:gd name="T44" fmla="*/ 0 w 481"/>
                <a:gd name="T45" fmla="*/ 1 h 196"/>
                <a:gd name="T46" fmla="*/ 0 w 481"/>
                <a:gd name="T47" fmla="*/ 1 h 196"/>
                <a:gd name="T48" fmla="*/ 0 w 481"/>
                <a:gd name="T49" fmla="*/ 1 h 196"/>
                <a:gd name="T50" fmla="*/ 0 w 481"/>
                <a:gd name="T51" fmla="*/ 1 h 196"/>
                <a:gd name="T52" fmla="*/ 0 w 481"/>
                <a:gd name="T53" fmla="*/ 1 h 196"/>
                <a:gd name="T54" fmla="*/ 0 w 481"/>
                <a:gd name="T55" fmla="*/ 1 h 196"/>
                <a:gd name="T56" fmla="*/ 0 w 481"/>
                <a:gd name="T57" fmla="*/ 1 h 196"/>
                <a:gd name="T58" fmla="*/ 0 w 481"/>
                <a:gd name="T59" fmla="*/ 1 h 196"/>
                <a:gd name="T60" fmla="*/ 0 w 481"/>
                <a:gd name="T61" fmla="*/ 1 h 196"/>
                <a:gd name="T62" fmla="*/ 0 w 481"/>
                <a:gd name="T63" fmla="*/ 1 h 196"/>
                <a:gd name="T64" fmla="*/ 0 w 481"/>
                <a:gd name="T65" fmla="*/ 1 h 196"/>
                <a:gd name="T66" fmla="*/ 0 w 481"/>
                <a:gd name="T67" fmla="*/ 1 h 196"/>
                <a:gd name="T68" fmla="*/ 0 w 481"/>
                <a:gd name="T69" fmla="*/ 1 h 196"/>
                <a:gd name="T70" fmla="*/ 0 w 481"/>
                <a:gd name="T71" fmla="*/ 1 h 196"/>
                <a:gd name="T72" fmla="*/ 0 w 481"/>
                <a:gd name="T73" fmla="*/ 1 h 196"/>
                <a:gd name="T74" fmla="*/ 0 w 481"/>
                <a:gd name="T75" fmla="*/ 1 h 196"/>
                <a:gd name="T76" fmla="*/ 0 w 481"/>
                <a:gd name="T77" fmla="*/ 1 h 196"/>
                <a:gd name="T78" fmla="*/ 0 w 481"/>
                <a:gd name="T79" fmla="*/ 1 h 196"/>
                <a:gd name="T80" fmla="*/ 0 w 481"/>
                <a:gd name="T81" fmla="*/ 1 h 196"/>
                <a:gd name="T82" fmla="*/ 0 w 481"/>
                <a:gd name="T83" fmla="*/ 1 h 196"/>
                <a:gd name="T84" fmla="*/ 0 w 481"/>
                <a:gd name="T85" fmla="*/ 1 h 196"/>
                <a:gd name="T86" fmla="*/ 0 w 481"/>
                <a:gd name="T87" fmla="*/ 1 h 196"/>
                <a:gd name="T88" fmla="*/ 0 w 481"/>
                <a:gd name="T89" fmla="*/ 0 h 196"/>
                <a:gd name="T90" fmla="*/ 0 w 481"/>
                <a:gd name="T91" fmla="*/ 1 h 196"/>
                <a:gd name="T92" fmla="*/ 0 w 481"/>
                <a:gd name="T93" fmla="*/ 1 h 196"/>
                <a:gd name="T94" fmla="*/ 0 w 481"/>
                <a:gd name="T95" fmla="*/ 1 h 196"/>
                <a:gd name="T96" fmla="*/ 0 w 481"/>
                <a:gd name="T97" fmla="*/ 1 h 196"/>
                <a:gd name="T98" fmla="*/ 0 w 481"/>
                <a:gd name="T99" fmla="*/ 1 h 196"/>
                <a:gd name="T100" fmla="*/ 0 w 481"/>
                <a:gd name="T101" fmla="*/ 1 h 196"/>
                <a:gd name="T102" fmla="*/ 0 w 481"/>
                <a:gd name="T103" fmla="*/ 1 h 196"/>
                <a:gd name="T104" fmla="*/ 0 w 481"/>
                <a:gd name="T105" fmla="*/ 1 h 196"/>
                <a:gd name="T106" fmla="*/ 0 w 481"/>
                <a:gd name="T107" fmla="*/ 1 h 196"/>
                <a:gd name="T108" fmla="*/ 0 w 481"/>
                <a:gd name="T109" fmla="*/ 1 h 196"/>
                <a:gd name="T110" fmla="*/ 0 w 481"/>
                <a:gd name="T111" fmla="*/ 1 h 196"/>
                <a:gd name="T112" fmla="*/ 0 w 481"/>
                <a:gd name="T113" fmla="*/ 1 h 196"/>
                <a:gd name="T114" fmla="*/ 0 w 481"/>
                <a:gd name="T115" fmla="*/ 1 h 196"/>
                <a:gd name="T116" fmla="*/ 0 w 481"/>
                <a:gd name="T117" fmla="*/ 1 h 196"/>
                <a:gd name="T118" fmla="*/ 0 w 481"/>
                <a:gd name="T119" fmla="*/ 1 h 196"/>
                <a:gd name="T120" fmla="*/ 0 w 481"/>
                <a:gd name="T121" fmla="*/ 1 h 196"/>
                <a:gd name="T122" fmla="*/ 0 w 481"/>
                <a:gd name="T123" fmla="*/ 1 h 196"/>
                <a:gd name="T124" fmla="*/ 0 w 481"/>
                <a:gd name="T125" fmla="*/ 1 h 19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81"/>
                <a:gd name="T190" fmla="*/ 0 h 196"/>
                <a:gd name="T191" fmla="*/ 481 w 481"/>
                <a:gd name="T192" fmla="*/ 196 h 19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81" h="196">
                  <a:moveTo>
                    <a:pt x="481" y="149"/>
                  </a:moveTo>
                  <a:lnTo>
                    <a:pt x="481" y="149"/>
                  </a:lnTo>
                  <a:lnTo>
                    <a:pt x="479" y="149"/>
                  </a:lnTo>
                  <a:lnTo>
                    <a:pt x="478" y="149"/>
                  </a:lnTo>
                  <a:lnTo>
                    <a:pt x="476" y="148"/>
                  </a:lnTo>
                  <a:lnTo>
                    <a:pt x="475" y="148"/>
                  </a:lnTo>
                  <a:lnTo>
                    <a:pt x="471" y="148"/>
                  </a:lnTo>
                  <a:lnTo>
                    <a:pt x="470" y="146"/>
                  </a:lnTo>
                  <a:lnTo>
                    <a:pt x="468" y="145"/>
                  </a:lnTo>
                  <a:lnTo>
                    <a:pt x="465" y="143"/>
                  </a:lnTo>
                  <a:lnTo>
                    <a:pt x="461" y="142"/>
                  </a:lnTo>
                  <a:lnTo>
                    <a:pt x="458" y="141"/>
                  </a:lnTo>
                  <a:lnTo>
                    <a:pt x="455" y="139"/>
                  </a:lnTo>
                  <a:lnTo>
                    <a:pt x="453" y="139"/>
                  </a:lnTo>
                  <a:lnTo>
                    <a:pt x="450" y="139"/>
                  </a:lnTo>
                  <a:lnTo>
                    <a:pt x="448" y="138"/>
                  </a:lnTo>
                  <a:lnTo>
                    <a:pt x="444" y="136"/>
                  </a:lnTo>
                  <a:lnTo>
                    <a:pt x="439" y="135"/>
                  </a:lnTo>
                  <a:lnTo>
                    <a:pt x="436" y="135"/>
                  </a:lnTo>
                  <a:lnTo>
                    <a:pt x="433" y="135"/>
                  </a:lnTo>
                  <a:lnTo>
                    <a:pt x="430" y="134"/>
                  </a:lnTo>
                  <a:lnTo>
                    <a:pt x="427" y="134"/>
                  </a:lnTo>
                  <a:lnTo>
                    <a:pt x="425" y="132"/>
                  </a:lnTo>
                  <a:lnTo>
                    <a:pt x="422" y="132"/>
                  </a:lnTo>
                  <a:lnTo>
                    <a:pt x="416" y="131"/>
                  </a:lnTo>
                  <a:lnTo>
                    <a:pt x="410" y="131"/>
                  </a:lnTo>
                  <a:lnTo>
                    <a:pt x="405" y="132"/>
                  </a:lnTo>
                  <a:lnTo>
                    <a:pt x="402" y="132"/>
                  </a:lnTo>
                  <a:lnTo>
                    <a:pt x="394" y="134"/>
                  </a:lnTo>
                  <a:lnTo>
                    <a:pt x="387" y="135"/>
                  </a:lnTo>
                  <a:lnTo>
                    <a:pt x="382" y="135"/>
                  </a:lnTo>
                  <a:lnTo>
                    <a:pt x="379" y="135"/>
                  </a:lnTo>
                  <a:lnTo>
                    <a:pt x="364" y="139"/>
                  </a:lnTo>
                  <a:lnTo>
                    <a:pt x="348" y="142"/>
                  </a:lnTo>
                  <a:lnTo>
                    <a:pt x="331" y="146"/>
                  </a:lnTo>
                  <a:lnTo>
                    <a:pt x="314" y="149"/>
                  </a:lnTo>
                  <a:lnTo>
                    <a:pt x="297" y="152"/>
                  </a:lnTo>
                  <a:lnTo>
                    <a:pt x="280" y="156"/>
                  </a:lnTo>
                  <a:lnTo>
                    <a:pt x="264" y="159"/>
                  </a:lnTo>
                  <a:lnTo>
                    <a:pt x="247" y="163"/>
                  </a:lnTo>
                  <a:lnTo>
                    <a:pt x="211" y="170"/>
                  </a:lnTo>
                  <a:lnTo>
                    <a:pt x="194" y="173"/>
                  </a:lnTo>
                  <a:lnTo>
                    <a:pt x="176" y="177"/>
                  </a:lnTo>
                  <a:lnTo>
                    <a:pt x="159" y="179"/>
                  </a:lnTo>
                  <a:lnTo>
                    <a:pt x="143" y="182"/>
                  </a:lnTo>
                  <a:lnTo>
                    <a:pt x="127" y="185"/>
                  </a:lnTo>
                  <a:lnTo>
                    <a:pt x="111" y="188"/>
                  </a:lnTo>
                  <a:lnTo>
                    <a:pt x="108" y="189"/>
                  </a:lnTo>
                  <a:lnTo>
                    <a:pt x="105" y="191"/>
                  </a:lnTo>
                  <a:lnTo>
                    <a:pt x="103" y="191"/>
                  </a:lnTo>
                  <a:lnTo>
                    <a:pt x="100" y="192"/>
                  </a:lnTo>
                  <a:lnTo>
                    <a:pt x="96" y="192"/>
                  </a:lnTo>
                  <a:lnTo>
                    <a:pt x="93" y="192"/>
                  </a:lnTo>
                  <a:lnTo>
                    <a:pt x="91" y="192"/>
                  </a:lnTo>
                  <a:lnTo>
                    <a:pt x="90" y="193"/>
                  </a:lnTo>
                  <a:lnTo>
                    <a:pt x="86" y="193"/>
                  </a:lnTo>
                  <a:lnTo>
                    <a:pt x="85" y="195"/>
                  </a:lnTo>
                  <a:lnTo>
                    <a:pt x="82" y="195"/>
                  </a:lnTo>
                  <a:lnTo>
                    <a:pt x="79" y="196"/>
                  </a:lnTo>
                  <a:lnTo>
                    <a:pt x="76" y="196"/>
                  </a:lnTo>
                  <a:lnTo>
                    <a:pt x="71" y="195"/>
                  </a:lnTo>
                  <a:lnTo>
                    <a:pt x="66" y="195"/>
                  </a:lnTo>
                  <a:lnTo>
                    <a:pt x="62" y="195"/>
                  </a:lnTo>
                  <a:lnTo>
                    <a:pt x="57" y="193"/>
                  </a:lnTo>
                  <a:lnTo>
                    <a:pt x="54" y="192"/>
                  </a:lnTo>
                  <a:lnTo>
                    <a:pt x="50" y="191"/>
                  </a:lnTo>
                  <a:lnTo>
                    <a:pt x="46" y="189"/>
                  </a:lnTo>
                  <a:lnTo>
                    <a:pt x="43" y="188"/>
                  </a:lnTo>
                  <a:lnTo>
                    <a:pt x="37" y="185"/>
                  </a:lnTo>
                  <a:lnTo>
                    <a:pt x="31" y="182"/>
                  </a:lnTo>
                  <a:lnTo>
                    <a:pt x="28" y="181"/>
                  </a:lnTo>
                  <a:lnTo>
                    <a:pt x="25" y="178"/>
                  </a:lnTo>
                  <a:lnTo>
                    <a:pt x="22" y="177"/>
                  </a:lnTo>
                  <a:lnTo>
                    <a:pt x="20" y="174"/>
                  </a:lnTo>
                  <a:lnTo>
                    <a:pt x="16" y="170"/>
                  </a:lnTo>
                  <a:lnTo>
                    <a:pt x="11" y="167"/>
                  </a:lnTo>
                  <a:lnTo>
                    <a:pt x="8" y="164"/>
                  </a:lnTo>
                  <a:lnTo>
                    <a:pt x="6" y="163"/>
                  </a:lnTo>
                  <a:lnTo>
                    <a:pt x="3" y="161"/>
                  </a:lnTo>
                  <a:lnTo>
                    <a:pt x="2" y="160"/>
                  </a:lnTo>
                  <a:lnTo>
                    <a:pt x="0" y="160"/>
                  </a:lnTo>
                  <a:lnTo>
                    <a:pt x="0" y="159"/>
                  </a:lnTo>
                  <a:lnTo>
                    <a:pt x="0" y="157"/>
                  </a:lnTo>
                  <a:lnTo>
                    <a:pt x="0" y="156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6"/>
                  </a:lnTo>
                  <a:lnTo>
                    <a:pt x="0" y="143"/>
                  </a:lnTo>
                  <a:lnTo>
                    <a:pt x="0" y="141"/>
                  </a:lnTo>
                  <a:lnTo>
                    <a:pt x="0" y="136"/>
                  </a:lnTo>
                  <a:lnTo>
                    <a:pt x="0" y="128"/>
                  </a:lnTo>
                  <a:lnTo>
                    <a:pt x="0" y="121"/>
                  </a:lnTo>
                  <a:lnTo>
                    <a:pt x="0" y="120"/>
                  </a:lnTo>
                  <a:lnTo>
                    <a:pt x="0" y="117"/>
                  </a:lnTo>
                  <a:lnTo>
                    <a:pt x="0" y="116"/>
                  </a:lnTo>
                  <a:lnTo>
                    <a:pt x="0" y="113"/>
                  </a:lnTo>
                  <a:lnTo>
                    <a:pt x="0" y="109"/>
                  </a:lnTo>
                  <a:lnTo>
                    <a:pt x="0" y="103"/>
                  </a:lnTo>
                  <a:lnTo>
                    <a:pt x="0" y="102"/>
                  </a:lnTo>
                  <a:lnTo>
                    <a:pt x="0" y="99"/>
                  </a:lnTo>
                  <a:lnTo>
                    <a:pt x="0" y="98"/>
                  </a:lnTo>
                  <a:lnTo>
                    <a:pt x="0" y="95"/>
                  </a:lnTo>
                  <a:lnTo>
                    <a:pt x="0" y="91"/>
                  </a:lnTo>
                  <a:lnTo>
                    <a:pt x="0" y="85"/>
                  </a:lnTo>
                  <a:lnTo>
                    <a:pt x="0" y="64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0" y="50"/>
                  </a:lnTo>
                  <a:lnTo>
                    <a:pt x="0" y="49"/>
                  </a:lnTo>
                  <a:lnTo>
                    <a:pt x="0" y="46"/>
                  </a:lnTo>
                  <a:lnTo>
                    <a:pt x="0" y="42"/>
                  </a:lnTo>
                  <a:lnTo>
                    <a:pt x="0" y="39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3" y="21"/>
                  </a:lnTo>
                  <a:lnTo>
                    <a:pt x="6" y="23"/>
                  </a:lnTo>
                  <a:lnTo>
                    <a:pt x="8" y="25"/>
                  </a:lnTo>
                  <a:lnTo>
                    <a:pt x="11" y="28"/>
                  </a:lnTo>
                  <a:lnTo>
                    <a:pt x="16" y="31"/>
                  </a:lnTo>
                  <a:lnTo>
                    <a:pt x="20" y="35"/>
                  </a:lnTo>
                  <a:lnTo>
                    <a:pt x="22" y="38"/>
                  </a:lnTo>
                  <a:lnTo>
                    <a:pt x="25" y="41"/>
                  </a:lnTo>
                  <a:lnTo>
                    <a:pt x="31" y="45"/>
                  </a:lnTo>
                  <a:lnTo>
                    <a:pt x="37" y="49"/>
                  </a:lnTo>
                  <a:lnTo>
                    <a:pt x="40" y="50"/>
                  </a:lnTo>
                  <a:lnTo>
                    <a:pt x="43" y="53"/>
                  </a:lnTo>
                  <a:lnTo>
                    <a:pt x="46" y="56"/>
                  </a:lnTo>
                  <a:lnTo>
                    <a:pt x="50" y="57"/>
                  </a:lnTo>
                  <a:lnTo>
                    <a:pt x="54" y="60"/>
                  </a:lnTo>
                  <a:lnTo>
                    <a:pt x="57" y="61"/>
                  </a:lnTo>
                  <a:lnTo>
                    <a:pt x="62" y="63"/>
                  </a:lnTo>
                  <a:lnTo>
                    <a:pt x="66" y="63"/>
                  </a:lnTo>
                  <a:lnTo>
                    <a:pt x="71" y="64"/>
                  </a:lnTo>
                  <a:lnTo>
                    <a:pt x="76" y="64"/>
                  </a:lnTo>
                  <a:lnTo>
                    <a:pt x="79" y="64"/>
                  </a:lnTo>
                  <a:lnTo>
                    <a:pt x="82" y="64"/>
                  </a:lnTo>
                  <a:lnTo>
                    <a:pt x="86" y="64"/>
                  </a:lnTo>
                  <a:lnTo>
                    <a:pt x="90" y="64"/>
                  </a:lnTo>
                  <a:lnTo>
                    <a:pt x="91" y="64"/>
                  </a:lnTo>
                  <a:lnTo>
                    <a:pt x="93" y="63"/>
                  </a:lnTo>
                  <a:lnTo>
                    <a:pt x="96" y="61"/>
                  </a:lnTo>
                  <a:lnTo>
                    <a:pt x="99" y="61"/>
                  </a:lnTo>
                  <a:lnTo>
                    <a:pt x="100" y="61"/>
                  </a:lnTo>
                  <a:lnTo>
                    <a:pt x="105" y="60"/>
                  </a:lnTo>
                  <a:lnTo>
                    <a:pt x="108" y="60"/>
                  </a:lnTo>
                  <a:lnTo>
                    <a:pt x="111" y="60"/>
                  </a:lnTo>
                  <a:lnTo>
                    <a:pt x="127" y="57"/>
                  </a:lnTo>
                  <a:lnTo>
                    <a:pt x="143" y="53"/>
                  </a:lnTo>
                  <a:lnTo>
                    <a:pt x="159" y="50"/>
                  </a:lnTo>
                  <a:lnTo>
                    <a:pt x="176" y="46"/>
                  </a:lnTo>
                  <a:lnTo>
                    <a:pt x="194" y="43"/>
                  </a:lnTo>
                  <a:lnTo>
                    <a:pt x="211" y="39"/>
                  </a:lnTo>
                  <a:lnTo>
                    <a:pt x="247" y="32"/>
                  </a:lnTo>
                  <a:lnTo>
                    <a:pt x="264" y="28"/>
                  </a:lnTo>
                  <a:lnTo>
                    <a:pt x="280" y="25"/>
                  </a:lnTo>
                  <a:lnTo>
                    <a:pt x="297" y="23"/>
                  </a:lnTo>
                  <a:lnTo>
                    <a:pt x="314" y="18"/>
                  </a:lnTo>
                  <a:lnTo>
                    <a:pt x="331" y="16"/>
                  </a:lnTo>
                  <a:lnTo>
                    <a:pt x="348" y="13"/>
                  </a:lnTo>
                  <a:lnTo>
                    <a:pt x="364" y="10"/>
                  </a:lnTo>
                  <a:lnTo>
                    <a:pt x="379" y="7"/>
                  </a:lnTo>
                  <a:lnTo>
                    <a:pt x="382" y="6"/>
                  </a:lnTo>
                  <a:lnTo>
                    <a:pt x="387" y="4"/>
                  </a:lnTo>
                  <a:lnTo>
                    <a:pt x="394" y="3"/>
                  </a:lnTo>
                  <a:lnTo>
                    <a:pt x="402" y="2"/>
                  </a:lnTo>
                  <a:lnTo>
                    <a:pt x="405" y="2"/>
                  </a:lnTo>
                  <a:lnTo>
                    <a:pt x="410" y="0"/>
                  </a:lnTo>
                  <a:lnTo>
                    <a:pt x="413" y="0"/>
                  </a:lnTo>
                  <a:lnTo>
                    <a:pt x="416" y="0"/>
                  </a:lnTo>
                  <a:lnTo>
                    <a:pt x="422" y="2"/>
                  </a:lnTo>
                  <a:lnTo>
                    <a:pt x="427" y="3"/>
                  </a:lnTo>
                  <a:lnTo>
                    <a:pt x="430" y="3"/>
                  </a:lnTo>
                  <a:lnTo>
                    <a:pt x="433" y="3"/>
                  </a:lnTo>
                  <a:lnTo>
                    <a:pt x="436" y="4"/>
                  </a:lnTo>
                  <a:lnTo>
                    <a:pt x="439" y="6"/>
                  </a:lnTo>
                  <a:lnTo>
                    <a:pt x="444" y="7"/>
                  </a:lnTo>
                  <a:lnTo>
                    <a:pt x="448" y="9"/>
                  </a:lnTo>
                  <a:lnTo>
                    <a:pt x="450" y="10"/>
                  </a:lnTo>
                  <a:lnTo>
                    <a:pt x="453" y="10"/>
                  </a:lnTo>
                  <a:lnTo>
                    <a:pt x="455" y="11"/>
                  </a:lnTo>
                  <a:lnTo>
                    <a:pt x="458" y="11"/>
                  </a:lnTo>
                  <a:lnTo>
                    <a:pt x="461" y="13"/>
                  </a:lnTo>
                  <a:lnTo>
                    <a:pt x="465" y="14"/>
                  </a:lnTo>
                  <a:lnTo>
                    <a:pt x="468" y="14"/>
                  </a:lnTo>
                  <a:lnTo>
                    <a:pt x="470" y="14"/>
                  </a:lnTo>
                  <a:lnTo>
                    <a:pt x="471" y="16"/>
                  </a:lnTo>
                  <a:lnTo>
                    <a:pt x="475" y="17"/>
                  </a:lnTo>
                  <a:lnTo>
                    <a:pt x="476" y="18"/>
                  </a:lnTo>
                  <a:lnTo>
                    <a:pt x="478" y="18"/>
                  </a:lnTo>
                  <a:lnTo>
                    <a:pt x="479" y="20"/>
                  </a:lnTo>
                  <a:lnTo>
                    <a:pt x="481" y="21"/>
                  </a:lnTo>
                  <a:lnTo>
                    <a:pt x="481" y="23"/>
                  </a:lnTo>
                  <a:lnTo>
                    <a:pt x="481" y="24"/>
                  </a:lnTo>
                  <a:lnTo>
                    <a:pt x="481" y="25"/>
                  </a:lnTo>
                  <a:lnTo>
                    <a:pt x="481" y="27"/>
                  </a:lnTo>
                  <a:lnTo>
                    <a:pt x="481" y="29"/>
                  </a:lnTo>
                  <a:lnTo>
                    <a:pt x="481" y="31"/>
                  </a:lnTo>
                  <a:lnTo>
                    <a:pt x="481" y="34"/>
                  </a:lnTo>
                  <a:lnTo>
                    <a:pt x="481" y="35"/>
                  </a:lnTo>
                  <a:lnTo>
                    <a:pt x="481" y="38"/>
                  </a:lnTo>
                  <a:lnTo>
                    <a:pt x="481" y="41"/>
                  </a:lnTo>
                  <a:lnTo>
                    <a:pt x="481" y="48"/>
                  </a:lnTo>
                  <a:lnTo>
                    <a:pt x="481" y="50"/>
                  </a:lnTo>
                  <a:lnTo>
                    <a:pt x="481" y="53"/>
                  </a:lnTo>
                  <a:lnTo>
                    <a:pt x="481" y="56"/>
                  </a:lnTo>
                  <a:lnTo>
                    <a:pt x="481" y="57"/>
                  </a:lnTo>
                  <a:lnTo>
                    <a:pt x="481" y="61"/>
                  </a:lnTo>
                  <a:lnTo>
                    <a:pt x="481" y="66"/>
                  </a:lnTo>
                  <a:lnTo>
                    <a:pt x="481" y="68"/>
                  </a:lnTo>
                  <a:lnTo>
                    <a:pt x="481" y="71"/>
                  </a:lnTo>
                  <a:lnTo>
                    <a:pt x="481" y="73"/>
                  </a:lnTo>
                  <a:lnTo>
                    <a:pt x="481" y="74"/>
                  </a:lnTo>
                  <a:lnTo>
                    <a:pt x="481" y="78"/>
                  </a:lnTo>
                  <a:lnTo>
                    <a:pt x="481" y="82"/>
                  </a:lnTo>
                  <a:lnTo>
                    <a:pt x="481" y="84"/>
                  </a:lnTo>
                  <a:lnTo>
                    <a:pt x="481" y="85"/>
                  </a:lnTo>
                  <a:lnTo>
                    <a:pt x="481" y="88"/>
                  </a:lnTo>
                  <a:lnTo>
                    <a:pt x="481" y="89"/>
                  </a:lnTo>
                  <a:lnTo>
                    <a:pt x="481" y="93"/>
                  </a:lnTo>
                  <a:lnTo>
                    <a:pt x="481" y="98"/>
                  </a:lnTo>
                  <a:lnTo>
                    <a:pt x="481" y="100"/>
                  </a:lnTo>
                  <a:lnTo>
                    <a:pt x="481" y="103"/>
                  </a:lnTo>
                  <a:lnTo>
                    <a:pt x="481" y="104"/>
                  </a:lnTo>
                  <a:lnTo>
                    <a:pt x="481" y="106"/>
                  </a:lnTo>
                  <a:lnTo>
                    <a:pt x="481" y="110"/>
                  </a:lnTo>
                  <a:lnTo>
                    <a:pt x="481" y="114"/>
                  </a:lnTo>
                  <a:lnTo>
                    <a:pt x="481" y="116"/>
                  </a:lnTo>
                  <a:lnTo>
                    <a:pt x="481" y="117"/>
                  </a:lnTo>
                  <a:lnTo>
                    <a:pt x="481" y="121"/>
                  </a:lnTo>
                  <a:lnTo>
                    <a:pt x="481" y="124"/>
                  </a:lnTo>
                  <a:lnTo>
                    <a:pt x="481" y="128"/>
                  </a:lnTo>
                  <a:lnTo>
                    <a:pt x="481" y="131"/>
                  </a:lnTo>
                  <a:lnTo>
                    <a:pt x="481" y="136"/>
                  </a:lnTo>
                  <a:lnTo>
                    <a:pt x="481" y="142"/>
                  </a:lnTo>
                  <a:lnTo>
                    <a:pt x="481" y="145"/>
                  </a:lnTo>
                  <a:lnTo>
                    <a:pt x="481" y="148"/>
                  </a:lnTo>
                  <a:lnTo>
                    <a:pt x="481" y="1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2979" y="624"/>
              <a:ext cx="256" cy="97"/>
            </a:xfrm>
            <a:custGeom>
              <a:avLst/>
              <a:gdLst>
                <a:gd name="T0" fmla="*/ 1 w 508"/>
                <a:gd name="T1" fmla="*/ 0 h 217"/>
                <a:gd name="T2" fmla="*/ 1 w 508"/>
                <a:gd name="T3" fmla="*/ 0 h 217"/>
                <a:gd name="T4" fmla="*/ 1 w 508"/>
                <a:gd name="T5" fmla="*/ 0 h 217"/>
                <a:gd name="T6" fmla="*/ 1 w 508"/>
                <a:gd name="T7" fmla="*/ 0 h 217"/>
                <a:gd name="T8" fmla="*/ 1 w 508"/>
                <a:gd name="T9" fmla="*/ 0 h 217"/>
                <a:gd name="T10" fmla="*/ 1 w 508"/>
                <a:gd name="T11" fmla="*/ 0 h 217"/>
                <a:gd name="T12" fmla="*/ 1 w 508"/>
                <a:gd name="T13" fmla="*/ 0 h 217"/>
                <a:gd name="T14" fmla="*/ 1 w 508"/>
                <a:gd name="T15" fmla="*/ 0 h 217"/>
                <a:gd name="T16" fmla="*/ 1 w 508"/>
                <a:gd name="T17" fmla="*/ 0 h 217"/>
                <a:gd name="T18" fmla="*/ 1 w 508"/>
                <a:gd name="T19" fmla="*/ 0 h 217"/>
                <a:gd name="T20" fmla="*/ 1 w 508"/>
                <a:gd name="T21" fmla="*/ 0 h 217"/>
                <a:gd name="T22" fmla="*/ 1 w 508"/>
                <a:gd name="T23" fmla="*/ 0 h 217"/>
                <a:gd name="T24" fmla="*/ 1 w 508"/>
                <a:gd name="T25" fmla="*/ 0 h 217"/>
                <a:gd name="T26" fmla="*/ 1 w 508"/>
                <a:gd name="T27" fmla="*/ 0 h 217"/>
                <a:gd name="T28" fmla="*/ 1 w 508"/>
                <a:gd name="T29" fmla="*/ 0 h 217"/>
                <a:gd name="T30" fmla="*/ 1 w 508"/>
                <a:gd name="T31" fmla="*/ 0 h 217"/>
                <a:gd name="T32" fmla="*/ 1 w 508"/>
                <a:gd name="T33" fmla="*/ 0 h 217"/>
                <a:gd name="T34" fmla="*/ 1 w 508"/>
                <a:gd name="T35" fmla="*/ 0 h 217"/>
                <a:gd name="T36" fmla="*/ 1 w 508"/>
                <a:gd name="T37" fmla="*/ 0 h 217"/>
                <a:gd name="T38" fmla="*/ 1 w 508"/>
                <a:gd name="T39" fmla="*/ 0 h 217"/>
                <a:gd name="T40" fmla="*/ 1 w 508"/>
                <a:gd name="T41" fmla="*/ 0 h 217"/>
                <a:gd name="T42" fmla="*/ 1 w 508"/>
                <a:gd name="T43" fmla="*/ 0 h 217"/>
                <a:gd name="T44" fmla="*/ 0 w 508"/>
                <a:gd name="T45" fmla="*/ 0 h 217"/>
                <a:gd name="T46" fmla="*/ 1 w 508"/>
                <a:gd name="T47" fmla="*/ 0 h 217"/>
                <a:gd name="T48" fmla="*/ 1 w 508"/>
                <a:gd name="T49" fmla="*/ 0 h 217"/>
                <a:gd name="T50" fmla="*/ 0 w 508"/>
                <a:gd name="T51" fmla="*/ 0 h 217"/>
                <a:gd name="T52" fmla="*/ 1 w 508"/>
                <a:gd name="T53" fmla="*/ 0 h 217"/>
                <a:gd name="T54" fmla="*/ 0 w 508"/>
                <a:gd name="T55" fmla="*/ 0 h 217"/>
                <a:gd name="T56" fmla="*/ 1 w 508"/>
                <a:gd name="T57" fmla="*/ 0 h 217"/>
                <a:gd name="T58" fmla="*/ 0 w 508"/>
                <a:gd name="T59" fmla="*/ 0 h 217"/>
                <a:gd name="T60" fmla="*/ 1 w 508"/>
                <a:gd name="T61" fmla="*/ 0 h 217"/>
                <a:gd name="T62" fmla="*/ 1 w 508"/>
                <a:gd name="T63" fmla="*/ 0 h 217"/>
                <a:gd name="T64" fmla="*/ 1 w 508"/>
                <a:gd name="T65" fmla="*/ 0 h 217"/>
                <a:gd name="T66" fmla="*/ 1 w 508"/>
                <a:gd name="T67" fmla="*/ 0 h 217"/>
                <a:gd name="T68" fmla="*/ 1 w 508"/>
                <a:gd name="T69" fmla="*/ 0 h 217"/>
                <a:gd name="T70" fmla="*/ 1 w 508"/>
                <a:gd name="T71" fmla="*/ 0 h 217"/>
                <a:gd name="T72" fmla="*/ 1 w 508"/>
                <a:gd name="T73" fmla="*/ 0 h 217"/>
                <a:gd name="T74" fmla="*/ 1 w 508"/>
                <a:gd name="T75" fmla="*/ 0 h 217"/>
                <a:gd name="T76" fmla="*/ 1 w 508"/>
                <a:gd name="T77" fmla="*/ 0 h 217"/>
                <a:gd name="T78" fmla="*/ 1 w 508"/>
                <a:gd name="T79" fmla="*/ 0 h 217"/>
                <a:gd name="T80" fmla="*/ 1 w 508"/>
                <a:gd name="T81" fmla="*/ 0 h 217"/>
                <a:gd name="T82" fmla="*/ 1 w 508"/>
                <a:gd name="T83" fmla="*/ 0 h 217"/>
                <a:gd name="T84" fmla="*/ 1 w 508"/>
                <a:gd name="T85" fmla="*/ 0 h 217"/>
                <a:gd name="T86" fmla="*/ 1 w 508"/>
                <a:gd name="T87" fmla="*/ 0 h 217"/>
                <a:gd name="T88" fmla="*/ 1 w 508"/>
                <a:gd name="T89" fmla="*/ 0 h 217"/>
                <a:gd name="T90" fmla="*/ 1 w 508"/>
                <a:gd name="T91" fmla="*/ 0 h 217"/>
                <a:gd name="T92" fmla="*/ 1 w 508"/>
                <a:gd name="T93" fmla="*/ 0 h 217"/>
                <a:gd name="T94" fmla="*/ 1 w 508"/>
                <a:gd name="T95" fmla="*/ 0 h 217"/>
                <a:gd name="T96" fmla="*/ 1 w 508"/>
                <a:gd name="T97" fmla="*/ 0 h 217"/>
                <a:gd name="T98" fmla="*/ 1 w 508"/>
                <a:gd name="T99" fmla="*/ 0 h 217"/>
                <a:gd name="T100" fmla="*/ 1 w 508"/>
                <a:gd name="T101" fmla="*/ 0 h 217"/>
                <a:gd name="T102" fmla="*/ 1 w 508"/>
                <a:gd name="T103" fmla="*/ 0 h 217"/>
                <a:gd name="T104" fmla="*/ 1 w 508"/>
                <a:gd name="T105" fmla="*/ 0 h 217"/>
                <a:gd name="T106" fmla="*/ 1 w 508"/>
                <a:gd name="T107" fmla="*/ 0 h 217"/>
                <a:gd name="T108" fmla="*/ 1 w 508"/>
                <a:gd name="T109" fmla="*/ 0 h 217"/>
                <a:gd name="T110" fmla="*/ 1 w 508"/>
                <a:gd name="T111" fmla="*/ 0 h 217"/>
                <a:gd name="T112" fmla="*/ 1 w 508"/>
                <a:gd name="T113" fmla="*/ 0 h 217"/>
                <a:gd name="T114" fmla="*/ 1 w 508"/>
                <a:gd name="T115" fmla="*/ 0 h 217"/>
                <a:gd name="T116" fmla="*/ 1 w 508"/>
                <a:gd name="T117" fmla="*/ 0 h 217"/>
                <a:gd name="T118" fmla="*/ 1 w 508"/>
                <a:gd name="T119" fmla="*/ 0 h 217"/>
                <a:gd name="T120" fmla="*/ 1 w 508"/>
                <a:gd name="T121" fmla="*/ 0 h 217"/>
                <a:gd name="T122" fmla="*/ 1 w 508"/>
                <a:gd name="T123" fmla="*/ 0 h 21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08"/>
                <a:gd name="T187" fmla="*/ 0 h 217"/>
                <a:gd name="T188" fmla="*/ 508 w 508"/>
                <a:gd name="T189" fmla="*/ 217 h 21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08" h="217">
                  <a:moveTo>
                    <a:pt x="493" y="171"/>
                  </a:moveTo>
                  <a:lnTo>
                    <a:pt x="491" y="171"/>
                  </a:lnTo>
                  <a:lnTo>
                    <a:pt x="490" y="170"/>
                  </a:lnTo>
                  <a:lnTo>
                    <a:pt x="486" y="170"/>
                  </a:lnTo>
                  <a:lnTo>
                    <a:pt x="483" y="170"/>
                  </a:lnTo>
                  <a:lnTo>
                    <a:pt x="480" y="168"/>
                  </a:lnTo>
                  <a:lnTo>
                    <a:pt x="476" y="167"/>
                  </a:lnTo>
                  <a:lnTo>
                    <a:pt x="488" y="146"/>
                  </a:lnTo>
                  <a:lnTo>
                    <a:pt x="491" y="147"/>
                  </a:lnTo>
                  <a:lnTo>
                    <a:pt x="494" y="149"/>
                  </a:lnTo>
                  <a:lnTo>
                    <a:pt x="496" y="149"/>
                  </a:lnTo>
                  <a:lnTo>
                    <a:pt x="497" y="149"/>
                  </a:lnTo>
                  <a:lnTo>
                    <a:pt x="499" y="149"/>
                  </a:lnTo>
                  <a:lnTo>
                    <a:pt x="499" y="150"/>
                  </a:lnTo>
                  <a:lnTo>
                    <a:pt x="500" y="150"/>
                  </a:lnTo>
                  <a:lnTo>
                    <a:pt x="493" y="171"/>
                  </a:lnTo>
                  <a:close/>
                  <a:moveTo>
                    <a:pt x="488" y="146"/>
                  </a:moveTo>
                  <a:lnTo>
                    <a:pt x="485" y="157"/>
                  </a:lnTo>
                  <a:lnTo>
                    <a:pt x="488" y="146"/>
                  </a:lnTo>
                  <a:close/>
                  <a:moveTo>
                    <a:pt x="480" y="167"/>
                  </a:moveTo>
                  <a:lnTo>
                    <a:pt x="488" y="146"/>
                  </a:lnTo>
                  <a:lnTo>
                    <a:pt x="480" y="167"/>
                  </a:lnTo>
                  <a:close/>
                  <a:moveTo>
                    <a:pt x="488" y="146"/>
                  </a:moveTo>
                  <a:lnTo>
                    <a:pt x="485" y="157"/>
                  </a:lnTo>
                  <a:lnTo>
                    <a:pt x="488" y="146"/>
                  </a:lnTo>
                  <a:close/>
                  <a:moveTo>
                    <a:pt x="480" y="167"/>
                  </a:moveTo>
                  <a:lnTo>
                    <a:pt x="476" y="167"/>
                  </a:lnTo>
                  <a:lnTo>
                    <a:pt x="485" y="146"/>
                  </a:lnTo>
                  <a:lnTo>
                    <a:pt x="488" y="146"/>
                  </a:lnTo>
                  <a:lnTo>
                    <a:pt x="480" y="167"/>
                  </a:lnTo>
                  <a:close/>
                  <a:moveTo>
                    <a:pt x="485" y="146"/>
                  </a:moveTo>
                  <a:lnTo>
                    <a:pt x="480" y="157"/>
                  </a:lnTo>
                  <a:lnTo>
                    <a:pt x="485" y="146"/>
                  </a:lnTo>
                  <a:close/>
                  <a:moveTo>
                    <a:pt x="476" y="167"/>
                  </a:moveTo>
                  <a:lnTo>
                    <a:pt x="476" y="163"/>
                  </a:lnTo>
                  <a:lnTo>
                    <a:pt x="485" y="142"/>
                  </a:lnTo>
                  <a:lnTo>
                    <a:pt x="485" y="146"/>
                  </a:lnTo>
                  <a:lnTo>
                    <a:pt x="476" y="167"/>
                  </a:lnTo>
                  <a:close/>
                  <a:moveTo>
                    <a:pt x="476" y="163"/>
                  </a:moveTo>
                  <a:lnTo>
                    <a:pt x="474" y="163"/>
                  </a:lnTo>
                  <a:lnTo>
                    <a:pt x="471" y="163"/>
                  </a:lnTo>
                  <a:lnTo>
                    <a:pt x="470" y="163"/>
                  </a:lnTo>
                  <a:lnTo>
                    <a:pt x="468" y="161"/>
                  </a:lnTo>
                  <a:lnTo>
                    <a:pt x="466" y="161"/>
                  </a:lnTo>
                  <a:lnTo>
                    <a:pt x="465" y="160"/>
                  </a:lnTo>
                  <a:lnTo>
                    <a:pt x="473" y="139"/>
                  </a:lnTo>
                  <a:lnTo>
                    <a:pt x="474" y="140"/>
                  </a:lnTo>
                  <a:lnTo>
                    <a:pt x="476" y="140"/>
                  </a:lnTo>
                  <a:lnTo>
                    <a:pt x="477" y="142"/>
                  </a:lnTo>
                  <a:lnTo>
                    <a:pt x="479" y="142"/>
                  </a:lnTo>
                  <a:lnTo>
                    <a:pt x="482" y="142"/>
                  </a:lnTo>
                  <a:lnTo>
                    <a:pt x="485" y="142"/>
                  </a:lnTo>
                  <a:lnTo>
                    <a:pt x="476" y="163"/>
                  </a:lnTo>
                  <a:close/>
                  <a:moveTo>
                    <a:pt x="473" y="139"/>
                  </a:moveTo>
                  <a:lnTo>
                    <a:pt x="468" y="150"/>
                  </a:lnTo>
                  <a:lnTo>
                    <a:pt x="473" y="139"/>
                  </a:lnTo>
                  <a:close/>
                  <a:moveTo>
                    <a:pt x="465" y="160"/>
                  </a:moveTo>
                  <a:lnTo>
                    <a:pt x="453" y="160"/>
                  </a:lnTo>
                  <a:lnTo>
                    <a:pt x="460" y="135"/>
                  </a:lnTo>
                  <a:lnTo>
                    <a:pt x="462" y="136"/>
                  </a:lnTo>
                  <a:lnTo>
                    <a:pt x="463" y="138"/>
                  </a:lnTo>
                  <a:lnTo>
                    <a:pt x="465" y="138"/>
                  </a:lnTo>
                  <a:lnTo>
                    <a:pt x="466" y="139"/>
                  </a:lnTo>
                  <a:lnTo>
                    <a:pt x="470" y="139"/>
                  </a:lnTo>
                  <a:lnTo>
                    <a:pt x="473" y="139"/>
                  </a:lnTo>
                  <a:lnTo>
                    <a:pt x="465" y="160"/>
                  </a:lnTo>
                  <a:close/>
                  <a:moveTo>
                    <a:pt x="453" y="160"/>
                  </a:moveTo>
                  <a:lnTo>
                    <a:pt x="453" y="159"/>
                  </a:lnTo>
                  <a:lnTo>
                    <a:pt x="451" y="159"/>
                  </a:lnTo>
                  <a:lnTo>
                    <a:pt x="451" y="157"/>
                  </a:lnTo>
                  <a:lnTo>
                    <a:pt x="449" y="157"/>
                  </a:lnTo>
                  <a:lnTo>
                    <a:pt x="448" y="157"/>
                  </a:lnTo>
                  <a:lnTo>
                    <a:pt x="445" y="157"/>
                  </a:lnTo>
                  <a:lnTo>
                    <a:pt x="453" y="135"/>
                  </a:lnTo>
                  <a:lnTo>
                    <a:pt x="456" y="135"/>
                  </a:lnTo>
                  <a:lnTo>
                    <a:pt x="457" y="135"/>
                  </a:lnTo>
                  <a:lnTo>
                    <a:pt x="459" y="135"/>
                  </a:lnTo>
                  <a:lnTo>
                    <a:pt x="460" y="135"/>
                  </a:lnTo>
                  <a:lnTo>
                    <a:pt x="453" y="160"/>
                  </a:lnTo>
                  <a:close/>
                  <a:moveTo>
                    <a:pt x="448" y="135"/>
                  </a:moveTo>
                  <a:lnTo>
                    <a:pt x="453" y="135"/>
                  </a:lnTo>
                  <a:lnTo>
                    <a:pt x="448" y="146"/>
                  </a:lnTo>
                  <a:lnTo>
                    <a:pt x="448" y="135"/>
                  </a:lnTo>
                  <a:close/>
                  <a:moveTo>
                    <a:pt x="445" y="157"/>
                  </a:moveTo>
                  <a:lnTo>
                    <a:pt x="448" y="135"/>
                  </a:lnTo>
                  <a:lnTo>
                    <a:pt x="445" y="157"/>
                  </a:lnTo>
                  <a:close/>
                  <a:moveTo>
                    <a:pt x="445" y="157"/>
                  </a:moveTo>
                  <a:lnTo>
                    <a:pt x="443" y="157"/>
                  </a:lnTo>
                  <a:lnTo>
                    <a:pt x="442" y="157"/>
                  </a:lnTo>
                  <a:lnTo>
                    <a:pt x="440" y="157"/>
                  </a:lnTo>
                  <a:lnTo>
                    <a:pt x="445" y="132"/>
                  </a:lnTo>
                  <a:lnTo>
                    <a:pt x="446" y="132"/>
                  </a:lnTo>
                  <a:lnTo>
                    <a:pt x="448" y="134"/>
                  </a:lnTo>
                  <a:lnTo>
                    <a:pt x="448" y="135"/>
                  </a:lnTo>
                  <a:lnTo>
                    <a:pt x="445" y="157"/>
                  </a:lnTo>
                  <a:close/>
                  <a:moveTo>
                    <a:pt x="440" y="157"/>
                  </a:moveTo>
                  <a:lnTo>
                    <a:pt x="445" y="132"/>
                  </a:lnTo>
                  <a:lnTo>
                    <a:pt x="440" y="157"/>
                  </a:lnTo>
                  <a:close/>
                  <a:moveTo>
                    <a:pt x="440" y="157"/>
                  </a:moveTo>
                  <a:lnTo>
                    <a:pt x="439" y="156"/>
                  </a:lnTo>
                  <a:lnTo>
                    <a:pt x="436" y="154"/>
                  </a:lnTo>
                  <a:lnTo>
                    <a:pt x="434" y="154"/>
                  </a:lnTo>
                  <a:lnTo>
                    <a:pt x="431" y="154"/>
                  </a:lnTo>
                  <a:lnTo>
                    <a:pt x="426" y="153"/>
                  </a:lnTo>
                  <a:lnTo>
                    <a:pt x="425" y="153"/>
                  </a:lnTo>
                  <a:lnTo>
                    <a:pt x="422" y="153"/>
                  </a:lnTo>
                  <a:lnTo>
                    <a:pt x="425" y="132"/>
                  </a:lnTo>
                  <a:lnTo>
                    <a:pt x="426" y="132"/>
                  </a:lnTo>
                  <a:lnTo>
                    <a:pt x="429" y="132"/>
                  </a:lnTo>
                  <a:lnTo>
                    <a:pt x="431" y="132"/>
                  </a:lnTo>
                  <a:lnTo>
                    <a:pt x="434" y="132"/>
                  </a:lnTo>
                  <a:lnTo>
                    <a:pt x="439" y="132"/>
                  </a:lnTo>
                  <a:lnTo>
                    <a:pt x="445" y="132"/>
                  </a:lnTo>
                  <a:lnTo>
                    <a:pt x="440" y="157"/>
                  </a:lnTo>
                  <a:close/>
                  <a:moveTo>
                    <a:pt x="422" y="132"/>
                  </a:moveTo>
                  <a:lnTo>
                    <a:pt x="425" y="132"/>
                  </a:lnTo>
                  <a:lnTo>
                    <a:pt x="425" y="142"/>
                  </a:lnTo>
                  <a:lnTo>
                    <a:pt x="422" y="132"/>
                  </a:lnTo>
                  <a:close/>
                  <a:moveTo>
                    <a:pt x="425" y="153"/>
                  </a:moveTo>
                  <a:lnTo>
                    <a:pt x="422" y="153"/>
                  </a:lnTo>
                  <a:lnTo>
                    <a:pt x="419" y="154"/>
                  </a:lnTo>
                  <a:lnTo>
                    <a:pt x="417" y="154"/>
                  </a:lnTo>
                  <a:lnTo>
                    <a:pt x="416" y="154"/>
                  </a:lnTo>
                  <a:lnTo>
                    <a:pt x="416" y="156"/>
                  </a:lnTo>
                  <a:lnTo>
                    <a:pt x="414" y="157"/>
                  </a:lnTo>
                  <a:lnTo>
                    <a:pt x="405" y="132"/>
                  </a:lnTo>
                  <a:lnTo>
                    <a:pt x="408" y="132"/>
                  </a:lnTo>
                  <a:lnTo>
                    <a:pt x="411" y="132"/>
                  </a:lnTo>
                  <a:lnTo>
                    <a:pt x="413" y="132"/>
                  </a:lnTo>
                  <a:lnTo>
                    <a:pt x="414" y="132"/>
                  </a:lnTo>
                  <a:lnTo>
                    <a:pt x="419" y="132"/>
                  </a:lnTo>
                  <a:lnTo>
                    <a:pt x="422" y="132"/>
                  </a:lnTo>
                  <a:lnTo>
                    <a:pt x="425" y="153"/>
                  </a:lnTo>
                  <a:close/>
                  <a:moveTo>
                    <a:pt x="414" y="157"/>
                  </a:moveTo>
                  <a:lnTo>
                    <a:pt x="411" y="157"/>
                  </a:lnTo>
                  <a:lnTo>
                    <a:pt x="408" y="157"/>
                  </a:lnTo>
                  <a:lnTo>
                    <a:pt x="406" y="157"/>
                  </a:lnTo>
                  <a:lnTo>
                    <a:pt x="403" y="157"/>
                  </a:lnTo>
                  <a:lnTo>
                    <a:pt x="400" y="157"/>
                  </a:lnTo>
                  <a:lnTo>
                    <a:pt x="397" y="157"/>
                  </a:lnTo>
                  <a:lnTo>
                    <a:pt x="394" y="135"/>
                  </a:lnTo>
                  <a:lnTo>
                    <a:pt x="397" y="135"/>
                  </a:lnTo>
                  <a:lnTo>
                    <a:pt x="399" y="135"/>
                  </a:lnTo>
                  <a:lnTo>
                    <a:pt x="400" y="135"/>
                  </a:lnTo>
                  <a:lnTo>
                    <a:pt x="402" y="134"/>
                  </a:lnTo>
                  <a:lnTo>
                    <a:pt x="403" y="134"/>
                  </a:lnTo>
                  <a:lnTo>
                    <a:pt x="405" y="132"/>
                  </a:lnTo>
                  <a:lnTo>
                    <a:pt x="414" y="157"/>
                  </a:lnTo>
                  <a:close/>
                  <a:moveTo>
                    <a:pt x="397" y="157"/>
                  </a:moveTo>
                  <a:lnTo>
                    <a:pt x="394" y="135"/>
                  </a:lnTo>
                  <a:lnTo>
                    <a:pt x="397" y="157"/>
                  </a:lnTo>
                  <a:close/>
                  <a:moveTo>
                    <a:pt x="397" y="157"/>
                  </a:moveTo>
                  <a:lnTo>
                    <a:pt x="362" y="163"/>
                  </a:lnTo>
                  <a:lnTo>
                    <a:pt x="359" y="142"/>
                  </a:lnTo>
                  <a:lnTo>
                    <a:pt x="394" y="135"/>
                  </a:lnTo>
                  <a:lnTo>
                    <a:pt x="397" y="157"/>
                  </a:lnTo>
                  <a:close/>
                  <a:moveTo>
                    <a:pt x="362" y="163"/>
                  </a:moveTo>
                  <a:lnTo>
                    <a:pt x="326" y="171"/>
                  </a:lnTo>
                  <a:lnTo>
                    <a:pt x="319" y="150"/>
                  </a:lnTo>
                  <a:lnTo>
                    <a:pt x="359" y="142"/>
                  </a:lnTo>
                  <a:lnTo>
                    <a:pt x="362" y="163"/>
                  </a:lnTo>
                  <a:close/>
                  <a:moveTo>
                    <a:pt x="326" y="171"/>
                  </a:moveTo>
                  <a:lnTo>
                    <a:pt x="302" y="177"/>
                  </a:lnTo>
                  <a:lnTo>
                    <a:pt x="275" y="181"/>
                  </a:lnTo>
                  <a:lnTo>
                    <a:pt x="249" y="186"/>
                  </a:lnTo>
                  <a:lnTo>
                    <a:pt x="223" y="192"/>
                  </a:lnTo>
                  <a:lnTo>
                    <a:pt x="211" y="195"/>
                  </a:lnTo>
                  <a:lnTo>
                    <a:pt x="198" y="197"/>
                  </a:lnTo>
                  <a:lnTo>
                    <a:pt x="186" y="200"/>
                  </a:lnTo>
                  <a:lnTo>
                    <a:pt x="174" y="203"/>
                  </a:lnTo>
                  <a:lnTo>
                    <a:pt x="162" y="206"/>
                  </a:lnTo>
                  <a:lnTo>
                    <a:pt x="151" y="209"/>
                  </a:lnTo>
                  <a:lnTo>
                    <a:pt x="140" y="211"/>
                  </a:lnTo>
                  <a:lnTo>
                    <a:pt x="129" y="214"/>
                  </a:lnTo>
                  <a:lnTo>
                    <a:pt x="121" y="189"/>
                  </a:lnTo>
                  <a:lnTo>
                    <a:pt x="132" y="186"/>
                  </a:lnTo>
                  <a:lnTo>
                    <a:pt x="145" y="185"/>
                  </a:lnTo>
                  <a:lnTo>
                    <a:pt x="157" y="182"/>
                  </a:lnTo>
                  <a:lnTo>
                    <a:pt x="168" y="179"/>
                  </a:lnTo>
                  <a:lnTo>
                    <a:pt x="180" y="178"/>
                  </a:lnTo>
                  <a:lnTo>
                    <a:pt x="194" y="175"/>
                  </a:lnTo>
                  <a:lnTo>
                    <a:pt x="219" y="170"/>
                  </a:lnTo>
                  <a:lnTo>
                    <a:pt x="243" y="165"/>
                  </a:lnTo>
                  <a:lnTo>
                    <a:pt x="269" y="160"/>
                  </a:lnTo>
                  <a:lnTo>
                    <a:pt x="282" y="157"/>
                  </a:lnTo>
                  <a:lnTo>
                    <a:pt x="295" y="156"/>
                  </a:lnTo>
                  <a:lnTo>
                    <a:pt x="306" y="153"/>
                  </a:lnTo>
                  <a:lnTo>
                    <a:pt x="319" y="150"/>
                  </a:lnTo>
                  <a:lnTo>
                    <a:pt x="326" y="171"/>
                  </a:lnTo>
                  <a:close/>
                  <a:moveTo>
                    <a:pt x="121" y="189"/>
                  </a:moveTo>
                  <a:lnTo>
                    <a:pt x="126" y="199"/>
                  </a:lnTo>
                  <a:lnTo>
                    <a:pt x="121" y="189"/>
                  </a:lnTo>
                  <a:close/>
                  <a:moveTo>
                    <a:pt x="129" y="214"/>
                  </a:moveTo>
                  <a:lnTo>
                    <a:pt x="121" y="189"/>
                  </a:lnTo>
                  <a:lnTo>
                    <a:pt x="129" y="214"/>
                  </a:lnTo>
                  <a:close/>
                  <a:moveTo>
                    <a:pt x="129" y="214"/>
                  </a:moveTo>
                  <a:lnTo>
                    <a:pt x="126" y="199"/>
                  </a:lnTo>
                  <a:lnTo>
                    <a:pt x="129" y="214"/>
                  </a:lnTo>
                  <a:close/>
                  <a:moveTo>
                    <a:pt x="129" y="214"/>
                  </a:moveTo>
                  <a:lnTo>
                    <a:pt x="114" y="214"/>
                  </a:lnTo>
                  <a:lnTo>
                    <a:pt x="109" y="192"/>
                  </a:lnTo>
                  <a:lnTo>
                    <a:pt x="111" y="192"/>
                  </a:lnTo>
                  <a:lnTo>
                    <a:pt x="112" y="192"/>
                  </a:lnTo>
                  <a:lnTo>
                    <a:pt x="114" y="192"/>
                  </a:lnTo>
                  <a:lnTo>
                    <a:pt x="117" y="190"/>
                  </a:lnTo>
                  <a:lnTo>
                    <a:pt x="118" y="189"/>
                  </a:lnTo>
                  <a:lnTo>
                    <a:pt x="121" y="189"/>
                  </a:lnTo>
                  <a:lnTo>
                    <a:pt x="129" y="214"/>
                  </a:lnTo>
                  <a:close/>
                  <a:moveTo>
                    <a:pt x="109" y="192"/>
                  </a:moveTo>
                  <a:lnTo>
                    <a:pt x="114" y="203"/>
                  </a:lnTo>
                  <a:lnTo>
                    <a:pt x="109" y="192"/>
                  </a:lnTo>
                  <a:close/>
                  <a:moveTo>
                    <a:pt x="114" y="214"/>
                  </a:moveTo>
                  <a:lnTo>
                    <a:pt x="109" y="217"/>
                  </a:lnTo>
                  <a:lnTo>
                    <a:pt x="101" y="192"/>
                  </a:lnTo>
                  <a:lnTo>
                    <a:pt x="109" y="192"/>
                  </a:lnTo>
                  <a:lnTo>
                    <a:pt x="114" y="214"/>
                  </a:lnTo>
                  <a:close/>
                  <a:moveTo>
                    <a:pt x="109" y="217"/>
                  </a:moveTo>
                  <a:lnTo>
                    <a:pt x="106" y="203"/>
                  </a:lnTo>
                  <a:lnTo>
                    <a:pt x="109" y="217"/>
                  </a:lnTo>
                  <a:close/>
                  <a:moveTo>
                    <a:pt x="109" y="217"/>
                  </a:moveTo>
                  <a:lnTo>
                    <a:pt x="97" y="217"/>
                  </a:lnTo>
                  <a:lnTo>
                    <a:pt x="94" y="196"/>
                  </a:lnTo>
                  <a:lnTo>
                    <a:pt x="95" y="196"/>
                  </a:lnTo>
                  <a:lnTo>
                    <a:pt x="97" y="195"/>
                  </a:lnTo>
                  <a:lnTo>
                    <a:pt x="98" y="193"/>
                  </a:lnTo>
                  <a:lnTo>
                    <a:pt x="100" y="193"/>
                  </a:lnTo>
                  <a:lnTo>
                    <a:pt x="101" y="193"/>
                  </a:lnTo>
                  <a:lnTo>
                    <a:pt x="101" y="192"/>
                  </a:lnTo>
                  <a:lnTo>
                    <a:pt x="109" y="217"/>
                  </a:lnTo>
                  <a:close/>
                  <a:moveTo>
                    <a:pt x="97" y="217"/>
                  </a:moveTo>
                  <a:lnTo>
                    <a:pt x="97" y="217"/>
                  </a:lnTo>
                  <a:lnTo>
                    <a:pt x="95" y="217"/>
                  </a:lnTo>
                  <a:lnTo>
                    <a:pt x="94" y="217"/>
                  </a:lnTo>
                  <a:lnTo>
                    <a:pt x="92" y="217"/>
                  </a:lnTo>
                  <a:lnTo>
                    <a:pt x="91" y="217"/>
                  </a:lnTo>
                  <a:lnTo>
                    <a:pt x="86" y="196"/>
                  </a:lnTo>
                  <a:lnTo>
                    <a:pt x="89" y="196"/>
                  </a:lnTo>
                  <a:lnTo>
                    <a:pt x="91" y="196"/>
                  </a:lnTo>
                  <a:lnTo>
                    <a:pt x="92" y="196"/>
                  </a:lnTo>
                  <a:lnTo>
                    <a:pt x="94" y="196"/>
                  </a:lnTo>
                  <a:lnTo>
                    <a:pt x="97" y="217"/>
                  </a:lnTo>
                  <a:close/>
                  <a:moveTo>
                    <a:pt x="91" y="217"/>
                  </a:moveTo>
                  <a:lnTo>
                    <a:pt x="91" y="207"/>
                  </a:lnTo>
                  <a:lnTo>
                    <a:pt x="91" y="217"/>
                  </a:lnTo>
                  <a:close/>
                  <a:moveTo>
                    <a:pt x="91" y="217"/>
                  </a:moveTo>
                  <a:lnTo>
                    <a:pt x="86" y="217"/>
                  </a:lnTo>
                  <a:lnTo>
                    <a:pt x="91" y="196"/>
                  </a:lnTo>
                  <a:lnTo>
                    <a:pt x="91" y="217"/>
                  </a:lnTo>
                  <a:close/>
                  <a:moveTo>
                    <a:pt x="86" y="217"/>
                  </a:moveTo>
                  <a:lnTo>
                    <a:pt x="86" y="217"/>
                  </a:lnTo>
                  <a:lnTo>
                    <a:pt x="85" y="217"/>
                  </a:lnTo>
                  <a:lnTo>
                    <a:pt x="83" y="217"/>
                  </a:lnTo>
                  <a:lnTo>
                    <a:pt x="86" y="196"/>
                  </a:lnTo>
                  <a:lnTo>
                    <a:pt x="88" y="196"/>
                  </a:lnTo>
                  <a:lnTo>
                    <a:pt x="89" y="196"/>
                  </a:lnTo>
                  <a:lnTo>
                    <a:pt x="91" y="196"/>
                  </a:lnTo>
                  <a:lnTo>
                    <a:pt x="86" y="217"/>
                  </a:lnTo>
                  <a:close/>
                  <a:moveTo>
                    <a:pt x="83" y="217"/>
                  </a:moveTo>
                  <a:lnTo>
                    <a:pt x="81" y="217"/>
                  </a:lnTo>
                  <a:lnTo>
                    <a:pt x="80" y="217"/>
                  </a:lnTo>
                  <a:lnTo>
                    <a:pt x="78" y="217"/>
                  </a:lnTo>
                  <a:lnTo>
                    <a:pt x="83" y="196"/>
                  </a:lnTo>
                  <a:lnTo>
                    <a:pt x="85" y="196"/>
                  </a:lnTo>
                  <a:lnTo>
                    <a:pt x="86" y="196"/>
                  </a:lnTo>
                  <a:lnTo>
                    <a:pt x="83" y="217"/>
                  </a:lnTo>
                  <a:close/>
                  <a:moveTo>
                    <a:pt x="78" y="217"/>
                  </a:moveTo>
                  <a:lnTo>
                    <a:pt x="74" y="217"/>
                  </a:lnTo>
                  <a:lnTo>
                    <a:pt x="71" y="217"/>
                  </a:lnTo>
                  <a:lnTo>
                    <a:pt x="66" y="215"/>
                  </a:lnTo>
                  <a:lnTo>
                    <a:pt x="63" y="215"/>
                  </a:lnTo>
                  <a:lnTo>
                    <a:pt x="60" y="214"/>
                  </a:lnTo>
                  <a:lnTo>
                    <a:pt x="58" y="213"/>
                  </a:lnTo>
                  <a:lnTo>
                    <a:pt x="57" y="211"/>
                  </a:lnTo>
                  <a:lnTo>
                    <a:pt x="54" y="210"/>
                  </a:lnTo>
                  <a:lnTo>
                    <a:pt x="63" y="189"/>
                  </a:lnTo>
                  <a:lnTo>
                    <a:pt x="65" y="189"/>
                  </a:lnTo>
                  <a:lnTo>
                    <a:pt x="66" y="190"/>
                  </a:lnTo>
                  <a:lnTo>
                    <a:pt x="69" y="192"/>
                  </a:lnTo>
                  <a:lnTo>
                    <a:pt x="71" y="192"/>
                  </a:lnTo>
                  <a:lnTo>
                    <a:pt x="77" y="193"/>
                  </a:lnTo>
                  <a:lnTo>
                    <a:pt x="80" y="195"/>
                  </a:lnTo>
                  <a:lnTo>
                    <a:pt x="83" y="196"/>
                  </a:lnTo>
                  <a:lnTo>
                    <a:pt x="78" y="217"/>
                  </a:lnTo>
                  <a:close/>
                  <a:moveTo>
                    <a:pt x="54" y="210"/>
                  </a:moveTo>
                  <a:lnTo>
                    <a:pt x="51" y="210"/>
                  </a:lnTo>
                  <a:lnTo>
                    <a:pt x="58" y="199"/>
                  </a:lnTo>
                  <a:lnTo>
                    <a:pt x="54" y="210"/>
                  </a:lnTo>
                  <a:close/>
                  <a:moveTo>
                    <a:pt x="51" y="210"/>
                  </a:moveTo>
                  <a:lnTo>
                    <a:pt x="49" y="209"/>
                  </a:lnTo>
                  <a:lnTo>
                    <a:pt x="48" y="209"/>
                  </a:lnTo>
                  <a:lnTo>
                    <a:pt x="45" y="207"/>
                  </a:lnTo>
                  <a:lnTo>
                    <a:pt x="41" y="206"/>
                  </a:lnTo>
                  <a:lnTo>
                    <a:pt x="40" y="204"/>
                  </a:lnTo>
                  <a:lnTo>
                    <a:pt x="38" y="203"/>
                  </a:lnTo>
                  <a:lnTo>
                    <a:pt x="51" y="185"/>
                  </a:lnTo>
                  <a:lnTo>
                    <a:pt x="52" y="185"/>
                  </a:lnTo>
                  <a:lnTo>
                    <a:pt x="54" y="185"/>
                  </a:lnTo>
                  <a:lnTo>
                    <a:pt x="55" y="186"/>
                  </a:lnTo>
                  <a:lnTo>
                    <a:pt x="57" y="188"/>
                  </a:lnTo>
                  <a:lnTo>
                    <a:pt x="60" y="189"/>
                  </a:lnTo>
                  <a:lnTo>
                    <a:pt x="63" y="192"/>
                  </a:lnTo>
                  <a:lnTo>
                    <a:pt x="51" y="210"/>
                  </a:lnTo>
                  <a:close/>
                  <a:moveTo>
                    <a:pt x="38" y="203"/>
                  </a:moveTo>
                  <a:lnTo>
                    <a:pt x="37" y="202"/>
                  </a:lnTo>
                  <a:lnTo>
                    <a:pt x="35" y="200"/>
                  </a:lnTo>
                  <a:lnTo>
                    <a:pt x="32" y="199"/>
                  </a:lnTo>
                  <a:lnTo>
                    <a:pt x="29" y="197"/>
                  </a:lnTo>
                  <a:lnTo>
                    <a:pt x="28" y="197"/>
                  </a:lnTo>
                  <a:lnTo>
                    <a:pt x="26" y="196"/>
                  </a:lnTo>
                  <a:lnTo>
                    <a:pt x="43" y="178"/>
                  </a:lnTo>
                  <a:lnTo>
                    <a:pt x="45" y="178"/>
                  </a:lnTo>
                  <a:lnTo>
                    <a:pt x="46" y="178"/>
                  </a:lnTo>
                  <a:lnTo>
                    <a:pt x="46" y="179"/>
                  </a:lnTo>
                  <a:lnTo>
                    <a:pt x="48" y="179"/>
                  </a:lnTo>
                  <a:lnTo>
                    <a:pt x="49" y="181"/>
                  </a:lnTo>
                  <a:lnTo>
                    <a:pt x="49" y="182"/>
                  </a:lnTo>
                  <a:lnTo>
                    <a:pt x="51" y="184"/>
                  </a:lnTo>
                  <a:lnTo>
                    <a:pt x="51" y="185"/>
                  </a:lnTo>
                  <a:lnTo>
                    <a:pt x="38" y="203"/>
                  </a:lnTo>
                  <a:close/>
                  <a:moveTo>
                    <a:pt x="26" y="196"/>
                  </a:moveTo>
                  <a:lnTo>
                    <a:pt x="35" y="185"/>
                  </a:lnTo>
                  <a:lnTo>
                    <a:pt x="26" y="196"/>
                  </a:lnTo>
                  <a:close/>
                  <a:moveTo>
                    <a:pt x="26" y="196"/>
                  </a:moveTo>
                  <a:lnTo>
                    <a:pt x="23" y="193"/>
                  </a:lnTo>
                  <a:lnTo>
                    <a:pt x="21" y="192"/>
                  </a:lnTo>
                  <a:lnTo>
                    <a:pt x="20" y="190"/>
                  </a:lnTo>
                  <a:lnTo>
                    <a:pt x="17" y="188"/>
                  </a:lnTo>
                  <a:lnTo>
                    <a:pt x="15" y="186"/>
                  </a:lnTo>
                  <a:lnTo>
                    <a:pt x="14" y="185"/>
                  </a:lnTo>
                  <a:lnTo>
                    <a:pt x="11" y="182"/>
                  </a:lnTo>
                  <a:lnTo>
                    <a:pt x="9" y="181"/>
                  </a:lnTo>
                  <a:lnTo>
                    <a:pt x="6" y="179"/>
                  </a:lnTo>
                  <a:lnTo>
                    <a:pt x="4" y="178"/>
                  </a:lnTo>
                  <a:lnTo>
                    <a:pt x="3" y="178"/>
                  </a:lnTo>
                  <a:lnTo>
                    <a:pt x="23" y="160"/>
                  </a:lnTo>
                  <a:lnTo>
                    <a:pt x="24" y="161"/>
                  </a:lnTo>
                  <a:lnTo>
                    <a:pt x="26" y="163"/>
                  </a:lnTo>
                  <a:lnTo>
                    <a:pt x="28" y="164"/>
                  </a:lnTo>
                  <a:lnTo>
                    <a:pt x="31" y="167"/>
                  </a:lnTo>
                  <a:lnTo>
                    <a:pt x="34" y="171"/>
                  </a:lnTo>
                  <a:lnTo>
                    <a:pt x="38" y="174"/>
                  </a:lnTo>
                  <a:lnTo>
                    <a:pt x="43" y="178"/>
                  </a:lnTo>
                  <a:lnTo>
                    <a:pt x="26" y="196"/>
                  </a:lnTo>
                  <a:close/>
                  <a:moveTo>
                    <a:pt x="3" y="178"/>
                  </a:moveTo>
                  <a:lnTo>
                    <a:pt x="3" y="174"/>
                  </a:lnTo>
                  <a:lnTo>
                    <a:pt x="3" y="171"/>
                  </a:lnTo>
                  <a:lnTo>
                    <a:pt x="15" y="171"/>
                  </a:lnTo>
                  <a:lnTo>
                    <a:pt x="3" y="178"/>
                  </a:lnTo>
                  <a:close/>
                  <a:moveTo>
                    <a:pt x="3" y="171"/>
                  </a:moveTo>
                  <a:lnTo>
                    <a:pt x="3" y="170"/>
                  </a:lnTo>
                  <a:lnTo>
                    <a:pt x="3" y="168"/>
                  </a:lnTo>
                  <a:lnTo>
                    <a:pt x="3" y="167"/>
                  </a:lnTo>
                  <a:lnTo>
                    <a:pt x="3" y="164"/>
                  </a:lnTo>
                  <a:lnTo>
                    <a:pt x="1" y="163"/>
                  </a:lnTo>
                  <a:lnTo>
                    <a:pt x="1" y="161"/>
                  </a:lnTo>
                  <a:lnTo>
                    <a:pt x="0" y="160"/>
                  </a:lnTo>
                  <a:lnTo>
                    <a:pt x="26" y="160"/>
                  </a:lnTo>
                  <a:lnTo>
                    <a:pt x="26" y="163"/>
                  </a:lnTo>
                  <a:lnTo>
                    <a:pt x="26" y="164"/>
                  </a:lnTo>
                  <a:lnTo>
                    <a:pt x="26" y="167"/>
                  </a:lnTo>
                  <a:lnTo>
                    <a:pt x="26" y="168"/>
                  </a:lnTo>
                  <a:lnTo>
                    <a:pt x="26" y="170"/>
                  </a:lnTo>
                  <a:lnTo>
                    <a:pt x="26" y="171"/>
                  </a:lnTo>
                  <a:lnTo>
                    <a:pt x="3" y="171"/>
                  </a:lnTo>
                  <a:close/>
                  <a:moveTo>
                    <a:pt x="26" y="157"/>
                  </a:moveTo>
                  <a:lnTo>
                    <a:pt x="26" y="160"/>
                  </a:lnTo>
                  <a:lnTo>
                    <a:pt x="15" y="160"/>
                  </a:lnTo>
                  <a:lnTo>
                    <a:pt x="26" y="157"/>
                  </a:lnTo>
                  <a:close/>
                  <a:moveTo>
                    <a:pt x="0" y="160"/>
                  </a:moveTo>
                  <a:lnTo>
                    <a:pt x="0" y="157"/>
                  </a:lnTo>
                  <a:lnTo>
                    <a:pt x="0" y="154"/>
                  </a:lnTo>
                  <a:lnTo>
                    <a:pt x="0" y="153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6"/>
                  </a:lnTo>
                  <a:lnTo>
                    <a:pt x="26" y="146"/>
                  </a:lnTo>
                  <a:lnTo>
                    <a:pt x="26" y="147"/>
                  </a:lnTo>
                  <a:lnTo>
                    <a:pt x="26" y="149"/>
                  </a:lnTo>
                  <a:lnTo>
                    <a:pt x="26" y="153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57"/>
                  </a:lnTo>
                  <a:lnTo>
                    <a:pt x="0" y="160"/>
                  </a:lnTo>
                  <a:close/>
                  <a:moveTo>
                    <a:pt x="0" y="146"/>
                  </a:moveTo>
                  <a:lnTo>
                    <a:pt x="0" y="143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0" y="136"/>
                  </a:lnTo>
                  <a:lnTo>
                    <a:pt x="0" y="135"/>
                  </a:lnTo>
                  <a:lnTo>
                    <a:pt x="0" y="132"/>
                  </a:lnTo>
                  <a:lnTo>
                    <a:pt x="26" y="132"/>
                  </a:lnTo>
                  <a:lnTo>
                    <a:pt x="26" y="135"/>
                  </a:lnTo>
                  <a:lnTo>
                    <a:pt x="26" y="136"/>
                  </a:lnTo>
                  <a:lnTo>
                    <a:pt x="26" y="139"/>
                  </a:lnTo>
                  <a:lnTo>
                    <a:pt x="26" y="140"/>
                  </a:lnTo>
                  <a:lnTo>
                    <a:pt x="26" y="143"/>
                  </a:lnTo>
                  <a:lnTo>
                    <a:pt x="26" y="146"/>
                  </a:lnTo>
                  <a:lnTo>
                    <a:pt x="0" y="146"/>
                  </a:lnTo>
                  <a:close/>
                  <a:moveTo>
                    <a:pt x="0" y="132"/>
                  </a:moveTo>
                  <a:lnTo>
                    <a:pt x="15" y="132"/>
                  </a:lnTo>
                  <a:lnTo>
                    <a:pt x="0" y="132"/>
                  </a:lnTo>
                  <a:close/>
                  <a:moveTo>
                    <a:pt x="0" y="132"/>
                  </a:moveTo>
                  <a:lnTo>
                    <a:pt x="0" y="131"/>
                  </a:lnTo>
                  <a:lnTo>
                    <a:pt x="0" y="129"/>
                  </a:lnTo>
                  <a:lnTo>
                    <a:pt x="0" y="127"/>
                  </a:lnTo>
                  <a:lnTo>
                    <a:pt x="0" y="125"/>
                  </a:lnTo>
                  <a:lnTo>
                    <a:pt x="26" y="125"/>
                  </a:lnTo>
                  <a:lnTo>
                    <a:pt x="26" y="127"/>
                  </a:lnTo>
                  <a:lnTo>
                    <a:pt x="26" y="129"/>
                  </a:lnTo>
                  <a:lnTo>
                    <a:pt x="26" y="131"/>
                  </a:lnTo>
                  <a:lnTo>
                    <a:pt x="26" y="132"/>
                  </a:lnTo>
                  <a:lnTo>
                    <a:pt x="0" y="132"/>
                  </a:lnTo>
                  <a:close/>
                  <a:moveTo>
                    <a:pt x="0" y="125"/>
                  </a:moveTo>
                  <a:lnTo>
                    <a:pt x="0" y="122"/>
                  </a:lnTo>
                  <a:lnTo>
                    <a:pt x="0" y="121"/>
                  </a:lnTo>
                  <a:lnTo>
                    <a:pt x="0" y="120"/>
                  </a:lnTo>
                  <a:lnTo>
                    <a:pt x="0" y="118"/>
                  </a:lnTo>
                  <a:lnTo>
                    <a:pt x="0" y="117"/>
                  </a:lnTo>
                  <a:lnTo>
                    <a:pt x="0" y="115"/>
                  </a:lnTo>
                  <a:lnTo>
                    <a:pt x="0" y="114"/>
                  </a:lnTo>
                  <a:lnTo>
                    <a:pt x="0" y="115"/>
                  </a:lnTo>
                  <a:lnTo>
                    <a:pt x="0" y="114"/>
                  </a:lnTo>
                  <a:lnTo>
                    <a:pt x="26" y="114"/>
                  </a:lnTo>
                  <a:lnTo>
                    <a:pt x="26" y="115"/>
                  </a:lnTo>
                  <a:lnTo>
                    <a:pt x="26" y="118"/>
                  </a:lnTo>
                  <a:lnTo>
                    <a:pt x="26" y="120"/>
                  </a:lnTo>
                  <a:lnTo>
                    <a:pt x="26" y="118"/>
                  </a:lnTo>
                  <a:lnTo>
                    <a:pt x="26" y="120"/>
                  </a:lnTo>
                  <a:lnTo>
                    <a:pt x="26" y="121"/>
                  </a:lnTo>
                  <a:lnTo>
                    <a:pt x="26" y="122"/>
                  </a:lnTo>
                  <a:lnTo>
                    <a:pt x="26" y="124"/>
                  </a:lnTo>
                  <a:lnTo>
                    <a:pt x="26" y="125"/>
                  </a:lnTo>
                  <a:lnTo>
                    <a:pt x="0" y="125"/>
                  </a:lnTo>
                  <a:close/>
                  <a:moveTo>
                    <a:pt x="0" y="114"/>
                  </a:moveTo>
                  <a:lnTo>
                    <a:pt x="26" y="114"/>
                  </a:lnTo>
                  <a:lnTo>
                    <a:pt x="0" y="114"/>
                  </a:lnTo>
                  <a:close/>
                  <a:moveTo>
                    <a:pt x="0" y="114"/>
                  </a:moveTo>
                  <a:lnTo>
                    <a:pt x="0" y="107"/>
                  </a:lnTo>
                  <a:lnTo>
                    <a:pt x="26" y="107"/>
                  </a:lnTo>
                  <a:lnTo>
                    <a:pt x="26" y="114"/>
                  </a:lnTo>
                  <a:lnTo>
                    <a:pt x="0" y="114"/>
                  </a:lnTo>
                  <a:close/>
                  <a:moveTo>
                    <a:pt x="0" y="107"/>
                  </a:moveTo>
                  <a:lnTo>
                    <a:pt x="15" y="107"/>
                  </a:lnTo>
                  <a:lnTo>
                    <a:pt x="0" y="107"/>
                  </a:lnTo>
                  <a:close/>
                  <a:moveTo>
                    <a:pt x="0" y="107"/>
                  </a:moveTo>
                  <a:lnTo>
                    <a:pt x="26" y="107"/>
                  </a:lnTo>
                  <a:lnTo>
                    <a:pt x="0" y="107"/>
                  </a:lnTo>
                  <a:close/>
                  <a:moveTo>
                    <a:pt x="0" y="107"/>
                  </a:moveTo>
                  <a:lnTo>
                    <a:pt x="0" y="96"/>
                  </a:lnTo>
                  <a:lnTo>
                    <a:pt x="26" y="96"/>
                  </a:lnTo>
                  <a:lnTo>
                    <a:pt x="26" y="107"/>
                  </a:lnTo>
                  <a:lnTo>
                    <a:pt x="0" y="107"/>
                  </a:lnTo>
                  <a:close/>
                  <a:moveTo>
                    <a:pt x="0" y="96"/>
                  </a:moveTo>
                  <a:lnTo>
                    <a:pt x="0" y="89"/>
                  </a:lnTo>
                  <a:lnTo>
                    <a:pt x="26" y="89"/>
                  </a:lnTo>
                  <a:lnTo>
                    <a:pt x="26" y="96"/>
                  </a:lnTo>
                  <a:lnTo>
                    <a:pt x="0" y="96"/>
                  </a:lnTo>
                  <a:close/>
                  <a:moveTo>
                    <a:pt x="0" y="89"/>
                  </a:moveTo>
                  <a:lnTo>
                    <a:pt x="0" y="88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5"/>
                  </a:lnTo>
                  <a:lnTo>
                    <a:pt x="26" y="75"/>
                  </a:lnTo>
                  <a:lnTo>
                    <a:pt x="26" y="78"/>
                  </a:lnTo>
                  <a:lnTo>
                    <a:pt x="26" y="79"/>
                  </a:lnTo>
                  <a:lnTo>
                    <a:pt x="26" y="82"/>
                  </a:lnTo>
                  <a:lnTo>
                    <a:pt x="26" y="84"/>
                  </a:lnTo>
                  <a:lnTo>
                    <a:pt x="26" y="86"/>
                  </a:lnTo>
                  <a:lnTo>
                    <a:pt x="26" y="89"/>
                  </a:lnTo>
                  <a:lnTo>
                    <a:pt x="0" y="89"/>
                  </a:lnTo>
                  <a:close/>
                  <a:moveTo>
                    <a:pt x="26" y="75"/>
                  </a:moveTo>
                  <a:lnTo>
                    <a:pt x="15" y="75"/>
                  </a:lnTo>
                  <a:lnTo>
                    <a:pt x="26" y="75"/>
                  </a:lnTo>
                  <a:close/>
                  <a:moveTo>
                    <a:pt x="0" y="75"/>
                  </a:moveTo>
                  <a:lnTo>
                    <a:pt x="26" y="75"/>
                  </a:lnTo>
                  <a:lnTo>
                    <a:pt x="0" y="75"/>
                  </a:lnTo>
                  <a:close/>
                  <a:moveTo>
                    <a:pt x="0" y="75"/>
                  </a:moveTo>
                  <a:lnTo>
                    <a:pt x="0" y="74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0" y="68"/>
                  </a:lnTo>
                  <a:lnTo>
                    <a:pt x="26" y="68"/>
                  </a:lnTo>
                  <a:lnTo>
                    <a:pt x="26" y="70"/>
                  </a:lnTo>
                  <a:lnTo>
                    <a:pt x="26" y="71"/>
                  </a:lnTo>
                  <a:lnTo>
                    <a:pt x="26" y="72"/>
                  </a:lnTo>
                  <a:lnTo>
                    <a:pt x="26" y="74"/>
                  </a:lnTo>
                  <a:lnTo>
                    <a:pt x="26" y="75"/>
                  </a:lnTo>
                  <a:lnTo>
                    <a:pt x="0" y="75"/>
                  </a:lnTo>
                  <a:close/>
                  <a:moveTo>
                    <a:pt x="0" y="68"/>
                  </a:moveTo>
                  <a:lnTo>
                    <a:pt x="0" y="65"/>
                  </a:lnTo>
                  <a:lnTo>
                    <a:pt x="0" y="63"/>
                  </a:lnTo>
                  <a:lnTo>
                    <a:pt x="0" y="61"/>
                  </a:lnTo>
                  <a:lnTo>
                    <a:pt x="0" y="60"/>
                  </a:lnTo>
                  <a:lnTo>
                    <a:pt x="26" y="60"/>
                  </a:lnTo>
                  <a:lnTo>
                    <a:pt x="26" y="61"/>
                  </a:lnTo>
                  <a:lnTo>
                    <a:pt x="26" y="63"/>
                  </a:lnTo>
                  <a:lnTo>
                    <a:pt x="26" y="64"/>
                  </a:lnTo>
                  <a:lnTo>
                    <a:pt x="26" y="65"/>
                  </a:lnTo>
                  <a:lnTo>
                    <a:pt x="26" y="67"/>
                  </a:lnTo>
                  <a:lnTo>
                    <a:pt x="26" y="68"/>
                  </a:lnTo>
                  <a:lnTo>
                    <a:pt x="0" y="68"/>
                  </a:lnTo>
                  <a:close/>
                  <a:moveTo>
                    <a:pt x="0" y="60"/>
                  </a:moveTo>
                  <a:lnTo>
                    <a:pt x="15" y="60"/>
                  </a:lnTo>
                  <a:lnTo>
                    <a:pt x="0" y="60"/>
                  </a:lnTo>
                  <a:close/>
                  <a:moveTo>
                    <a:pt x="0" y="60"/>
                  </a:moveTo>
                  <a:lnTo>
                    <a:pt x="1" y="59"/>
                  </a:lnTo>
                  <a:lnTo>
                    <a:pt x="1" y="56"/>
                  </a:lnTo>
                  <a:lnTo>
                    <a:pt x="3" y="54"/>
                  </a:lnTo>
                  <a:lnTo>
                    <a:pt x="3" y="52"/>
                  </a:lnTo>
                  <a:lnTo>
                    <a:pt x="3" y="49"/>
                  </a:lnTo>
                  <a:lnTo>
                    <a:pt x="3" y="46"/>
                  </a:lnTo>
                  <a:lnTo>
                    <a:pt x="26" y="46"/>
                  </a:lnTo>
                  <a:lnTo>
                    <a:pt x="26" y="47"/>
                  </a:lnTo>
                  <a:lnTo>
                    <a:pt x="26" y="49"/>
                  </a:lnTo>
                  <a:lnTo>
                    <a:pt x="26" y="53"/>
                  </a:lnTo>
                  <a:lnTo>
                    <a:pt x="26" y="57"/>
                  </a:lnTo>
                  <a:lnTo>
                    <a:pt x="26" y="59"/>
                  </a:lnTo>
                  <a:lnTo>
                    <a:pt x="26" y="60"/>
                  </a:lnTo>
                  <a:lnTo>
                    <a:pt x="0" y="60"/>
                  </a:lnTo>
                  <a:close/>
                  <a:moveTo>
                    <a:pt x="3" y="46"/>
                  </a:moveTo>
                  <a:lnTo>
                    <a:pt x="3" y="35"/>
                  </a:lnTo>
                  <a:lnTo>
                    <a:pt x="26" y="35"/>
                  </a:lnTo>
                  <a:lnTo>
                    <a:pt x="26" y="46"/>
                  </a:lnTo>
                  <a:lnTo>
                    <a:pt x="3" y="46"/>
                  </a:lnTo>
                  <a:close/>
                  <a:moveTo>
                    <a:pt x="3" y="35"/>
                  </a:moveTo>
                  <a:lnTo>
                    <a:pt x="15" y="35"/>
                  </a:lnTo>
                  <a:lnTo>
                    <a:pt x="3" y="35"/>
                  </a:lnTo>
                  <a:close/>
                  <a:moveTo>
                    <a:pt x="3" y="35"/>
                  </a:moveTo>
                  <a:lnTo>
                    <a:pt x="3" y="29"/>
                  </a:lnTo>
                  <a:lnTo>
                    <a:pt x="26" y="29"/>
                  </a:lnTo>
                  <a:lnTo>
                    <a:pt x="26" y="35"/>
                  </a:lnTo>
                  <a:lnTo>
                    <a:pt x="3" y="35"/>
                  </a:lnTo>
                  <a:close/>
                  <a:moveTo>
                    <a:pt x="3" y="29"/>
                  </a:moveTo>
                  <a:lnTo>
                    <a:pt x="3" y="0"/>
                  </a:lnTo>
                  <a:lnTo>
                    <a:pt x="23" y="21"/>
                  </a:lnTo>
                  <a:lnTo>
                    <a:pt x="15" y="29"/>
                  </a:lnTo>
                  <a:lnTo>
                    <a:pt x="3" y="29"/>
                  </a:lnTo>
                  <a:close/>
                  <a:moveTo>
                    <a:pt x="23" y="21"/>
                  </a:moveTo>
                  <a:lnTo>
                    <a:pt x="23" y="22"/>
                  </a:lnTo>
                  <a:lnTo>
                    <a:pt x="24" y="22"/>
                  </a:lnTo>
                  <a:lnTo>
                    <a:pt x="26" y="24"/>
                  </a:lnTo>
                  <a:lnTo>
                    <a:pt x="28" y="27"/>
                  </a:lnTo>
                  <a:lnTo>
                    <a:pt x="31" y="29"/>
                  </a:lnTo>
                  <a:lnTo>
                    <a:pt x="34" y="32"/>
                  </a:lnTo>
                  <a:lnTo>
                    <a:pt x="38" y="35"/>
                  </a:lnTo>
                  <a:lnTo>
                    <a:pt x="43" y="39"/>
                  </a:lnTo>
                  <a:lnTo>
                    <a:pt x="26" y="53"/>
                  </a:lnTo>
                  <a:lnTo>
                    <a:pt x="23" y="52"/>
                  </a:lnTo>
                  <a:lnTo>
                    <a:pt x="21" y="49"/>
                  </a:lnTo>
                  <a:lnTo>
                    <a:pt x="20" y="47"/>
                  </a:lnTo>
                  <a:lnTo>
                    <a:pt x="17" y="46"/>
                  </a:lnTo>
                  <a:lnTo>
                    <a:pt x="15" y="45"/>
                  </a:lnTo>
                  <a:lnTo>
                    <a:pt x="14" y="43"/>
                  </a:lnTo>
                  <a:lnTo>
                    <a:pt x="12" y="42"/>
                  </a:lnTo>
                  <a:lnTo>
                    <a:pt x="11" y="40"/>
                  </a:lnTo>
                  <a:lnTo>
                    <a:pt x="9" y="38"/>
                  </a:lnTo>
                  <a:lnTo>
                    <a:pt x="8" y="36"/>
                  </a:lnTo>
                  <a:lnTo>
                    <a:pt x="8" y="35"/>
                  </a:lnTo>
                  <a:lnTo>
                    <a:pt x="23" y="21"/>
                  </a:lnTo>
                  <a:close/>
                  <a:moveTo>
                    <a:pt x="26" y="53"/>
                  </a:moveTo>
                  <a:lnTo>
                    <a:pt x="35" y="46"/>
                  </a:lnTo>
                  <a:lnTo>
                    <a:pt x="26" y="53"/>
                  </a:lnTo>
                  <a:close/>
                  <a:moveTo>
                    <a:pt x="43" y="39"/>
                  </a:moveTo>
                  <a:lnTo>
                    <a:pt x="45" y="39"/>
                  </a:lnTo>
                  <a:lnTo>
                    <a:pt x="46" y="39"/>
                  </a:lnTo>
                  <a:lnTo>
                    <a:pt x="48" y="40"/>
                  </a:lnTo>
                  <a:lnTo>
                    <a:pt x="49" y="40"/>
                  </a:lnTo>
                  <a:lnTo>
                    <a:pt x="52" y="43"/>
                  </a:lnTo>
                  <a:lnTo>
                    <a:pt x="54" y="46"/>
                  </a:lnTo>
                  <a:lnTo>
                    <a:pt x="38" y="64"/>
                  </a:lnTo>
                  <a:lnTo>
                    <a:pt x="26" y="53"/>
                  </a:lnTo>
                  <a:lnTo>
                    <a:pt x="43" y="39"/>
                  </a:lnTo>
                  <a:close/>
                  <a:moveTo>
                    <a:pt x="54" y="46"/>
                  </a:moveTo>
                  <a:lnTo>
                    <a:pt x="57" y="49"/>
                  </a:lnTo>
                  <a:lnTo>
                    <a:pt x="60" y="52"/>
                  </a:lnTo>
                  <a:lnTo>
                    <a:pt x="61" y="52"/>
                  </a:lnTo>
                  <a:lnTo>
                    <a:pt x="63" y="53"/>
                  </a:lnTo>
                  <a:lnTo>
                    <a:pt x="65" y="53"/>
                  </a:lnTo>
                  <a:lnTo>
                    <a:pt x="66" y="53"/>
                  </a:lnTo>
                  <a:lnTo>
                    <a:pt x="51" y="75"/>
                  </a:lnTo>
                  <a:lnTo>
                    <a:pt x="38" y="64"/>
                  </a:lnTo>
                  <a:lnTo>
                    <a:pt x="54" y="46"/>
                  </a:lnTo>
                  <a:close/>
                  <a:moveTo>
                    <a:pt x="66" y="53"/>
                  </a:moveTo>
                  <a:lnTo>
                    <a:pt x="51" y="75"/>
                  </a:lnTo>
                  <a:lnTo>
                    <a:pt x="66" y="53"/>
                  </a:lnTo>
                  <a:close/>
                  <a:moveTo>
                    <a:pt x="51" y="75"/>
                  </a:moveTo>
                  <a:lnTo>
                    <a:pt x="58" y="64"/>
                  </a:lnTo>
                  <a:lnTo>
                    <a:pt x="51" y="75"/>
                  </a:lnTo>
                  <a:close/>
                  <a:moveTo>
                    <a:pt x="66" y="53"/>
                  </a:moveTo>
                  <a:lnTo>
                    <a:pt x="66" y="54"/>
                  </a:lnTo>
                  <a:lnTo>
                    <a:pt x="66" y="56"/>
                  </a:lnTo>
                  <a:lnTo>
                    <a:pt x="68" y="56"/>
                  </a:lnTo>
                  <a:lnTo>
                    <a:pt x="68" y="57"/>
                  </a:lnTo>
                  <a:lnTo>
                    <a:pt x="69" y="57"/>
                  </a:lnTo>
                  <a:lnTo>
                    <a:pt x="71" y="57"/>
                  </a:lnTo>
                  <a:lnTo>
                    <a:pt x="54" y="75"/>
                  </a:lnTo>
                  <a:lnTo>
                    <a:pt x="52" y="75"/>
                  </a:lnTo>
                  <a:lnTo>
                    <a:pt x="51" y="75"/>
                  </a:lnTo>
                  <a:lnTo>
                    <a:pt x="66" y="53"/>
                  </a:lnTo>
                  <a:close/>
                  <a:moveTo>
                    <a:pt x="71" y="57"/>
                  </a:moveTo>
                  <a:lnTo>
                    <a:pt x="58" y="78"/>
                  </a:lnTo>
                  <a:lnTo>
                    <a:pt x="57" y="78"/>
                  </a:lnTo>
                  <a:lnTo>
                    <a:pt x="57" y="77"/>
                  </a:lnTo>
                  <a:lnTo>
                    <a:pt x="55" y="77"/>
                  </a:lnTo>
                  <a:lnTo>
                    <a:pt x="54" y="75"/>
                  </a:lnTo>
                  <a:lnTo>
                    <a:pt x="71" y="57"/>
                  </a:lnTo>
                  <a:close/>
                  <a:moveTo>
                    <a:pt x="71" y="57"/>
                  </a:moveTo>
                  <a:lnTo>
                    <a:pt x="74" y="59"/>
                  </a:lnTo>
                  <a:lnTo>
                    <a:pt x="75" y="60"/>
                  </a:lnTo>
                  <a:lnTo>
                    <a:pt x="80" y="61"/>
                  </a:lnTo>
                  <a:lnTo>
                    <a:pt x="83" y="63"/>
                  </a:lnTo>
                  <a:lnTo>
                    <a:pt x="85" y="64"/>
                  </a:lnTo>
                  <a:lnTo>
                    <a:pt x="88" y="64"/>
                  </a:lnTo>
                  <a:lnTo>
                    <a:pt x="91" y="64"/>
                  </a:lnTo>
                  <a:lnTo>
                    <a:pt x="86" y="86"/>
                  </a:lnTo>
                  <a:lnTo>
                    <a:pt x="83" y="85"/>
                  </a:lnTo>
                  <a:lnTo>
                    <a:pt x="80" y="85"/>
                  </a:lnTo>
                  <a:lnTo>
                    <a:pt x="77" y="85"/>
                  </a:lnTo>
                  <a:lnTo>
                    <a:pt x="72" y="84"/>
                  </a:lnTo>
                  <a:lnTo>
                    <a:pt x="65" y="81"/>
                  </a:lnTo>
                  <a:lnTo>
                    <a:pt x="61" y="79"/>
                  </a:lnTo>
                  <a:lnTo>
                    <a:pt x="58" y="78"/>
                  </a:lnTo>
                  <a:lnTo>
                    <a:pt x="71" y="57"/>
                  </a:lnTo>
                  <a:close/>
                  <a:moveTo>
                    <a:pt x="91" y="86"/>
                  </a:moveTo>
                  <a:lnTo>
                    <a:pt x="86" y="86"/>
                  </a:lnTo>
                  <a:lnTo>
                    <a:pt x="91" y="75"/>
                  </a:lnTo>
                  <a:lnTo>
                    <a:pt x="91" y="86"/>
                  </a:lnTo>
                  <a:close/>
                  <a:moveTo>
                    <a:pt x="91" y="64"/>
                  </a:moveTo>
                  <a:lnTo>
                    <a:pt x="91" y="86"/>
                  </a:lnTo>
                  <a:lnTo>
                    <a:pt x="91" y="64"/>
                  </a:lnTo>
                  <a:close/>
                  <a:moveTo>
                    <a:pt x="91" y="86"/>
                  </a:moveTo>
                  <a:lnTo>
                    <a:pt x="91" y="75"/>
                  </a:lnTo>
                  <a:lnTo>
                    <a:pt x="91" y="86"/>
                  </a:lnTo>
                  <a:close/>
                  <a:moveTo>
                    <a:pt x="91" y="64"/>
                  </a:moveTo>
                  <a:lnTo>
                    <a:pt x="91" y="86"/>
                  </a:lnTo>
                  <a:lnTo>
                    <a:pt x="91" y="64"/>
                  </a:lnTo>
                  <a:close/>
                  <a:moveTo>
                    <a:pt x="91" y="64"/>
                  </a:moveTo>
                  <a:lnTo>
                    <a:pt x="91" y="64"/>
                  </a:lnTo>
                  <a:lnTo>
                    <a:pt x="92" y="64"/>
                  </a:lnTo>
                  <a:lnTo>
                    <a:pt x="94" y="64"/>
                  </a:lnTo>
                  <a:lnTo>
                    <a:pt x="94" y="86"/>
                  </a:lnTo>
                  <a:lnTo>
                    <a:pt x="92" y="86"/>
                  </a:lnTo>
                  <a:lnTo>
                    <a:pt x="91" y="86"/>
                  </a:lnTo>
                  <a:lnTo>
                    <a:pt x="91" y="64"/>
                  </a:lnTo>
                  <a:close/>
                  <a:moveTo>
                    <a:pt x="94" y="64"/>
                  </a:moveTo>
                  <a:lnTo>
                    <a:pt x="95" y="64"/>
                  </a:lnTo>
                  <a:lnTo>
                    <a:pt x="97" y="64"/>
                  </a:lnTo>
                  <a:lnTo>
                    <a:pt x="98" y="64"/>
                  </a:lnTo>
                  <a:lnTo>
                    <a:pt x="100" y="64"/>
                  </a:lnTo>
                  <a:lnTo>
                    <a:pt x="101" y="64"/>
                  </a:lnTo>
                  <a:lnTo>
                    <a:pt x="109" y="86"/>
                  </a:lnTo>
                  <a:lnTo>
                    <a:pt x="108" y="86"/>
                  </a:lnTo>
                  <a:lnTo>
                    <a:pt x="106" y="86"/>
                  </a:lnTo>
                  <a:lnTo>
                    <a:pt x="101" y="86"/>
                  </a:lnTo>
                  <a:lnTo>
                    <a:pt x="97" y="86"/>
                  </a:lnTo>
                  <a:lnTo>
                    <a:pt x="95" y="86"/>
                  </a:lnTo>
                  <a:lnTo>
                    <a:pt x="94" y="86"/>
                  </a:lnTo>
                  <a:lnTo>
                    <a:pt x="94" y="64"/>
                  </a:lnTo>
                  <a:close/>
                  <a:moveTo>
                    <a:pt x="101" y="64"/>
                  </a:moveTo>
                  <a:lnTo>
                    <a:pt x="105" y="63"/>
                  </a:lnTo>
                  <a:lnTo>
                    <a:pt x="106" y="61"/>
                  </a:lnTo>
                  <a:lnTo>
                    <a:pt x="109" y="61"/>
                  </a:lnTo>
                  <a:lnTo>
                    <a:pt x="111" y="61"/>
                  </a:lnTo>
                  <a:lnTo>
                    <a:pt x="114" y="60"/>
                  </a:lnTo>
                  <a:lnTo>
                    <a:pt x="117" y="60"/>
                  </a:lnTo>
                  <a:lnTo>
                    <a:pt x="126" y="82"/>
                  </a:lnTo>
                  <a:lnTo>
                    <a:pt x="123" y="82"/>
                  </a:lnTo>
                  <a:lnTo>
                    <a:pt x="120" y="82"/>
                  </a:lnTo>
                  <a:lnTo>
                    <a:pt x="118" y="84"/>
                  </a:lnTo>
                  <a:lnTo>
                    <a:pt x="115" y="84"/>
                  </a:lnTo>
                  <a:lnTo>
                    <a:pt x="112" y="85"/>
                  </a:lnTo>
                  <a:lnTo>
                    <a:pt x="111" y="85"/>
                  </a:lnTo>
                  <a:lnTo>
                    <a:pt x="109" y="86"/>
                  </a:lnTo>
                  <a:lnTo>
                    <a:pt x="101" y="64"/>
                  </a:lnTo>
                  <a:close/>
                  <a:moveTo>
                    <a:pt x="117" y="60"/>
                  </a:moveTo>
                  <a:lnTo>
                    <a:pt x="121" y="71"/>
                  </a:lnTo>
                  <a:lnTo>
                    <a:pt x="117" y="60"/>
                  </a:lnTo>
                  <a:close/>
                  <a:moveTo>
                    <a:pt x="117" y="60"/>
                  </a:moveTo>
                  <a:lnTo>
                    <a:pt x="121" y="60"/>
                  </a:lnTo>
                  <a:lnTo>
                    <a:pt x="129" y="82"/>
                  </a:lnTo>
                  <a:lnTo>
                    <a:pt x="126" y="82"/>
                  </a:lnTo>
                  <a:lnTo>
                    <a:pt x="117" y="60"/>
                  </a:lnTo>
                  <a:close/>
                  <a:moveTo>
                    <a:pt x="121" y="60"/>
                  </a:moveTo>
                  <a:lnTo>
                    <a:pt x="126" y="71"/>
                  </a:lnTo>
                  <a:lnTo>
                    <a:pt x="121" y="60"/>
                  </a:lnTo>
                  <a:close/>
                  <a:moveTo>
                    <a:pt x="121" y="60"/>
                  </a:moveTo>
                  <a:lnTo>
                    <a:pt x="129" y="82"/>
                  </a:lnTo>
                  <a:lnTo>
                    <a:pt x="121" y="60"/>
                  </a:lnTo>
                  <a:close/>
                  <a:moveTo>
                    <a:pt x="129" y="82"/>
                  </a:moveTo>
                  <a:lnTo>
                    <a:pt x="126" y="71"/>
                  </a:lnTo>
                  <a:lnTo>
                    <a:pt x="129" y="82"/>
                  </a:lnTo>
                  <a:close/>
                  <a:moveTo>
                    <a:pt x="121" y="60"/>
                  </a:moveTo>
                  <a:lnTo>
                    <a:pt x="137" y="57"/>
                  </a:lnTo>
                  <a:lnTo>
                    <a:pt x="152" y="53"/>
                  </a:lnTo>
                  <a:lnTo>
                    <a:pt x="168" y="49"/>
                  </a:lnTo>
                  <a:lnTo>
                    <a:pt x="183" y="46"/>
                  </a:lnTo>
                  <a:lnTo>
                    <a:pt x="215" y="39"/>
                  </a:lnTo>
                  <a:lnTo>
                    <a:pt x="232" y="35"/>
                  </a:lnTo>
                  <a:lnTo>
                    <a:pt x="248" y="32"/>
                  </a:lnTo>
                  <a:lnTo>
                    <a:pt x="251" y="57"/>
                  </a:lnTo>
                  <a:lnTo>
                    <a:pt x="235" y="60"/>
                  </a:lnTo>
                  <a:lnTo>
                    <a:pt x="220" y="63"/>
                  </a:lnTo>
                  <a:lnTo>
                    <a:pt x="203" y="65"/>
                  </a:lnTo>
                  <a:lnTo>
                    <a:pt x="188" y="70"/>
                  </a:lnTo>
                  <a:lnTo>
                    <a:pt x="172" y="72"/>
                  </a:lnTo>
                  <a:lnTo>
                    <a:pt x="158" y="77"/>
                  </a:lnTo>
                  <a:lnTo>
                    <a:pt x="143" y="79"/>
                  </a:lnTo>
                  <a:lnTo>
                    <a:pt x="129" y="82"/>
                  </a:lnTo>
                  <a:lnTo>
                    <a:pt x="121" y="60"/>
                  </a:lnTo>
                  <a:close/>
                  <a:moveTo>
                    <a:pt x="248" y="32"/>
                  </a:moveTo>
                  <a:lnTo>
                    <a:pt x="266" y="29"/>
                  </a:lnTo>
                  <a:lnTo>
                    <a:pt x="286" y="27"/>
                  </a:lnTo>
                  <a:lnTo>
                    <a:pt x="305" y="22"/>
                  </a:lnTo>
                  <a:lnTo>
                    <a:pt x="323" y="20"/>
                  </a:lnTo>
                  <a:lnTo>
                    <a:pt x="342" y="15"/>
                  </a:lnTo>
                  <a:lnTo>
                    <a:pt x="360" y="11"/>
                  </a:lnTo>
                  <a:lnTo>
                    <a:pt x="377" y="7"/>
                  </a:lnTo>
                  <a:lnTo>
                    <a:pt x="394" y="3"/>
                  </a:lnTo>
                  <a:lnTo>
                    <a:pt x="397" y="29"/>
                  </a:lnTo>
                  <a:lnTo>
                    <a:pt x="380" y="32"/>
                  </a:lnTo>
                  <a:lnTo>
                    <a:pt x="363" y="35"/>
                  </a:lnTo>
                  <a:lnTo>
                    <a:pt x="346" y="38"/>
                  </a:lnTo>
                  <a:lnTo>
                    <a:pt x="328" y="40"/>
                  </a:lnTo>
                  <a:lnTo>
                    <a:pt x="308" y="45"/>
                  </a:lnTo>
                  <a:lnTo>
                    <a:pt x="291" y="49"/>
                  </a:lnTo>
                  <a:lnTo>
                    <a:pt x="251" y="57"/>
                  </a:lnTo>
                  <a:lnTo>
                    <a:pt x="248" y="32"/>
                  </a:lnTo>
                  <a:close/>
                  <a:moveTo>
                    <a:pt x="394" y="3"/>
                  </a:moveTo>
                  <a:lnTo>
                    <a:pt x="397" y="3"/>
                  </a:lnTo>
                  <a:lnTo>
                    <a:pt x="400" y="3"/>
                  </a:lnTo>
                  <a:lnTo>
                    <a:pt x="402" y="3"/>
                  </a:lnTo>
                  <a:lnTo>
                    <a:pt x="405" y="3"/>
                  </a:lnTo>
                  <a:lnTo>
                    <a:pt x="406" y="3"/>
                  </a:lnTo>
                  <a:lnTo>
                    <a:pt x="409" y="3"/>
                  </a:lnTo>
                  <a:lnTo>
                    <a:pt x="414" y="25"/>
                  </a:lnTo>
                  <a:lnTo>
                    <a:pt x="411" y="25"/>
                  </a:lnTo>
                  <a:lnTo>
                    <a:pt x="408" y="25"/>
                  </a:lnTo>
                  <a:lnTo>
                    <a:pt x="406" y="25"/>
                  </a:lnTo>
                  <a:lnTo>
                    <a:pt x="403" y="25"/>
                  </a:lnTo>
                  <a:lnTo>
                    <a:pt x="402" y="27"/>
                  </a:lnTo>
                  <a:lnTo>
                    <a:pt x="400" y="27"/>
                  </a:lnTo>
                  <a:lnTo>
                    <a:pt x="399" y="28"/>
                  </a:lnTo>
                  <a:lnTo>
                    <a:pt x="397" y="29"/>
                  </a:lnTo>
                  <a:lnTo>
                    <a:pt x="394" y="3"/>
                  </a:lnTo>
                  <a:close/>
                  <a:moveTo>
                    <a:pt x="409" y="3"/>
                  </a:moveTo>
                  <a:lnTo>
                    <a:pt x="411" y="3"/>
                  </a:lnTo>
                  <a:lnTo>
                    <a:pt x="413" y="2"/>
                  </a:lnTo>
                  <a:lnTo>
                    <a:pt x="414" y="2"/>
                  </a:lnTo>
                  <a:lnTo>
                    <a:pt x="416" y="0"/>
                  </a:lnTo>
                  <a:lnTo>
                    <a:pt x="419" y="0"/>
                  </a:lnTo>
                  <a:lnTo>
                    <a:pt x="422" y="0"/>
                  </a:lnTo>
                  <a:lnTo>
                    <a:pt x="425" y="25"/>
                  </a:lnTo>
                  <a:lnTo>
                    <a:pt x="414" y="25"/>
                  </a:lnTo>
                  <a:lnTo>
                    <a:pt x="409" y="3"/>
                  </a:lnTo>
                  <a:close/>
                  <a:moveTo>
                    <a:pt x="422" y="0"/>
                  </a:moveTo>
                  <a:lnTo>
                    <a:pt x="425" y="0"/>
                  </a:lnTo>
                  <a:lnTo>
                    <a:pt x="425" y="11"/>
                  </a:lnTo>
                  <a:lnTo>
                    <a:pt x="422" y="0"/>
                  </a:lnTo>
                  <a:close/>
                  <a:moveTo>
                    <a:pt x="425" y="0"/>
                  </a:moveTo>
                  <a:lnTo>
                    <a:pt x="425" y="25"/>
                  </a:lnTo>
                  <a:lnTo>
                    <a:pt x="422" y="25"/>
                  </a:lnTo>
                  <a:lnTo>
                    <a:pt x="425" y="0"/>
                  </a:lnTo>
                  <a:close/>
                  <a:moveTo>
                    <a:pt x="425" y="0"/>
                  </a:moveTo>
                  <a:lnTo>
                    <a:pt x="426" y="0"/>
                  </a:lnTo>
                  <a:lnTo>
                    <a:pt x="428" y="0"/>
                  </a:lnTo>
                  <a:lnTo>
                    <a:pt x="429" y="0"/>
                  </a:lnTo>
                  <a:lnTo>
                    <a:pt x="425" y="25"/>
                  </a:lnTo>
                  <a:lnTo>
                    <a:pt x="425" y="0"/>
                  </a:lnTo>
                  <a:close/>
                  <a:moveTo>
                    <a:pt x="429" y="0"/>
                  </a:moveTo>
                  <a:lnTo>
                    <a:pt x="429" y="0"/>
                  </a:lnTo>
                  <a:lnTo>
                    <a:pt x="431" y="0"/>
                  </a:lnTo>
                  <a:lnTo>
                    <a:pt x="433" y="0"/>
                  </a:lnTo>
                  <a:lnTo>
                    <a:pt x="429" y="25"/>
                  </a:lnTo>
                  <a:lnTo>
                    <a:pt x="428" y="25"/>
                  </a:lnTo>
                  <a:lnTo>
                    <a:pt x="426" y="25"/>
                  </a:lnTo>
                  <a:lnTo>
                    <a:pt x="425" y="25"/>
                  </a:lnTo>
                  <a:lnTo>
                    <a:pt x="429" y="0"/>
                  </a:lnTo>
                  <a:close/>
                  <a:moveTo>
                    <a:pt x="433" y="0"/>
                  </a:moveTo>
                  <a:lnTo>
                    <a:pt x="436" y="0"/>
                  </a:lnTo>
                  <a:lnTo>
                    <a:pt x="437" y="0"/>
                  </a:lnTo>
                  <a:lnTo>
                    <a:pt x="440" y="2"/>
                  </a:lnTo>
                  <a:lnTo>
                    <a:pt x="445" y="3"/>
                  </a:lnTo>
                  <a:lnTo>
                    <a:pt x="446" y="3"/>
                  </a:lnTo>
                  <a:lnTo>
                    <a:pt x="448" y="3"/>
                  </a:lnTo>
                  <a:lnTo>
                    <a:pt x="445" y="25"/>
                  </a:lnTo>
                  <a:lnTo>
                    <a:pt x="442" y="25"/>
                  </a:lnTo>
                  <a:lnTo>
                    <a:pt x="439" y="25"/>
                  </a:lnTo>
                  <a:lnTo>
                    <a:pt x="437" y="25"/>
                  </a:lnTo>
                  <a:lnTo>
                    <a:pt x="434" y="25"/>
                  </a:lnTo>
                  <a:lnTo>
                    <a:pt x="433" y="25"/>
                  </a:lnTo>
                  <a:lnTo>
                    <a:pt x="429" y="25"/>
                  </a:lnTo>
                  <a:lnTo>
                    <a:pt x="433" y="0"/>
                  </a:lnTo>
                  <a:close/>
                  <a:moveTo>
                    <a:pt x="448" y="3"/>
                  </a:moveTo>
                  <a:lnTo>
                    <a:pt x="453" y="3"/>
                  </a:lnTo>
                  <a:lnTo>
                    <a:pt x="448" y="14"/>
                  </a:lnTo>
                  <a:lnTo>
                    <a:pt x="448" y="3"/>
                  </a:lnTo>
                  <a:close/>
                  <a:moveTo>
                    <a:pt x="453" y="3"/>
                  </a:moveTo>
                  <a:lnTo>
                    <a:pt x="445" y="25"/>
                  </a:lnTo>
                  <a:lnTo>
                    <a:pt x="453" y="3"/>
                  </a:lnTo>
                  <a:close/>
                  <a:moveTo>
                    <a:pt x="453" y="3"/>
                  </a:moveTo>
                  <a:lnTo>
                    <a:pt x="448" y="14"/>
                  </a:lnTo>
                  <a:lnTo>
                    <a:pt x="453" y="3"/>
                  </a:lnTo>
                  <a:close/>
                  <a:moveTo>
                    <a:pt x="453" y="3"/>
                  </a:moveTo>
                  <a:lnTo>
                    <a:pt x="448" y="25"/>
                  </a:lnTo>
                  <a:lnTo>
                    <a:pt x="446" y="25"/>
                  </a:lnTo>
                  <a:lnTo>
                    <a:pt x="445" y="25"/>
                  </a:lnTo>
                  <a:lnTo>
                    <a:pt x="453" y="3"/>
                  </a:lnTo>
                  <a:close/>
                  <a:moveTo>
                    <a:pt x="453" y="3"/>
                  </a:moveTo>
                  <a:lnTo>
                    <a:pt x="454" y="3"/>
                  </a:lnTo>
                  <a:lnTo>
                    <a:pt x="456" y="3"/>
                  </a:lnTo>
                  <a:lnTo>
                    <a:pt x="457" y="3"/>
                  </a:lnTo>
                  <a:lnTo>
                    <a:pt x="448" y="29"/>
                  </a:lnTo>
                  <a:lnTo>
                    <a:pt x="448" y="28"/>
                  </a:lnTo>
                  <a:lnTo>
                    <a:pt x="448" y="27"/>
                  </a:lnTo>
                  <a:lnTo>
                    <a:pt x="448" y="25"/>
                  </a:lnTo>
                  <a:lnTo>
                    <a:pt x="453" y="3"/>
                  </a:lnTo>
                  <a:close/>
                  <a:moveTo>
                    <a:pt x="457" y="3"/>
                  </a:moveTo>
                  <a:lnTo>
                    <a:pt x="459" y="4"/>
                  </a:lnTo>
                  <a:lnTo>
                    <a:pt x="462" y="6"/>
                  </a:lnTo>
                  <a:lnTo>
                    <a:pt x="463" y="7"/>
                  </a:lnTo>
                  <a:lnTo>
                    <a:pt x="466" y="7"/>
                  </a:lnTo>
                  <a:lnTo>
                    <a:pt x="470" y="9"/>
                  </a:lnTo>
                  <a:lnTo>
                    <a:pt x="471" y="10"/>
                  </a:lnTo>
                  <a:lnTo>
                    <a:pt x="473" y="11"/>
                  </a:lnTo>
                  <a:lnTo>
                    <a:pt x="465" y="32"/>
                  </a:lnTo>
                  <a:lnTo>
                    <a:pt x="463" y="31"/>
                  </a:lnTo>
                  <a:lnTo>
                    <a:pt x="462" y="29"/>
                  </a:lnTo>
                  <a:lnTo>
                    <a:pt x="460" y="29"/>
                  </a:lnTo>
                  <a:lnTo>
                    <a:pt x="457" y="29"/>
                  </a:lnTo>
                  <a:lnTo>
                    <a:pt x="456" y="29"/>
                  </a:lnTo>
                  <a:lnTo>
                    <a:pt x="454" y="29"/>
                  </a:lnTo>
                  <a:lnTo>
                    <a:pt x="451" y="29"/>
                  </a:lnTo>
                  <a:lnTo>
                    <a:pt x="448" y="29"/>
                  </a:lnTo>
                  <a:lnTo>
                    <a:pt x="457" y="3"/>
                  </a:lnTo>
                  <a:close/>
                  <a:moveTo>
                    <a:pt x="473" y="11"/>
                  </a:moveTo>
                  <a:lnTo>
                    <a:pt x="468" y="21"/>
                  </a:lnTo>
                  <a:lnTo>
                    <a:pt x="473" y="11"/>
                  </a:lnTo>
                  <a:close/>
                  <a:moveTo>
                    <a:pt x="473" y="11"/>
                  </a:moveTo>
                  <a:lnTo>
                    <a:pt x="465" y="32"/>
                  </a:lnTo>
                  <a:lnTo>
                    <a:pt x="473" y="11"/>
                  </a:lnTo>
                  <a:close/>
                  <a:moveTo>
                    <a:pt x="473" y="11"/>
                  </a:moveTo>
                  <a:lnTo>
                    <a:pt x="468" y="21"/>
                  </a:lnTo>
                  <a:lnTo>
                    <a:pt x="473" y="11"/>
                  </a:lnTo>
                  <a:close/>
                  <a:moveTo>
                    <a:pt x="473" y="11"/>
                  </a:moveTo>
                  <a:lnTo>
                    <a:pt x="476" y="11"/>
                  </a:lnTo>
                  <a:lnTo>
                    <a:pt x="477" y="11"/>
                  </a:lnTo>
                  <a:lnTo>
                    <a:pt x="479" y="11"/>
                  </a:lnTo>
                  <a:lnTo>
                    <a:pt x="480" y="13"/>
                  </a:lnTo>
                  <a:lnTo>
                    <a:pt x="482" y="14"/>
                  </a:lnTo>
                  <a:lnTo>
                    <a:pt x="483" y="14"/>
                  </a:lnTo>
                  <a:lnTo>
                    <a:pt x="485" y="14"/>
                  </a:lnTo>
                  <a:lnTo>
                    <a:pt x="473" y="35"/>
                  </a:lnTo>
                  <a:lnTo>
                    <a:pt x="471" y="35"/>
                  </a:lnTo>
                  <a:lnTo>
                    <a:pt x="470" y="34"/>
                  </a:lnTo>
                  <a:lnTo>
                    <a:pt x="468" y="34"/>
                  </a:lnTo>
                  <a:lnTo>
                    <a:pt x="466" y="34"/>
                  </a:lnTo>
                  <a:lnTo>
                    <a:pt x="466" y="32"/>
                  </a:lnTo>
                  <a:lnTo>
                    <a:pt x="465" y="32"/>
                  </a:lnTo>
                  <a:lnTo>
                    <a:pt x="473" y="11"/>
                  </a:lnTo>
                  <a:close/>
                  <a:moveTo>
                    <a:pt x="485" y="14"/>
                  </a:moveTo>
                  <a:lnTo>
                    <a:pt x="485" y="14"/>
                  </a:lnTo>
                  <a:lnTo>
                    <a:pt x="486" y="14"/>
                  </a:lnTo>
                  <a:lnTo>
                    <a:pt x="488" y="14"/>
                  </a:lnTo>
                  <a:lnTo>
                    <a:pt x="480" y="35"/>
                  </a:lnTo>
                  <a:lnTo>
                    <a:pt x="477" y="35"/>
                  </a:lnTo>
                  <a:lnTo>
                    <a:pt x="474" y="35"/>
                  </a:lnTo>
                  <a:lnTo>
                    <a:pt x="473" y="35"/>
                  </a:lnTo>
                  <a:lnTo>
                    <a:pt x="485" y="14"/>
                  </a:lnTo>
                  <a:close/>
                  <a:moveTo>
                    <a:pt x="488" y="14"/>
                  </a:moveTo>
                  <a:lnTo>
                    <a:pt x="485" y="25"/>
                  </a:lnTo>
                  <a:lnTo>
                    <a:pt x="488" y="14"/>
                  </a:lnTo>
                  <a:close/>
                  <a:moveTo>
                    <a:pt x="488" y="14"/>
                  </a:moveTo>
                  <a:lnTo>
                    <a:pt x="491" y="15"/>
                  </a:lnTo>
                  <a:lnTo>
                    <a:pt x="494" y="17"/>
                  </a:lnTo>
                  <a:lnTo>
                    <a:pt x="496" y="18"/>
                  </a:lnTo>
                  <a:lnTo>
                    <a:pt x="497" y="20"/>
                  </a:lnTo>
                  <a:lnTo>
                    <a:pt x="499" y="20"/>
                  </a:lnTo>
                  <a:lnTo>
                    <a:pt x="499" y="21"/>
                  </a:lnTo>
                  <a:lnTo>
                    <a:pt x="500" y="21"/>
                  </a:lnTo>
                  <a:lnTo>
                    <a:pt x="493" y="42"/>
                  </a:lnTo>
                  <a:lnTo>
                    <a:pt x="491" y="42"/>
                  </a:lnTo>
                  <a:lnTo>
                    <a:pt x="491" y="40"/>
                  </a:lnTo>
                  <a:lnTo>
                    <a:pt x="490" y="40"/>
                  </a:lnTo>
                  <a:lnTo>
                    <a:pt x="488" y="39"/>
                  </a:lnTo>
                  <a:lnTo>
                    <a:pt x="485" y="38"/>
                  </a:lnTo>
                  <a:lnTo>
                    <a:pt x="483" y="36"/>
                  </a:lnTo>
                  <a:lnTo>
                    <a:pt x="480" y="35"/>
                  </a:lnTo>
                  <a:lnTo>
                    <a:pt x="488" y="14"/>
                  </a:lnTo>
                  <a:close/>
                  <a:moveTo>
                    <a:pt x="500" y="21"/>
                  </a:moveTo>
                  <a:lnTo>
                    <a:pt x="508" y="25"/>
                  </a:lnTo>
                  <a:lnTo>
                    <a:pt x="508" y="32"/>
                  </a:lnTo>
                  <a:lnTo>
                    <a:pt x="496" y="32"/>
                  </a:lnTo>
                  <a:lnTo>
                    <a:pt x="500" y="21"/>
                  </a:lnTo>
                  <a:close/>
                  <a:moveTo>
                    <a:pt x="508" y="32"/>
                  </a:moveTo>
                  <a:lnTo>
                    <a:pt x="508" y="34"/>
                  </a:lnTo>
                  <a:lnTo>
                    <a:pt x="508" y="35"/>
                  </a:lnTo>
                  <a:lnTo>
                    <a:pt x="508" y="36"/>
                  </a:lnTo>
                  <a:lnTo>
                    <a:pt x="508" y="39"/>
                  </a:lnTo>
                  <a:lnTo>
                    <a:pt x="508" y="40"/>
                  </a:lnTo>
                  <a:lnTo>
                    <a:pt x="508" y="42"/>
                  </a:lnTo>
                  <a:lnTo>
                    <a:pt x="485" y="42"/>
                  </a:lnTo>
                  <a:lnTo>
                    <a:pt x="485" y="40"/>
                  </a:lnTo>
                  <a:lnTo>
                    <a:pt x="485" y="38"/>
                  </a:lnTo>
                  <a:lnTo>
                    <a:pt x="485" y="36"/>
                  </a:lnTo>
                  <a:lnTo>
                    <a:pt x="485" y="35"/>
                  </a:lnTo>
                  <a:lnTo>
                    <a:pt x="485" y="34"/>
                  </a:lnTo>
                  <a:lnTo>
                    <a:pt x="485" y="32"/>
                  </a:lnTo>
                  <a:lnTo>
                    <a:pt x="508" y="32"/>
                  </a:lnTo>
                  <a:close/>
                  <a:moveTo>
                    <a:pt x="508" y="42"/>
                  </a:moveTo>
                  <a:lnTo>
                    <a:pt x="496" y="42"/>
                  </a:lnTo>
                  <a:lnTo>
                    <a:pt x="508" y="42"/>
                  </a:lnTo>
                  <a:close/>
                  <a:moveTo>
                    <a:pt x="508" y="42"/>
                  </a:moveTo>
                  <a:lnTo>
                    <a:pt x="508" y="64"/>
                  </a:lnTo>
                  <a:lnTo>
                    <a:pt x="485" y="64"/>
                  </a:lnTo>
                  <a:lnTo>
                    <a:pt x="485" y="42"/>
                  </a:lnTo>
                  <a:lnTo>
                    <a:pt x="508" y="42"/>
                  </a:lnTo>
                  <a:close/>
                  <a:moveTo>
                    <a:pt x="508" y="64"/>
                  </a:moveTo>
                  <a:lnTo>
                    <a:pt x="496" y="64"/>
                  </a:lnTo>
                  <a:lnTo>
                    <a:pt x="508" y="64"/>
                  </a:lnTo>
                  <a:close/>
                  <a:moveTo>
                    <a:pt x="508" y="64"/>
                  </a:moveTo>
                  <a:lnTo>
                    <a:pt x="508" y="67"/>
                  </a:lnTo>
                  <a:lnTo>
                    <a:pt x="508" y="70"/>
                  </a:lnTo>
                  <a:lnTo>
                    <a:pt x="508" y="71"/>
                  </a:lnTo>
                  <a:lnTo>
                    <a:pt x="485" y="71"/>
                  </a:lnTo>
                  <a:lnTo>
                    <a:pt x="485" y="70"/>
                  </a:lnTo>
                  <a:lnTo>
                    <a:pt x="485" y="67"/>
                  </a:lnTo>
                  <a:lnTo>
                    <a:pt x="485" y="64"/>
                  </a:lnTo>
                  <a:lnTo>
                    <a:pt x="508" y="64"/>
                  </a:lnTo>
                  <a:close/>
                  <a:moveTo>
                    <a:pt x="508" y="71"/>
                  </a:moveTo>
                  <a:lnTo>
                    <a:pt x="508" y="82"/>
                  </a:lnTo>
                  <a:lnTo>
                    <a:pt x="485" y="82"/>
                  </a:lnTo>
                  <a:lnTo>
                    <a:pt x="485" y="71"/>
                  </a:lnTo>
                  <a:lnTo>
                    <a:pt x="508" y="71"/>
                  </a:lnTo>
                  <a:close/>
                  <a:moveTo>
                    <a:pt x="508" y="82"/>
                  </a:moveTo>
                  <a:lnTo>
                    <a:pt x="485" y="82"/>
                  </a:lnTo>
                  <a:lnTo>
                    <a:pt x="508" y="82"/>
                  </a:lnTo>
                  <a:close/>
                  <a:moveTo>
                    <a:pt x="508" y="82"/>
                  </a:moveTo>
                  <a:lnTo>
                    <a:pt x="508" y="84"/>
                  </a:lnTo>
                  <a:lnTo>
                    <a:pt x="508" y="86"/>
                  </a:lnTo>
                  <a:lnTo>
                    <a:pt x="508" y="88"/>
                  </a:lnTo>
                  <a:lnTo>
                    <a:pt x="508" y="89"/>
                  </a:lnTo>
                  <a:lnTo>
                    <a:pt x="485" y="89"/>
                  </a:lnTo>
                  <a:lnTo>
                    <a:pt x="485" y="88"/>
                  </a:lnTo>
                  <a:lnTo>
                    <a:pt x="485" y="86"/>
                  </a:lnTo>
                  <a:lnTo>
                    <a:pt x="485" y="84"/>
                  </a:lnTo>
                  <a:lnTo>
                    <a:pt x="485" y="82"/>
                  </a:lnTo>
                  <a:lnTo>
                    <a:pt x="508" y="82"/>
                  </a:lnTo>
                  <a:close/>
                  <a:moveTo>
                    <a:pt x="508" y="89"/>
                  </a:moveTo>
                  <a:lnTo>
                    <a:pt x="508" y="90"/>
                  </a:lnTo>
                  <a:lnTo>
                    <a:pt x="508" y="92"/>
                  </a:lnTo>
                  <a:lnTo>
                    <a:pt x="508" y="93"/>
                  </a:lnTo>
                  <a:lnTo>
                    <a:pt x="508" y="95"/>
                  </a:lnTo>
                  <a:lnTo>
                    <a:pt x="508" y="96"/>
                  </a:lnTo>
                  <a:lnTo>
                    <a:pt x="485" y="96"/>
                  </a:lnTo>
                  <a:lnTo>
                    <a:pt x="485" y="95"/>
                  </a:lnTo>
                  <a:lnTo>
                    <a:pt x="485" y="93"/>
                  </a:lnTo>
                  <a:lnTo>
                    <a:pt x="485" y="92"/>
                  </a:lnTo>
                  <a:lnTo>
                    <a:pt x="485" y="90"/>
                  </a:lnTo>
                  <a:lnTo>
                    <a:pt x="485" y="89"/>
                  </a:lnTo>
                  <a:lnTo>
                    <a:pt x="508" y="89"/>
                  </a:lnTo>
                  <a:close/>
                  <a:moveTo>
                    <a:pt x="508" y="96"/>
                  </a:moveTo>
                  <a:lnTo>
                    <a:pt x="496" y="96"/>
                  </a:lnTo>
                  <a:lnTo>
                    <a:pt x="508" y="96"/>
                  </a:lnTo>
                  <a:close/>
                  <a:moveTo>
                    <a:pt x="508" y="96"/>
                  </a:moveTo>
                  <a:lnTo>
                    <a:pt x="508" y="99"/>
                  </a:lnTo>
                  <a:lnTo>
                    <a:pt x="485" y="99"/>
                  </a:lnTo>
                  <a:lnTo>
                    <a:pt x="485" y="96"/>
                  </a:lnTo>
                  <a:lnTo>
                    <a:pt x="508" y="96"/>
                  </a:lnTo>
                  <a:close/>
                  <a:moveTo>
                    <a:pt x="508" y="99"/>
                  </a:moveTo>
                  <a:lnTo>
                    <a:pt x="508" y="110"/>
                  </a:lnTo>
                  <a:lnTo>
                    <a:pt x="485" y="110"/>
                  </a:lnTo>
                  <a:lnTo>
                    <a:pt x="485" y="99"/>
                  </a:lnTo>
                  <a:lnTo>
                    <a:pt x="508" y="99"/>
                  </a:lnTo>
                  <a:close/>
                  <a:moveTo>
                    <a:pt x="508" y="110"/>
                  </a:moveTo>
                  <a:lnTo>
                    <a:pt x="508" y="114"/>
                  </a:lnTo>
                  <a:lnTo>
                    <a:pt x="485" y="114"/>
                  </a:lnTo>
                  <a:lnTo>
                    <a:pt x="485" y="110"/>
                  </a:lnTo>
                  <a:lnTo>
                    <a:pt x="508" y="110"/>
                  </a:lnTo>
                  <a:close/>
                  <a:moveTo>
                    <a:pt x="508" y="114"/>
                  </a:moveTo>
                  <a:lnTo>
                    <a:pt x="508" y="128"/>
                  </a:lnTo>
                  <a:lnTo>
                    <a:pt x="485" y="128"/>
                  </a:lnTo>
                  <a:lnTo>
                    <a:pt x="485" y="114"/>
                  </a:lnTo>
                  <a:lnTo>
                    <a:pt x="508" y="114"/>
                  </a:lnTo>
                  <a:close/>
                  <a:moveTo>
                    <a:pt x="508" y="128"/>
                  </a:moveTo>
                  <a:lnTo>
                    <a:pt x="508" y="153"/>
                  </a:lnTo>
                  <a:lnTo>
                    <a:pt x="485" y="153"/>
                  </a:lnTo>
                  <a:lnTo>
                    <a:pt x="485" y="128"/>
                  </a:lnTo>
                  <a:lnTo>
                    <a:pt x="508" y="128"/>
                  </a:lnTo>
                  <a:close/>
                  <a:moveTo>
                    <a:pt x="508" y="153"/>
                  </a:moveTo>
                  <a:lnTo>
                    <a:pt x="508" y="160"/>
                  </a:lnTo>
                  <a:lnTo>
                    <a:pt x="485" y="160"/>
                  </a:lnTo>
                  <a:lnTo>
                    <a:pt x="485" y="153"/>
                  </a:lnTo>
                  <a:lnTo>
                    <a:pt x="508" y="153"/>
                  </a:lnTo>
                  <a:close/>
                </a:path>
              </a:pathLst>
            </a:custGeom>
            <a:solidFill>
              <a:srgbClr val="131516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2989" y="694"/>
              <a:ext cx="240" cy="99"/>
            </a:xfrm>
            <a:custGeom>
              <a:avLst/>
              <a:gdLst>
                <a:gd name="T0" fmla="*/ 0 w 481"/>
                <a:gd name="T1" fmla="*/ 1 h 200"/>
                <a:gd name="T2" fmla="*/ 0 w 481"/>
                <a:gd name="T3" fmla="*/ 1 h 200"/>
                <a:gd name="T4" fmla="*/ 0 w 481"/>
                <a:gd name="T5" fmla="*/ 1 h 200"/>
                <a:gd name="T6" fmla="*/ 0 w 481"/>
                <a:gd name="T7" fmla="*/ 1 h 200"/>
                <a:gd name="T8" fmla="*/ 0 w 481"/>
                <a:gd name="T9" fmla="*/ 1 h 200"/>
                <a:gd name="T10" fmla="*/ 0 w 481"/>
                <a:gd name="T11" fmla="*/ 1 h 200"/>
                <a:gd name="T12" fmla="*/ 0 w 481"/>
                <a:gd name="T13" fmla="*/ 1 h 200"/>
                <a:gd name="T14" fmla="*/ 0 w 481"/>
                <a:gd name="T15" fmla="*/ 1 h 200"/>
                <a:gd name="T16" fmla="*/ 0 w 481"/>
                <a:gd name="T17" fmla="*/ 1 h 200"/>
                <a:gd name="T18" fmla="*/ 0 w 481"/>
                <a:gd name="T19" fmla="*/ 1 h 200"/>
                <a:gd name="T20" fmla="*/ 0 w 481"/>
                <a:gd name="T21" fmla="*/ 1 h 200"/>
                <a:gd name="T22" fmla="*/ 0 w 481"/>
                <a:gd name="T23" fmla="*/ 1 h 200"/>
                <a:gd name="T24" fmla="*/ 0 w 481"/>
                <a:gd name="T25" fmla="*/ 1 h 200"/>
                <a:gd name="T26" fmla="*/ 0 w 481"/>
                <a:gd name="T27" fmla="*/ 1 h 200"/>
                <a:gd name="T28" fmla="*/ 0 w 481"/>
                <a:gd name="T29" fmla="*/ 1 h 200"/>
                <a:gd name="T30" fmla="*/ 0 w 481"/>
                <a:gd name="T31" fmla="*/ 1 h 200"/>
                <a:gd name="T32" fmla="*/ 0 w 481"/>
                <a:gd name="T33" fmla="*/ 1 h 200"/>
                <a:gd name="T34" fmla="*/ 0 w 481"/>
                <a:gd name="T35" fmla="*/ 1 h 200"/>
                <a:gd name="T36" fmla="*/ 0 w 481"/>
                <a:gd name="T37" fmla="*/ 1 h 200"/>
                <a:gd name="T38" fmla="*/ 0 w 481"/>
                <a:gd name="T39" fmla="*/ 1 h 200"/>
                <a:gd name="T40" fmla="*/ 0 w 481"/>
                <a:gd name="T41" fmla="*/ 1 h 200"/>
                <a:gd name="T42" fmla="*/ 0 w 481"/>
                <a:gd name="T43" fmla="*/ 1 h 200"/>
                <a:gd name="T44" fmla="*/ 0 w 481"/>
                <a:gd name="T45" fmla="*/ 1 h 200"/>
                <a:gd name="T46" fmla="*/ 0 w 481"/>
                <a:gd name="T47" fmla="*/ 1 h 200"/>
                <a:gd name="T48" fmla="*/ 0 w 481"/>
                <a:gd name="T49" fmla="*/ 1 h 200"/>
                <a:gd name="T50" fmla="*/ 0 w 481"/>
                <a:gd name="T51" fmla="*/ 1 h 200"/>
                <a:gd name="T52" fmla="*/ 0 w 481"/>
                <a:gd name="T53" fmla="*/ 1 h 200"/>
                <a:gd name="T54" fmla="*/ 0 w 481"/>
                <a:gd name="T55" fmla="*/ 1 h 200"/>
                <a:gd name="T56" fmla="*/ 0 w 481"/>
                <a:gd name="T57" fmla="*/ 1 h 200"/>
                <a:gd name="T58" fmla="*/ 0 w 481"/>
                <a:gd name="T59" fmla="*/ 1 h 200"/>
                <a:gd name="T60" fmla="*/ 0 w 481"/>
                <a:gd name="T61" fmla="*/ 1 h 200"/>
                <a:gd name="T62" fmla="*/ 0 w 481"/>
                <a:gd name="T63" fmla="*/ 1 h 200"/>
                <a:gd name="T64" fmla="*/ 0 w 481"/>
                <a:gd name="T65" fmla="*/ 1 h 200"/>
                <a:gd name="T66" fmla="*/ 0 w 481"/>
                <a:gd name="T67" fmla="*/ 1 h 200"/>
                <a:gd name="T68" fmla="*/ 0 w 481"/>
                <a:gd name="T69" fmla="*/ 1 h 200"/>
                <a:gd name="T70" fmla="*/ 0 w 481"/>
                <a:gd name="T71" fmla="*/ 1 h 200"/>
                <a:gd name="T72" fmla="*/ 0 w 481"/>
                <a:gd name="T73" fmla="*/ 1 h 200"/>
                <a:gd name="T74" fmla="*/ 0 w 481"/>
                <a:gd name="T75" fmla="*/ 1 h 200"/>
                <a:gd name="T76" fmla="*/ 0 w 481"/>
                <a:gd name="T77" fmla="*/ 1 h 200"/>
                <a:gd name="T78" fmla="*/ 0 w 481"/>
                <a:gd name="T79" fmla="*/ 1 h 200"/>
                <a:gd name="T80" fmla="*/ 0 w 481"/>
                <a:gd name="T81" fmla="*/ 1 h 200"/>
                <a:gd name="T82" fmla="*/ 0 w 481"/>
                <a:gd name="T83" fmla="*/ 1 h 200"/>
                <a:gd name="T84" fmla="*/ 0 w 481"/>
                <a:gd name="T85" fmla="*/ 1 h 200"/>
                <a:gd name="T86" fmla="*/ 0 w 481"/>
                <a:gd name="T87" fmla="*/ 1 h 200"/>
                <a:gd name="T88" fmla="*/ 0 w 481"/>
                <a:gd name="T89" fmla="*/ 1 h 200"/>
                <a:gd name="T90" fmla="*/ 0 w 481"/>
                <a:gd name="T91" fmla="*/ 1 h 200"/>
                <a:gd name="T92" fmla="*/ 0 w 481"/>
                <a:gd name="T93" fmla="*/ 1 h 200"/>
                <a:gd name="T94" fmla="*/ 0 w 481"/>
                <a:gd name="T95" fmla="*/ 1 h 200"/>
                <a:gd name="T96" fmla="*/ 0 w 481"/>
                <a:gd name="T97" fmla="*/ 1 h 200"/>
                <a:gd name="T98" fmla="*/ 0 w 481"/>
                <a:gd name="T99" fmla="*/ 1 h 200"/>
                <a:gd name="T100" fmla="*/ 0 w 481"/>
                <a:gd name="T101" fmla="*/ 1 h 200"/>
                <a:gd name="T102" fmla="*/ 0 w 481"/>
                <a:gd name="T103" fmla="*/ 1 h 200"/>
                <a:gd name="T104" fmla="*/ 0 w 481"/>
                <a:gd name="T105" fmla="*/ 1 h 200"/>
                <a:gd name="T106" fmla="*/ 0 w 481"/>
                <a:gd name="T107" fmla="*/ 1 h 200"/>
                <a:gd name="T108" fmla="*/ 0 w 481"/>
                <a:gd name="T109" fmla="*/ 1 h 200"/>
                <a:gd name="T110" fmla="*/ 0 w 481"/>
                <a:gd name="T111" fmla="*/ 1 h 200"/>
                <a:gd name="T112" fmla="*/ 0 w 481"/>
                <a:gd name="T113" fmla="*/ 1 h 200"/>
                <a:gd name="T114" fmla="*/ 0 w 481"/>
                <a:gd name="T115" fmla="*/ 1 h 200"/>
                <a:gd name="T116" fmla="*/ 0 w 481"/>
                <a:gd name="T117" fmla="*/ 1 h 200"/>
                <a:gd name="T118" fmla="*/ 0 w 481"/>
                <a:gd name="T119" fmla="*/ 1 h 200"/>
                <a:gd name="T120" fmla="*/ 0 w 481"/>
                <a:gd name="T121" fmla="*/ 1 h 200"/>
                <a:gd name="T122" fmla="*/ 0 w 481"/>
                <a:gd name="T123" fmla="*/ 1 h 20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81"/>
                <a:gd name="T187" fmla="*/ 0 h 200"/>
                <a:gd name="T188" fmla="*/ 481 w 481"/>
                <a:gd name="T189" fmla="*/ 200 h 20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81" h="200">
                  <a:moveTo>
                    <a:pt x="481" y="146"/>
                  </a:moveTo>
                  <a:lnTo>
                    <a:pt x="481" y="146"/>
                  </a:lnTo>
                  <a:lnTo>
                    <a:pt x="479" y="144"/>
                  </a:lnTo>
                  <a:lnTo>
                    <a:pt x="478" y="144"/>
                  </a:lnTo>
                  <a:lnTo>
                    <a:pt x="476" y="143"/>
                  </a:lnTo>
                  <a:lnTo>
                    <a:pt x="473" y="142"/>
                  </a:lnTo>
                  <a:lnTo>
                    <a:pt x="470" y="140"/>
                  </a:lnTo>
                  <a:lnTo>
                    <a:pt x="465" y="139"/>
                  </a:lnTo>
                  <a:lnTo>
                    <a:pt x="464" y="139"/>
                  </a:lnTo>
                  <a:lnTo>
                    <a:pt x="462" y="139"/>
                  </a:lnTo>
                  <a:lnTo>
                    <a:pt x="459" y="137"/>
                  </a:lnTo>
                  <a:lnTo>
                    <a:pt x="458" y="137"/>
                  </a:lnTo>
                  <a:lnTo>
                    <a:pt x="455" y="136"/>
                  </a:lnTo>
                  <a:lnTo>
                    <a:pt x="453" y="136"/>
                  </a:lnTo>
                  <a:lnTo>
                    <a:pt x="450" y="136"/>
                  </a:lnTo>
                  <a:lnTo>
                    <a:pt x="448" y="135"/>
                  </a:lnTo>
                  <a:lnTo>
                    <a:pt x="445" y="133"/>
                  </a:lnTo>
                  <a:lnTo>
                    <a:pt x="444" y="133"/>
                  </a:lnTo>
                  <a:lnTo>
                    <a:pt x="441" y="133"/>
                  </a:lnTo>
                  <a:lnTo>
                    <a:pt x="436" y="132"/>
                  </a:lnTo>
                  <a:lnTo>
                    <a:pt x="430" y="132"/>
                  </a:lnTo>
                  <a:lnTo>
                    <a:pt x="427" y="132"/>
                  </a:lnTo>
                  <a:lnTo>
                    <a:pt x="424" y="132"/>
                  </a:lnTo>
                  <a:lnTo>
                    <a:pt x="416" y="132"/>
                  </a:lnTo>
                  <a:lnTo>
                    <a:pt x="408" y="132"/>
                  </a:lnTo>
                  <a:lnTo>
                    <a:pt x="405" y="132"/>
                  </a:lnTo>
                  <a:lnTo>
                    <a:pt x="402" y="132"/>
                  </a:lnTo>
                  <a:lnTo>
                    <a:pt x="399" y="132"/>
                  </a:lnTo>
                  <a:lnTo>
                    <a:pt x="396" y="133"/>
                  </a:lnTo>
                  <a:lnTo>
                    <a:pt x="391" y="133"/>
                  </a:lnTo>
                  <a:lnTo>
                    <a:pt x="388" y="135"/>
                  </a:lnTo>
                  <a:lnTo>
                    <a:pt x="379" y="135"/>
                  </a:lnTo>
                  <a:lnTo>
                    <a:pt x="374" y="136"/>
                  </a:lnTo>
                  <a:lnTo>
                    <a:pt x="370" y="136"/>
                  </a:lnTo>
                  <a:lnTo>
                    <a:pt x="362" y="137"/>
                  </a:lnTo>
                  <a:lnTo>
                    <a:pt x="354" y="139"/>
                  </a:lnTo>
                  <a:lnTo>
                    <a:pt x="339" y="143"/>
                  </a:lnTo>
                  <a:lnTo>
                    <a:pt x="321" y="146"/>
                  </a:lnTo>
                  <a:lnTo>
                    <a:pt x="304" y="150"/>
                  </a:lnTo>
                  <a:lnTo>
                    <a:pt x="285" y="154"/>
                  </a:lnTo>
                  <a:lnTo>
                    <a:pt x="267" y="157"/>
                  </a:lnTo>
                  <a:lnTo>
                    <a:pt x="230" y="165"/>
                  </a:lnTo>
                  <a:lnTo>
                    <a:pt x="211" y="169"/>
                  </a:lnTo>
                  <a:lnTo>
                    <a:pt x="193" y="173"/>
                  </a:lnTo>
                  <a:lnTo>
                    <a:pt x="174" y="176"/>
                  </a:lnTo>
                  <a:lnTo>
                    <a:pt x="156" y="180"/>
                  </a:lnTo>
                  <a:lnTo>
                    <a:pt x="139" y="183"/>
                  </a:lnTo>
                  <a:lnTo>
                    <a:pt x="122" y="187"/>
                  </a:lnTo>
                  <a:lnTo>
                    <a:pt x="114" y="189"/>
                  </a:lnTo>
                  <a:lnTo>
                    <a:pt x="106" y="190"/>
                  </a:lnTo>
                  <a:lnTo>
                    <a:pt x="99" y="192"/>
                  </a:lnTo>
                  <a:lnTo>
                    <a:pt x="91" y="193"/>
                  </a:lnTo>
                  <a:lnTo>
                    <a:pt x="90" y="194"/>
                  </a:lnTo>
                  <a:lnTo>
                    <a:pt x="86" y="194"/>
                  </a:lnTo>
                  <a:lnTo>
                    <a:pt x="85" y="196"/>
                  </a:lnTo>
                  <a:lnTo>
                    <a:pt x="82" y="196"/>
                  </a:lnTo>
                  <a:lnTo>
                    <a:pt x="79" y="196"/>
                  </a:lnTo>
                  <a:lnTo>
                    <a:pt x="76" y="196"/>
                  </a:lnTo>
                  <a:lnTo>
                    <a:pt x="71" y="197"/>
                  </a:lnTo>
                  <a:lnTo>
                    <a:pt x="66" y="198"/>
                  </a:lnTo>
                  <a:lnTo>
                    <a:pt x="62" y="198"/>
                  </a:lnTo>
                  <a:lnTo>
                    <a:pt x="57" y="200"/>
                  </a:lnTo>
                  <a:lnTo>
                    <a:pt x="54" y="200"/>
                  </a:lnTo>
                  <a:lnTo>
                    <a:pt x="50" y="200"/>
                  </a:lnTo>
                  <a:lnTo>
                    <a:pt x="46" y="200"/>
                  </a:lnTo>
                  <a:lnTo>
                    <a:pt x="43" y="200"/>
                  </a:lnTo>
                  <a:lnTo>
                    <a:pt x="40" y="200"/>
                  </a:lnTo>
                  <a:lnTo>
                    <a:pt x="37" y="200"/>
                  </a:lnTo>
                  <a:lnTo>
                    <a:pt x="31" y="198"/>
                  </a:lnTo>
                  <a:lnTo>
                    <a:pt x="25" y="197"/>
                  </a:lnTo>
                  <a:lnTo>
                    <a:pt x="22" y="196"/>
                  </a:lnTo>
                  <a:lnTo>
                    <a:pt x="20" y="196"/>
                  </a:lnTo>
                  <a:lnTo>
                    <a:pt x="16" y="193"/>
                  </a:lnTo>
                  <a:lnTo>
                    <a:pt x="11" y="192"/>
                  </a:lnTo>
                  <a:lnTo>
                    <a:pt x="8" y="189"/>
                  </a:lnTo>
                  <a:lnTo>
                    <a:pt x="6" y="186"/>
                  </a:lnTo>
                  <a:lnTo>
                    <a:pt x="3" y="185"/>
                  </a:lnTo>
                  <a:lnTo>
                    <a:pt x="2" y="183"/>
                  </a:lnTo>
                  <a:lnTo>
                    <a:pt x="0" y="182"/>
                  </a:lnTo>
                  <a:lnTo>
                    <a:pt x="0" y="180"/>
                  </a:lnTo>
                  <a:lnTo>
                    <a:pt x="0" y="179"/>
                  </a:lnTo>
                  <a:lnTo>
                    <a:pt x="0" y="178"/>
                  </a:lnTo>
                  <a:lnTo>
                    <a:pt x="0" y="176"/>
                  </a:lnTo>
                  <a:lnTo>
                    <a:pt x="0" y="173"/>
                  </a:lnTo>
                  <a:lnTo>
                    <a:pt x="0" y="171"/>
                  </a:lnTo>
                  <a:lnTo>
                    <a:pt x="0" y="168"/>
                  </a:lnTo>
                  <a:lnTo>
                    <a:pt x="0" y="165"/>
                  </a:lnTo>
                  <a:lnTo>
                    <a:pt x="2" y="164"/>
                  </a:lnTo>
                  <a:lnTo>
                    <a:pt x="2" y="162"/>
                  </a:lnTo>
                  <a:lnTo>
                    <a:pt x="3" y="161"/>
                  </a:lnTo>
                  <a:lnTo>
                    <a:pt x="5" y="160"/>
                  </a:lnTo>
                  <a:lnTo>
                    <a:pt x="5" y="158"/>
                  </a:lnTo>
                  <a:lnTo>
                    <a:pt x="5" y="155"/>
                  </a:lnTo>
                  <a:lnTo>
                    <a:pt x="5" y="151"/>
                  </a:lnTo>
                  <a:lnTo>
                    <a:pt x="5" y="147"/>
                  </a:lnTo>
                  <a:lnTo>
                    <a:pt x="5" y="144"/>
                  </a:lnTo>
                  <a:lnTo>
                    <a:pt x="5" y="143"/>
                  </a:lnTo>
                  <a:lnTo>
                    <a:pt x="5" y="121"/>
                  </a:lnTo>
                  <a:lnTo>
                    <a:pt x="5" y="100"/>
                  </a:lnTo>
                  <a:lnTo>
                    <a:pt x="3" y="97"/>
                  </a:lnTo>
                  <a:lnTo>
                    <a:pt x="2" y="94"/>
                  </a:lnTo>
                  <a:lnTo>
                    <a:pt x="2" y="92"/>
                  </a:lnTo>
                  <a:lnTo>
                    <a:pt x="0" y="90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0" y="69"/>
                  </a:lnTo>
                  <a:lnTo>
                    <a:pt x="0" y="68"/>
                  </a:lnTo>
                  <a:lnTo>
                    <a:pt x="0" y="67"/>
                  </a:lnTo>
                  <a:lnTo>
                    <a:pt x="0" y="65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0" y="43"/>
                  </a:lnTo>
                  <a:lnTo>
                    <a:pt x="0" y="42"/>
                  </a:lnTo>
                  <a:lnTo>
                    <a:pt x="0" y="39"/>
                  </a:lnTo>
                  <a:lnTo>
                    <a:pt x="0" y="37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2" y="29"/>
                  </a:lnTo>
                  <a:lnTo>
                    <a:pt x="3" y="30"/>
                  </a:lnTo>
                  <a:lnTo>
                    <a:pt x="6" y="32"/>
                  </a:lnTo>
                  <a:lnTo>
                    <a:pt x="8" y="33"/>
                  </a:lnTo>
                  <a:lnTo>
                    <a:pt x="11" y="36"/>
                  </a:lnTo>
                  <a:lnTo>
                    <a:pt x="16" y="39"/>
                  </a:lnTo>
                  <a:lnTo>
                    <a:pt x="20" y="43"/>
                  </a:lnTo>
                  <a:lnTo>
                    <a:pt x="22" y="46"/>
                  </a:lnTo>
                  <a:lnTo>
                    <a:pt x="25" y="47"/>
                  </a:lnTo>
                  <a:lnTo>
                    <a:pt x="28" y="50"/>
                  </a:lnTo>
                  <a:lnTo>
                    <a:pt x="31" y="51"/>
                  </a:lnTo>
                  <a:lnTo>
                    <a:pt x="37" y="54"/>
                  </a:lnTo>
                  <a:lnTo>
                    <a:pt x="43" y="57"/>
                  </a:lnTo>
                  <a:lnTo>
                    <a:pt x="46" y="58"/>
                  </a:lnTo>
                  <a:lnTo>
                    <a:pt x="50" y="60"/>
                  </a:lnTo>
                  <a:lnTo>
                    <a:pt x="54" y="61"/>
                  </a:lnTo>
                  <a:lnTo>
                    <a:pt x="57" y="62"/>
                  </a:lnTo>
                  <a:lnTo>
                    <a:pt x="62" y="64"/>
                  </a:lnTo>
                  <a:lnTo>
                    <a:pt x="66" y="64"/>
                  </a:lnTo>
                  <a:lnTo>
                    <a:pt x="71" y="64"/>
                  </a:lnTo>
                  <a:lnTo>
                    <a:pt x="76" y="65"/>
                  </a:lnTo>
                  <a:lnTo>
                    <a:pt x="79" y="65"/>
                  </a:lnTo>
                  <a:lnTo>
                    <a:pt x="82" y="64"/>
                  </a:lnTo>
                  <a:lnTo>
                    <a:pt x="85" y="64"/>
                  </a:lnTo>
                  <a:lnTo>
                    <a:pt x="86" y="62"/>
                  </a:lnTo>
                  <a:lnTo>
                    <a:pt x="90" y="62"/>
                  </a:lnTo>
                  <a:lnTo>
                    <a:pt x="91" y="61"/>
                  </a:lnTo>
                  <a:lnTo>
                    <a:pt x="93" y="61"/>
                  </a:lnTo>
                  <a:lnTo>
                    <a:pt x="96" y="61"/>
                  </a:lnTo>
                  <a:lnTo>
                    <a:pt x="100" y="61"/>
                  </a:lnTo>
                  <a:lnTo>
                    <a:pt x="103" y="60"/>
                  </a:lnTo>
                  <a:lnTo>
                    <a:pt x="105" y="60"/>
                  </a:lnTo>
                  <a:lnTo>
                    <a:pt x="108" y="58"/>
                  </a:lnTo>
                  <a:lnTo>
                    <a:pt x="111" y="57"/>
                  </a:lnTo>
                  <a:lnTo>
                    <a:pt x="127" y="54"/>
                  </a:lnTo>
                  <a:lnTo>
                    <a:pt x="143" y="51"/>
                  </a:lnTo>
                  <a:lnTo>
                    <a:pt x="159" y="48"/>
                  </a:lnTo>
                  <a:lnTo>
                    <a:pt x="176" y="46"/>
                  </a:lnTo>
                  <a:lnTo>
                    <a:pt x="194" y="42"/>
                  </a:lnTo>
                  <a:lnTo>
                    <a:pt x="211" y="39"/>
                  </a:lnTo>
                  <a:lnTo>
                    <a:pt x="247" y="32"/>
                  </a:lnTo>
                  <a:lnTo>
                    <a:pt x="264" y="28"/>
                  </a:lnTo>
                  <a:lnTo>
                    <a:pt x="280" y="25"/>
                  </a:lnTo>
                  <a:lnTo>
                    <a:pt x="297" y="21"/>
                  </a:lnTo>
                  <a:lnTo>
                    <a:pt x="314" y="18"/>
                  </a:lnTo>
                  <a:lnTo>
                    <a:pt x="331" y="15"/>
                  </a:lnTo>
                  <a:lnTo>
                    <a:pt x="348" y="11"/>
                  </a:lnTo>
                  <a:lnTo>
                    <a:pt x="364" y="8"/>
                  </a:lnTo>
                  <a:lnTo>
                    <a:pt x="379" y="4"/>
                  </a:lnTo>
                  <a:lnTo>
                    <a:pt x="382" y="4"/>
                  </a:lnTo>
                  <a:lnTo>
                    <a:pt x="387" y="4"/>
                  </a:lnTo>
                  <a:lnTo>
                    <a:pt x="394" y="3"/>
                  </a:lnTo>
                  <a:lnTo>
                    <a:pt x="402" y="1"/>
                  </a:lnTo>
                  <a:lnTo>
                    <a:pt x="405" y="1"/>
                  </a:lnTo>
                  <a:lnTo>
                    <a:pt x="410" y="0"/>
                  </a:lnTo>
                  <a:lnTo>
                    <a:pt x="416" y="0"/>
                  </a:lnTo>
                  <a:lnTo>
                    <a:pt x="422" y="1"/>
                  </a:lnTo>
                  <a:lnTo>
                    <a:pt x="425" y="1"/>
                  </a:lnTo>
                  <a:lnTo>
                    <a:pt x="427" y="3"/>
                  </a:lnTo>
                  <a:lnTo>
                    <a:pt x="430" y="3"/>
                  </a:lnTo>
                  <a:lnTo>
                    <a:pt x="433" y="4"/>
                  </a:lnTo>
                  <a:lnTo>
                    <a:pt x="436" y="4"/>
                  </a:lnTo>
                  <a:lnTo>
                    <a:pt x="439" y="4"/>
                  </a:lnTo>
                  <a:lnTo>
                    <a:pt x="444" y="5"/>
                  </a:lnTo>
                  <a:lnTo>
                    <a:pt x="448" y="7"/>
                  </a:lnTo>
                  <a:lnTo>
                    <a:pt x="450" y="8"/>
                  </a:lnTo>
                  <a:lnTo>
                    <a:pt x="453" y="8"/>
                  </a:lnTo>
                  <a:lnTo>
                    <a:pt x="455" y="8"/>
                  </a:lnTo>
                  <a:lnTo>
                    <a:pt x="458" y="10"/>
                  </a:lnTo>
                  <a:lnTo>
                    <a:pt x="461" y="11"/>
                  </a:lnTo>
                  <a:lnTo>
                    <a:pt x="465" y="12"/>
                  </a:lnTo>
                  <a:lnTo>
                    <a:pt x="468" y="14"/>
                  </a:lnTo>
                  <a:lnTo>
                    <a:pt x="470" y="15"/>
                  </a:lnTo>
                  <a:lnTo>
                    <a:pt x="471" y="17"/>
                  </a:lnTo>
                  <a:lnTo>
                    <a:pt x="475" y="17"/>
                  </a:lnTo>
                  <a:lnTo>
                    <a:pt x="476" y="17"/>
                  </a:lnTo>
                  <a:lnTo>
                    <a:pt x="478" y="18"/>
                  </a:lnTo>
                  <a:lnTo>
                    <a:pt x="479" y="18"/>
                  </a:lnTo>
                  <a:lnTo>
                    <a:pt x="481" y="18"/>
                  </a:lnTo>
                  <a:lnTo>
                    <a:pt x="481" y="19"/>
                  </a:lnTo>
                  <a:lnTo>
                    <a:pt x="481" y="21"/>
                  </a:lnTo>
                  <a:lnTo>
                    <a:pt x="481" y="22"/>
                  </a:lnTo>
                  <a:lnTo>
                    <a:pt x="481" y="23"/>
                  </a:lnTo>
                  <a:lnTo>
                    <a:pt x="481" y="26"/>
                  </a:lnTo>
                  <a:lnTo>
                    <a:pt x="481" y="29"/>
                  </a:lnTo>
                  <a:lnTo>
                    <a:pt x="481" y="35"/>
                  </a:lnTo>
                  <a:lnTo>
                    <a:pt x="481" y="40"/>
                  </a:lnTo>
                  <a:lnTo>
                    <a:pt x="481" y="43"/>
                  </a:lnTo>
                  <a:lnTo>
                    <a:pt x="481" y="46"/>
                  </a:lnTo>
                  <a:lnTo>
                    <a:pt x="481" y="50"/>
                  </a:lnTo>
                  <a:lnTo>
                    <a:pt x="481" y="54"/>
                  </a:lnTo>
                  <a:lnTo>
                    <a:pt x="481" y="57"/>
                  </a:lnTo>
                  <a:lnTo>
                    <a:pt x="481" y="60"/>
                  </a:lnTo>
                  <a:lnTo>
                    <a:pt x="481" y="64"/>
                  </a:lnTo>
                  <a:lnTo>
                    <a:pt x="481" y="67"/>
                  </a:lnTo>
                  <a:lnTo>
                    <a:pt x="481" y="75"/>
                  </a:lnTo>
                  <a:lnTo>
                    <a:pt x="481" y="83"/>
                  </a:lnTo>
                  <a:lnTo>
                    <a:pt x="481" y="90"/>
                  </a:lnTo>
                  <a:lnTo>
                    <a:pt x="481" y="97"/>
                  </a:lnTo>
                  <a:lnTo>
                    <a:pt x="481" y="101"/>
                  </a:lnTo>
                  <a:lnTo>
                    <a:pt x="481" y="104"/>
                  </a:lnTo>
                  <a:lnTo>
                    <a:pt x="481" y="108"/>
                  </a:lnTo>
                  <a:lnTo>
                    <a:pt x="481" y="111"/>
                  </a:lnTo>
                  <a:lnTo>
                    <a:pt x="481" y="115"/>
                  </a:lnTo>
                  <a:lnTo>
                    <a:pt x="481" y="118"/>
                  </a:lnTo>
                  <a:lnTo>
                    <a:pt x="481" y="122"/>
                  </a:lnTo>
                  <a:lnTo>
                    <a:pt x="481" y="125"/>
                  </a:lnTo>
                  <a:lnTo>
                    <a:pt x="481" y="130"/>
                  </a:lnTo>
                  <a:lnTo>
                    <a:pt x="481" y="136"/>
                  </a:lnTo>
                  <a:lnTo>
                    <a:pt x="481" y="139"/>
                  </a:lnTo>
                  <a:lnTo>
                    <a:pt x="481" y="140"/>
                  </a:lnTo>
                  <a:lnTo>
                    <a:pt x="481" y="143"/>
                  </a:lnTo>
                  <a:lnTo>
                    <a:pt x="481" y="144"/>
                  </a:lnTo>
                  <a:lnTo>
                    <a:pt x="481" y="146"/>
                  </a:lnTo>
                  <a:close/>
                </a:path>
              </a:pathLst>
            </a:custGeom>
            <a:solidFill>
              <a:srgbClr val="005399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2981" y="691"/>
              <a:ext cx="254" cy="108"/>
            </a:xfrm>
            <a:custGeom>
              <a:avLst/>
              <a:gdLst>
                <a:gd name="T0" fmla="*/ 1 w 505"/>
                <a:gd name="T1" fmla="*/ 1 h 220"/>
                <a:gd name="T2" fmla="*/ 1 w 505"/>
                <a:gd name="T3" fmla="*/ 1 h 220"/>
                <a:gd name="T4" fmla="*/ 1 w 505"/>
                <a:gd name="T5" fmla="*/ 1 h 220"/>
                <a:gd name="T6" fmla="*/ 1 w 505"/>
                <a:gd name="T7" fmla="*/ 1 h 220"/>
                <a:gd name="T8" fmla="*/ 1 w 505"/>
                <a:gd name="T9" fmla="*/ 1 h 220"/>
                <a:gd name="T10" fmla="*/ 1 w 505"/>
                <a:gd name="T11" fmla="*/ 1 h 220"/>
                <a:gd name="T12" fmla="*/ 1 w 505"/>
                <a:gd name="T13" fmla="*/ 1 h 220"/>
                <a:gd name="T14" fmla="*/ 1 w 505"/>
                <a:gd name="T15" fmla="*/ 1 h 220"/>
                <a:gd name="T16" fmla="*/ 1 w 505"/>
                <a:gd name="T17" fmla="*/ 1 h 220"/>
                <a:gd name="T18" fmla="*/ 1 w 505"/>
                <a:gd name="T19" fmla="*/ 1 h 220"/>
                <a:gd name="T20" fmla="*/ 1 w 505"/>
                <a:gd name="T21" fmla="*/ 1 h 220"/>
                <a:gd name="T22" fmla="*/ 1 w 505"/>
                <a:gd name="T23" fmla="*/ 1 h 220"/>
                <a:gd name="T24" fmla="*/ 1 w 505"/>
                <a:gd name="T25" fmla="*/ 1 h 220"/>
                <a:gd name="T26" fmla="*/ 1 w 505"/>
                <a:gd name="T27" fmla="*/ 1 h 220"/>
                <a:gd name="T28" fmla="*/ 1 w 505"/>
                <a:gd name="T29" fmla="*/ 1 h 220"/>
                <a:gd name="T30" fmla="*/ 1 w 505"/>
                <a:gd name="T31" fmla="*/ 1 h 220"/>
                <a:gd name="T32" fmla="*/ 1 w 505"/>
                <a:gd name="T33" fmla="*/ 1 h 220"/>
                <a:gd name="T34" fmla="*/ 1 w 505"/>
                <a:gd name="T35" fmla="*/ 1 h 220"/>
                <a:gd name="T36" fmla="*/ 1 w 505"/>
                <a:gd name="T37" fmla="*/ 1 h 220"/>
                <a:gd name="T38" fmla="*/ 1 w 505"/>
                <a:gd name="T39" fmla="*/ 1 h 220"/>
                <a:gd name="T40" fmla="*/ 1 w 505"/>
                <a:gd name="T41" fmla="*/ 1 h 220"/>
                <a:gd name="T42" fmla="*/ 1 w 505"/>
                <a:gd name="T43" fmla="*/ 1 h 220"/>
                <a:gd name="T44" fmla="*/ 1 w 505"/>
                <a:gd name="T45" fmla="*/ 1 h 220"/>
                <a:gd name="T46" fmla="*/ 1 w 505"/>
                <a:gd name="T47" fmla="*/ 1 h 220"/>
                <a:gd name="T48" fmla="*/ 1 w 505"/>
                <a:gd name="T49" fmla="*/ 1 h 220"/>
                <a:gd name="T50" fmla="*/ 1 w 505"/>
                <a:gd name="T51" fmla="*/ 1 h 220"/>
                <a:gd name="T52" fmla="*/ 1 w 505"/>
                <a:gd name="T53" fmla="*/ 1 h 220"/>
                <a:gd name="T54" fmla="*/ 0 w 505"/>
                <a:gd name="T55" fmla="*/ 1 h 220"/>
                <a:gd name="T56" fmla="*/ 0 w 505"/>
                <a:gd name="T57" fmla="*/ 1 h 220"/>
                <a:gd name="T58" fmla="*/ 1 w 505"/>
                <a:gd name="T59" fmla="*/ 1 h 220"/>
                <a:gd name="T60" fmla="*/ 1 w 505"/>
                <a:gd name="T61" fmla="*/ 1 h 220"/>
                <a:gd name="T62" fmla="*/ 0 w 505"/>
                <a:gd name="T63" fmla="*/ 1 h 220"/>
                <a:gd name="T64" fmla="*/ 0 w 505"/>
                <a:gd name="T65" fmla="*/ 1 h 220"/>
                <a:gd name="T66" fmla="*/ 0 w 505"/>
                <a:gd name="T67" fmla="*/ 1 h 220"/>
                <a:gd name="T68" fmla="*/ 1 w 505"/>
                <a:gd name="T69" fmla="*/ 1 h 220"/>
                <a:gd name="T70" fmla="*/ 1 w 505"/>
                <a:gd name="T71" fmla="*/ 1 h 220"/>
                <a:gd name="T72" fmla="*/ 1 w 505"/>
                <a:gd name="T73" fmla="*/ 1 h 220"/>
                <a:gd name="T74" fmla="*/ 1 w 505"/>
                <a:gd name="T75" fmla="*/ 1 h 220"/>
                <a:gd name="T76" fmla="*/ 1 w 505"/>
                <a:gd name="T77" fmla="*/ 1 h 220"/>
                <a:gd name="T78" fmla="*/ 1 w 505"/>
                <a:gd name="T79" fmla="*/ 1 h 220"/>
                <a:gd name="T80" fmla="*/ 1 w 505"/>
                <a:gd name="T81" fmla="*/ 1 h 220"/>
                <a:gd name="T82" fmla="*/ 1 w 505"/>
                <a:gd name="T83" fmla="*/ 1 h 220"/>
                <a:gd name="T84" fmla="*/ 1 w 505"/>
                <a:gd name="T85" fmla="*/ 1 h 220"/>
                <a:gd name="T86" fmla="*/ 1 w 505"/>
                <a:gd name="T87" fmla="*/ 1 h 220"/>
                <a:gd name="T88" fmla="*/ 1 w 505"/>
                <a:gd name="T89" fmla="*/ 1 h 220"/>
                <a:gd name="T90" fmla="*/ 1 w 505"/>
                <a:gd name="T91" fmla="*/ 1 h 220"/>
                <a:gd name="T92" fmla="*/ 1 w 505"/>
                <a:gd name="T93" fmla="*/ 1 h 220"/>
                <a:gd name="T94" fmla="*/ 1 w 505"/>
                <a:gd name="T95" fmla="*/ 1 h 220"/>
                <a:gd name="T96" fmla="*/ 1 w 505"/>
                <a:gd name="T97" fmla="*/ 1 h 220"/>
                <a:gd name="T98" fmla="*/ 1 w 505"/>
                <a:gd name="T99" fmla="*/ 1 h 220"/>
                <a:gd name="T100" fmla="*/ 1 w 505"/>
                <a:gd name="T101" fmla="*/ 1 h 220"/>
                <a:gd name="T102" fmla="*/ 1 w 505"/>
                <a:gd name="T103" fmla="*/ 1 h 220"/>
                <a:gd name="T104" fmla="*/ 1 w 505"/>
                <a:gd name="T105" fmla="*/ 1 h 220"/>
                <a:gd name="T106" fmla="*/ 1 w 505"/>
                <a:gd name="T107" fmla="*/ 1 h 220"/>
                <a:gd name="T108" fmla="*/ 1 w 505"/>
                <a:gd name="T109" fmla="*/ 1 h 220"/>
                <a:gd name="T110" fmla="*/ 1 w 505"/>
                <a:gd name="T111" fmla="*/ 1 h 220"/>
                <a:gd name="T112" fmla="*/ 1 w 505"/>
                <a:gd name="T113" fmla="*/ 1 h 220"/>
                <a:gd name="T114" fmla="*/ 1 w 505"/>
                <a:gd name="T115" fmla="*/ 1 h 220"/>
                <a:gd name="T116" fmla="*/ 1 w 505"/>
                <a:gd name="T117" fmla="*/ 1 h 220"/>
                <a:gd name="T118" fmla="*/ 1 w 505"/>
                <a:gd name="T119" fmla="*/ 1 h 220"/>
                <a:gd name="T120" fmla="*/ 1 w 505"/>
                <a:gd name="T121" fmla="*/ 1 h 22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05"/>
                <a:gd name="T184" fmla="*/ 0 h 220"/>
                <a:gd name="T185" fmla="*/ 505 w 505"/>
                <a:gd name="T186" fmla="*/ 220 h 22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05" h="220">
                  <a:moveTo>
                    <a:pt x="490" y="167"/>
                  </a:moveTo>
                  <a:lnTo>
                    <a:pt x="488" y="165"/>
                  </a:lnTo>
                  <a:lnTo>
                    <a:pt x="487" y="164"/>
                  </a:lnTo>
                  <a:lnTo>
                    <a:pt x="483" y="163"/>
                  </a:lnTo>
                  <a:lnTo>
                    <a:pt x="480" y="163"/>
                  </a:lnTo>
                  <a:lnTo>
                    <a:pt x="477" y="161"/>
                  </a:lnTo>
                  <a:lnTo>
                    <a:pt x="473" y="160"/>
                  </a:lnTo>
                  <a:lnTo>
                    <a:pt x="485" y="139"/>
                  </a:lnTo>
                  <a:lnTo>
                    <a:pt x="488" y="140"/>
                  </a:lnTo>
                  <a:lnTo>
                    <a:pt x="491" y="142"/>
                  </a:lnTo>
                  <a:lnTo>
                    <a:pt x="493" y="142"/>
                  </a:lnTo>
                  <a:lnTo>
                    <a:pt x="494" y="143"/>
                  </a:lnTo>
                  <a:lnTo>
                    <a:pt x="496" y="145"/>
                  </a:lnTo>
                  <a:lnTo>
                    <a:pt x="497" y="146"/>
                  </a:lnTo>
                  <a:lnTo>
                    <a:pt x="490" y="167"/>
                  </a:lnTo>
                  <a:close/>
                  <a:moveTo>
                    <a:pt x="485" y="139"/>
                  </a:moveTo>
                  <a:lnTo>
                    <a:pt x="477" y="149"/>
                  </a:lnTo>
                  <a:lnTo>
                    <a:pt x="485" y="139"/>
                  </a:lnTo>
                  <a:close/>
                  <a:moveTo>
                    <a:pt x="473" y="160"/>
                  </a:moveTo>
                  <a:lnTo>
                    <a:pt x="471" y="160"/>
                  </a:lnTo>
                  <a:lnTo>
                    <a:pt x="468" y="160"/>
                  </a:lnTo>
                  <a:lnTo>
                    <a:pt x="465" y="160"/>
                  </a:lnTo>
                  <a:lnTo>
                    <a:pt x="477" y="135"/>
                  </a:lnTo>
                  <a:lnTo>
                    <a:pt x="477" y="136"/>
                  </a:lnTo>
                  <a:lnTo>
                    <a:pt x="477" y="138"/>
                  </a:lnTo>
                  <a:lnTo>
                    <a:pt x="479" y="138"/>
                  </a:lnTo>
                  <a:lnTo>
                    <a:pt x="480" y="138"/>
                  </a:lnTo>
                  <a:lnTo>
                    <a:pt x="482" y="139"/>
                  </a:lnTo>
                  <a:lnTo>
                    <a:pt x="485" y="139"/>
                  </a:lnTo>
                  <a:lnTo>
                    <a:pt x="473" y="160"/>
                  </a:lnTo>
                  <a:close/>
                  <a:moveTo>
                    <a:pt x="465" y="160"/>
                  </a:moveTo>
                  <a:lnTo>
                    <a:pt x="465" y="158"/>
                  </a:lnTo>
                  <a:lnTo>
                    <a:pt x="465" y="157"/>
                  </a:lnTo>
                  <a:lnTo>
                    <a:pt x="463" y="157"/>
                  </a:lnTo>
                  <a:lnTo>
                    <a:pt x="463" y="156"/>
                  </a:lnTo>
                  <a:lnTo>
                    <a:pt x="460" y="156"/>
                  </a:lnTo>
                  <a:lnTo>
                    <a:pt x="457" y="156"/>
                  </a:lnTo>
                  <a:lnTo>
                    <a:pt x="465" y="135"/>
                  </a:lnTo>
                  <a:lnTo>
                    <a:pt x="477" y="135"/>
                  </a:lnTo>
                  <a:lnTo>
                    <a:pt x="465" y="160"/>
                  </a:lnTo>
                  <a:close/>
                  <a:moveTo>
                    <a:pt x="465" y="135"/>
                  </a:moveTo>
                  <a:lnTo>
                    <a:pt x="462" y="146"/>
                  </a:lnTo>
                  <a:lnTo>
                    <a:pt x="465" y="135"/>
                  </a:lnTo>
                  <a:close/>
                  <a:moveTo>
                    <a:pt x="457" y="156"/>
                  </a:moveTo>
                  <a:lnTo>
                    <a:pt x="465" y="135"/>
                  </a:lnTo>
                  <a:lnTo>
                    <a:pt x="457" y="156"/>
                  </a:lnTo>
                  <a:close/>
                  <a:moveTo>
                    <a:pt x="465" y="135"/>
                  </a:moveTo>
                  <a:lnTo>
                    <a:pt x="462" y="146"/>
                  </a:lnTo>
                  <a:lnTo>
                    <a:pt x="465" y="135"/>
                  </a:lnTo>
                  <a:close/>
                  <a:moveTo>
                    <a:pt x="457" y="156"/>
                  </a:moveTo>
                  <a:lnTo>
                    <a:pt x="462" y="131"/>
                  </a:lnTo>
                  <a:lnTo>
                    <a:pt x="463" y="132"/>
                  </a:lnTo>
                  <a:lnTo>
                    <a:pt x="463" y="133"/>
                  </a:lnTo>
                  <a:lnTo>
                    <a:pt x="465" y="133"/>
                  </a:lnTo>
                  <a:lnTo>
                    <a:pt x="465" y="135"/>
                  </a:lnTo>
                  <a:lnTo>
                    <a:pt x="457" y="156"/>
                  </a:lnTo>
                  <a:close/>
                  <a:moveTo>
                    <a:pt x="457" y="156"/>
                  </a:moveTo>
                  <a:lnTo>
                    <a:pt x="456" y="156"/>
                  </a:lnTo>
                  <a:lnTo>
                    <a:pt x="454" y="156"/>
                  </a:lnTo>
                  <a:lnTo>
                    <a:pt x="457" y="131"/>
                  </a:lnTo>
                  <a:lnTo>
                    <a:pt x="459" y="131"/>
                  </a:lnTo>
                  <a:lnTo>
                    <a:pt x="460" y="131"/>
                  </a:lnTo>
                  <a:lnTo>
                    <a:pt x="462" y="131"/>
                  </a:lnTo>
                  <a:lnTo>
                    <a:pt x="457" y="156"/>
                  </a:lnTo>
                  <a:close/>
                  <a:moveTo>
                    <a:pt x="457" y="131"/>
                  </a:moveTo>
                  <a:lnTo>
                    <a:pt x="457" y="142"/>
                  </a:lnTo>
                  <a:lnTo>
                    <a:pt x="457" y="131"/>
                  </a:lnTo>
                  <a:close/>
                  <a:moveTo>
                    <a:pt x="454" y="156"/>
                  </a:moveTo>
                  <a:lnTo>
                    <a:pt x="453" y="154"/>
                  </a:lnTo>
                  <a:lnTo>
                    <a:pt x="451" y="154"/>
                  </a:lnTo>
                  <a:lnTo>
                    <a:pt x="448" y="154"/>
                  </a:lnTo>
                  <a:lnTo>
                    <a:pt x="446" y="153"/>
                  </a:lnTo>
                  <a:lnTo>
                    <a:pt x="445" y="153"/>
                  </a:lnTo>
                  <a:lnTo>
                    <a:pt x="443" y="153"/>
                  </a:lnTo>
                  <a:lnTo>
                    <a:pt x="440" y="153"/>
                  </a:lnTo>
                  <a:lnTo>
                    <a:pt x="437" y="153"/>
                  </a:lnTo>
                  <a:lnTo>
                    <a:pt x="442" y="131"/>
                  </a:lnTo>
                  <a:lnTo>
                    <a:pt x="445" y="131"/>
                  </a:lnTo>
                  <a:lnTo>
                    <a:pt x="446" y="131"/>
                  </a:lnTo>
                  <a:lnTo>
                    <a:pt x="450" y="131"/>
                  </a:lnTo>
                  <a:lnTo>
                    <a:pt x="451" y="131"/>
                  </a:lnTo>
                  <a:lnTo>
                    <a:pt x="454" y="131"/>
                  </a:lnTo>
                  <a:lnTo>
                    <a:pt x="457" y="131"/>
                  </a:lnTo>
                  <a:lnTo>
                    <a:pt x="454" y="156"/>
                  </a:lnTo>
                  <a:close/>
                  <a:moveTo>
                    <a:pt x="442" y="128"/>
                  </a:moveTo>
                  <a:lnTo>
                    <a:pt x="442" y="131"/>
                  </a:lnTo>
                  <a:lnTo>
                    <a:pt x="442" y="142"/>
                  </a:lnTo>
                  <a:lnTo>
                    <a:pt x="442" y="128"/>
                  </a:lnTo>
                  <a:close/>
                  <a:moveTo>
                    <a:pt x="442" y="153"/>
                  </a:moveTo>
                  <a:lnTo>
                    <a:pt x="430" y="153"/>
                  </a:lnTo>
                  <a:lnTo>
                    <a:pt x="426" y="128"/>
                  </a:lnTo>
                  <a:lnTo>
                    <a:pt x="430" y="128"/>
                  </a:lnTo>
                  <a:lnTo>
                    <a:pt x="431" y="128"/>
                  </a:lnTo>
                  <a:lnTo>
                    <a:pt x="434" y="128"/>
                  </a:lnTo>
                  <a:lnTo>
                    <a:pt x="436" y="128"/>
                  </a:lnTo>
                  <a:lnTo>
                    <a:pt x="439" y="128"/>
                  </a:lnTo>
                  <a:lnTo>
                    <a:pt x="442" y="128"/>
                  </a:lnTo>
                  <a:lnTo>
                    <a:pt x="442" y="153"/>
                  </a:lnTo>
                  <a:close/>
                  <a:moveTo>
                    <a:pt x="430" y="153"/>
                  </a:moveTo>
                  <a:lnTo>
                    <a:pt x="426" y="153"/>
                  </a:lnTo>
                  <a:lnTo>
                    <a:pt x="423" y="153"/>
                  </a:lnTo>
                  <a:lnTo>
                    <a:pt x="422" y="153"/>
                  </a:lnTo>
                  <a:lnTo>
                    <a:pt x="420" y="153"/>
                  </a:lnTo>
                  <a:lnTo>
                    <a:pt x="417" y="153"/>
                  </a:lnTo>
                  <a:lnTo>
                    <a:pt x="414" y="153"/>
                  </a:lnTo>
                  <a:lnTo>
                    <a:pt x="414" y="131"/>
                  </a:lnTo>
                  <a:lnTo>
                    <a:pt x="417" y="131"/>
                  </a:lnTo>
                  <a:lnTo>
                    <a:pt x="420" y="131"/>
                  </a:lnTo>
                  <a:lnTo>
                    <a:pt x="422" y="131"/>
                  </a:lnTo>
                  <a:lnTo>
                    <a:pt x="423" y="129"/>
                  </a:lnTo>
                  <a:lnTo>
                    <a:pt x="425" y="129"/>
                  </a:lnTo>
                  <a:lnTo>
                    <a:pt x="426" y="128"/>
                  </a:lnTo>
                  <a:lnTo>
                    <a:pt x="430" y="153"/>
                  </a:lnTo>
                  <a:close/>
                  <a:moveTo>
                    <a:pt x="411" y="131"/>
                  </a:moveTo>
                  <a:lnTo>
                    <a:pt x="414" y="131"/>
                  </a:lnTo>
                  <a:lnTo>
                    <a:pt x="414" y="142"/>
                  </a:lnTo>
                  <a:lnTo>
                    <a:pt x="411" y="131"/>
                  </a:lnTo>
                  <a:close/>
                  <a:moveTo>
                    <a:pt x="414" y="153"/>
                  </a:moveTo>
                  <a:lnTo>
                    <a:pt x="413" y="153"/>
                  </a:lnTo>
                  <a:lnTo>
                    <a:pt x="411" y="153"/>
                  </a:lnTo>
                  <a:lnTo>
                    <a:pt x="408" y="154"/>
                  </a:lnTo>
                  <a:lnTo>
                    <a:pt x="405" y="156"/>
                  </a:lnTo>
                  <a:lnTo>
                    <a:pt x="403" y="156"/>
                  </a:lnTo>
                  <a:lnTo>
                    <a:pt x="402" y="156"/>
                  </a:lnTo>
                  <a:lnTo>
                    <a:pt x="399" y="131"/>
                  </a:lnTo>
                  <a:lnTo>
                    <a:pt x="411" y="131"/>
                  </a:lnTo>
                  <a:lnTo>
                    <a:pt x="414" y="153"/>
                  </a:lnTo>
                  <a:close/>
                  <a:moveTo>
                    <a:pt x="402" y="156"/>
                  </a:moveTo>
                  <a:lnTo>
                    <a:pt x="400" y="156"/>
                  </a:lnTo>
                  <a:lnTo>
                    <a:pt x="399" y="156"/>
                  </a:lnTo>
                  <a:lnTo>
                    <a:pt x="394" y="156"/>
                  </a:lnTo>
                  <a:lnTo>
                    <a:pt x="393" y="157"/>
                  </a:lnTo>
                  <a:lnTo>
                    <a:pt x="390" y="157"/>
                  </a:lnTo>
                  <a:lnTo>
                    <a:pt x="388" y="158"/>
                  </a:lnTo>
                  <a:lnTo>
                    <a:pt x="386" y="160"/>
                  </a:lnTo>
                  <a:lnTo>
                    <a:pt x="382" y="135"/>
                  </a:lnTo>
                  <a:lnTo>
                    <a:pt x="385" y="135"/>
                  </a:lnTo>
                  <a:lnTo>
                    <a:pt x="390" y="135"/>
                  </a:lnTo>
                  <a:lnTo>
                    <a:pt x="391" y="133"/>
                  </a:lnTo>
                  <a:lnTo>
                    <a:pt x="393" y="133"/>
                  </a:lnTo>
                  <a:lnTo>
                    <a:pt x="396" y="132"/>
                  </a:lnTo>
                  <a:lnTo>
                    <a:pt x="399" y="131"/>
                  </a:lnTo>
                  <a:lnTo>
                    <a:pt x="402" y="156"/>
                  </a:lnTo>
                  <a:close/>
                  <a:moveTo>
                    <a:pt x="386" y="160"/>
                  </a:moveTo>
                  <a:lnTo>
                    <a:pt x="382" y="146"/>
                  </a:lnTo>
                  <a:lnTo>
                    <a:pt x="386" y="160"/>
                  </a:lnTo>
                  <a:close/>
                  <a:moveTo>
                    <a:pt x="386" y="160"/>
                  </a:moveTo>
                  <a:lnTo>
                    <a:pt x="382" y="135"/>
                  </a:lnTo>
                  <a:lnTo>
                    <a:pt x="386" y="160"/>
                  </a:lnTo>
                  <a:close/>
                  <a:moveTo>
                    <a:pt x="382" y="135"/>
                  </a:moveTo>
                  <a:lnTo>
                    <a:pt x="382" y="146"/>
                  </a:lnTo>
                  <a:lnTo>
                    <a:pt x="382" y="135"/>
                  </a:lnTo>
                  <a:close/>
                  <a:moveTo>
                    <a:pt x="386" y="160"/>
                  </a:moveTo>
                  <a:lnTo>
                    <a:pt x="268" y="181"/>
                  </a:lnTo>
                  <a:lnTo>
                    <a:pt x="260" y="160"/>
                  </a:lnTo>
                  <a:lnTo>
                    <a:pt x="382" y="135"/>
                  </a:lnTo>
                  <a:lnTo>
                    <a:pt x="386" y="160"/>
                  </a:lnTo>
                  <a:close/>
                  <a:moveTo>
                    <a:pt x="268" y="181"/>
                  </a:moveTo>
                  <a:lnTo>
                    <a:pt x="246" y="185"/>
                  </a:lnTo>
                  <a:lnTo>
                    <a:pt x="225" y="189"/>
                  </a:lnTo>
                  <a:lnTo>
                    <a:pt x="203" y="195"/>
                  </a:lnTo>
                  <a:lnTo>
                    <a:pt x="182" y="199"/>
                  </a:lnTo>
                  <a:lnTo>
                    <a:pt x="171" y="200"/>
                  </a:lnTo>
                  <a:lnTo>
                    <a:pt x="162" y="203"/>
                  </a:lnTo>
                  <a:lnTo>
                    <a:pt x="152" y="204"/>
                  </a:lnTo>
                  <a:lnTo>
                    <a:pt x="142" y="207"/>
                  </a:lnTo>
                  <a:lnTo>
                    <a:pt x="132" y="208"/>
                  </a:lnTo>
                  <a:lnTo>
                    <a:pt x="123" y="210"/>
                  </a:lnTo>
                  <a:lnTo>
                    <a:pt x="115" y="213"/>
                  </a:lnTo>
                  <a:lnTo>
                    <a:pt x="106" y="214"/>
                  </a:lnTo>
                  <a:lnTo>
                    <a:pt x="98" y="192"/>
                  </a:lnTo>
                  <a:lnTo>
                    <a:pt x="108" y="190"/>
                  </a:lnTo>
                  <a:lnTo>
                    <a:pt x="117" y="188"/>
                  </a:lnTo>
                  <a:lnTo>
                    <a:pt x="126" y="186"/>
                  </a:lnTo>
                  <a:lnTo>
                    <a:pt x="137" y="183"/>
                  </a:lnTo>
                  <a:lnTo>
                    <a:pt x="157" y="179"/>
                  </a:lnTo>
                  <a:lnTo>
                    <a:pt x="177" y="175"/>
                  </a:lnTo>
                  <a:lnTo>
                    <a:pt x="197" y="171"/>
                  </a:lnTo>
                  <a:lnTo>
                    <a:pt x="219" y="168"/>
                  </a:lnTo>
                  <a:lnTo>
                    <a:pt x="239" y="164"/>
                  </a:lnTo>
                  <a:lnTo>
                    <a:pt x="260" y="160"/>
                  </a:lnTo>
                  <a:lnTo>
                    <a:pt x="268" y="181"/>
                  </a:lnTo>
                  <a:close/>
                  <a:moveTo>
                    <a:pt x="106" y="214"/>
                  </a:moveTo>
                  <a:lnTo>
                    <a:pt x="105" y="214"/>
                  </a:lnTo>
                  <a:lnTo>
                    <a:pt x="103" y="215"/>
                  </a:lnTo>
                  <a:lnTo>
                    <a:pt x="102" y="215"/>
                  </a:lnTo>
                  <a:lnTo>
                    <a:pt x="100" y="217"/>
                  </a:lnTo>
                  <a:lnTo>
                    <a:pt x="97" y="217"/>
                  </a:lnTo>
                  <a:lnTo>
                    <a:pt x="94" y="217"/>
                  </a:lnTo>
                  <a:lnTo>
                    <a:pt x="91" y="196"/>
                  </a:lnTo>
                  <a:lnTo>
                    <a:pt x="92" y="195"/>
                  </a:lnTo>
                  <a:lnTo>
                    <a:pt x="94" y="193"/>
                  </a:lnTo>
                  <a:lnTo>
                    <a:pt x="95" y="193"/>
                  </a:lnTo>
                  <a:lnTo>
                    <a:pt x="95" y="192"/>
                  </a:lnTo>
                  <a:lnTo>
                    <a:pt x="97" y="192"/>
                  </a:lnTo>
                  <a:lnTo>
                    <a:pt x="98" y="192"/>
                  </a:lnTo>
                  <a:lnTo>
                    <a:pt x="106" y="214"/>
                  </a:lnTo>
                  <a:close/>
                  <a:moveTo>
                    <a:pt x="94" y="217"/>
                  </a:moveTo>
                  <a:lnTo>
                    <a:pt x="94" y="217"/>
                  </a:lnTo>
                  <a:lnTo>
                    <a:pt x="92" y="217"/>
                  </a:lnTo>
                  <a:lnTo>
                    <a:pt x="89" y="217"/>
                  </a:lnTo>
                  <a:lnTo>
                    <a:pt x="88" y="217"/>
                  </a:lnTo>
                  <a:lnTo>
                    <a:pt x="83" y="196"/>
                  </a:lnTo>
                  <a:lnTo>
                    <a:pt x="85" y="196"/>
                  </a:lnTo>
                  <a:lnTo>
                    <a:pt x="86" y="196"/>
                  </a:lnTo>
                  <a:lnTo>
                    <a:pt x="88" y="196"/>
                  </a:lnTo>
                  <a:lnTo>
                    <a:pt x="89" y="196"/>
                  </a:lnTo>
                  <a:lnTo>
                    <a:pt x="91" y="196"/>
                  </a:lnTo>
                  <a:lnTo>
                    <a:pt x="94" y="217"/>
                  </a:lnTo>
                  <a:close/>
                  <a:moveTo>
                    <a:pt x="88" y="217"/>
                  </a:moveTo>
                  <a:lnTo>
                    <a:pt x="88" y="206"/>
                  </a:lnTo>
                  <a:lnTo>
                    <a:pt x="88" y="217"/>
                  </a:lnTo>
                  <a:close/>
                  <a:moveTo>
                    <a:pt x="88" y="217"/>
                  </a:moveTo>
                  <a:lnTo>
                    <a:pt x="83" y="196"/>
                  </a:lnTo>
                  <a:lnTo>
                    <a:pt x="88" y="217"/>
                  </a:lnTo>
                  <a:close/>
                  <a:moveTo>
                    <a:pt x="83" y="196"/>
                  </a:moveTo>
                  <a:lnTo>
                    <a:pt x="88" y="206"/>
                  </a:lnTo>
                  <a:lnTo>
                    <a:pt x="83" y="196"/>
                  </a:lnTo>
                  <a:close/>
                  <a:moveTo>
                    <a:pt x="88" y="217"/>
                  </a:moveTo>
                  <a:lnTo>
                    <a:pt x="86" y="217"/>
                  </a:lnTo>
                  <a:lnTo>
                    <a:pt x="85" y="217"/>
                  </a:lnTo>
                  <a:lnTo>
                    <a:pt x="83" y="217"/>
                  </a:lnTo>
                  <a:lnTo>
                    <a:pt x="80" y="196"/>
                  </a:lnTo>
                  <a:lnTo>
                    <a:pt x="82" y="196"/>
                  </a:lnTo>
                  <a:lnTo>
                    <a:pt x="83" y="196"/>
                  </a:lnTo>
                  <a:lnTo>
                    <a:pt x="88" y="217"/>
                  </a:lnTo>
                  <a:close/>
                  <a:moveTo>
                    <a:pt x="83" y="217"/>
                  </a:moveTo>
                  <a:lnTo>
                    <a:pt x="83" y="217"/>
                  </a:lnTo>
                  <a:lnTo>
                    <a:pt x="83" y="218"/>
                  </a:lnTo>
                  <a:lnTo>
                    <a:pt x="82" y="220"/>
                  </a:lnTo>
                  <a:lnTo>
                    <a:pt x="80" y="220"/>
                  </a:lnTo>
                  <a:lnTo>
                    <a:pt x="75" y="196"/>
                  </a:lnTo>
                  <a:lnTo>
                    <a:pt x="80" y="196"/>
                  </a:lnTo>
                  <a:lnTo>
                    <a:pt x="83" y="217"/>
                  </a:lnTo>
                  <a:close/>
                  <a:moveTo>
                    <a:pt x="80" y="220"/>
                  </a:moveTo>
                  <a:lnTo>
                    <a:pt x="55" y="220"/>
                  </a:lnTo>
                  <a:lnTo>
                    <a:pt x="55" y="199"/>
                  </a:lnTo>
                  <a:lnTo>
                    <a:pt x="57" y="199"/>
                  </a:lnTo>
                  <a:lnTo>
                    <a:pt x="58" y="199"/>
                  </a:lnTo>
                  <a:lnTo>
                    <a:pt x="62" y="197"/>
                  </a:lnTo>
                  <a:lnTo>
                    <a:pt x="65" y="197"/>
                  </a:lnTo>
                  <a:lnTo>
                    <a:pt x="69" y="196"/>
                  </a:lnTo>
                  <a:lnTo>
                    <a:pt x="72" y="196"/>
                  </a:lnTo>
                  <a:lnTo>
                    <a:pt x="75" y="196"/>
                  </a:lnTo>
                  <a:lnTo>
                    <a:pt x="80" y="220"/>
                  </a:lnTo>
                  <a:close/>
                  <a:moveTo>
                    <a:pt x="55" y="220"/>
                  </a:moveTo>
                  <a:lnTo>
                    <a:pt x="55" y="210"/>
                  </a:lnTo>
                  <a:lnTo>
                    <a:pt x="55" y="220"/>
                  </a:lnTo>
                  <a:close/>
                  <a:moveTo>
                    <a:pt x="55" y="220"/>
                  </a:moveTo>
                  <a:lnTo>
                    <a:pt x="55" y="199"/>
                  </a:lnTo>
                  <a:lnTo>
                    <a:pt x="55" y="220"/>
                  </a:lnTo>
                  <a:close/>
                  <a:moveTo>
                    <a:pt x="55" y="220"/>
                  </a:moveTo>
                  <a:lnTo>
                    <a:pt x="54" y="220"/>
                  </a:lnTo>
                  <a:lnTo>
                    <a:pt x="52" y="220"/>
                  </a:lnTo>
                  <a:lnTo>
                    <a:pt x="51" y="220"/>
                  </a:lnTo>
                  <a:lnTo>
                    <a:pt x="51" y="199"/>
                  </a:lnTo>
                  <a:lnTo>
                    <a:pt x="52" y="199"/>
                  </a:lnTo>
                  <a:lnTo>
                    <a:pt x="54" y="199"/>
                  </a:lnTo>
                  <a:lnTo>
                    <a:pt x="55" y="199"/>
                  </a:lnTo>
                  <a:lnTo>
                    <a:pt x="55" y="220"/>
                  </a:lnTo>
                  <a:close/>
                  <a:moveTo>
                    <a:pt x="51" y="220"/>
                  </a:moveTo>
                  <a:lnTo>
                    <a:pt x="51" y="220"/>
                  </a:lnTo>
                  <a:lnTo>
                    <a:pt x="49" y="220"/>
                  </a:lnTo>
                  <a:lnTo>
                    <a:pt x="48" y="220"/>
                  </a:lnTo>
                  <a:lnTo>
                    <a:pt x="51" y="196"/>
                  </a:lnTo>
                  <a:lnTo>
                    <a:pt x="51" y="197"/>
                  </a:lnTo>
                  <a:lnTo>
                    <a:pt x="51" y="199"/>
                  </a:lnTo>
                  <a:lnTo>
                    <a:pt x="51" y="220"/>
                  </a:lnTo>
                  <a:close/>
                  <a:moveTo>
                    <a:pt x="48" y="220"/>
                  </a:moveTo>
                  <a:lnTo>
                    <a:pt x="45" y="220"/>
                  </a:lnTo>
                  <a:lnTo>
                    <a:pt x="42" y="220"/>
                  </a:lnTo>
                  <a:lnTo>
                    <a:pt x="35" y="218"/>
                  </a:lnTo>
                  <a:lnTo>
                    <a:pt x="34" y="217"/>
                  </a:lnTo>
                  <a:lnTo>
                    <a:pt x="31" y="217"/>
                  </a:lnTo>
                  <a:lnTo>
                    <a:pt x="29" y="217"/>
                  </a:lnTo>
                  <a:lnTo>
                    <a:pt x="28" y="217"/>
                  </a:lnTo>
                  <a:lnTo>
                    <a:pt x="35" y="196"/>
                  </a:lnTo>
                  <a:lnTo>
                    <a:pt x="38" y="196"/>
                  </a:lnTo>
                  <a:lnTo>
                    <a:pt x="42" y="196"/>
                  </a:lnTo>
                  <a:lnTo>
                    <a:pt x="45" y="196"/>
                  </a:lnTo>
                  <a:lnTo>
                    <a:pt x="46" y="196"/>
                  </a:lnTo>
                  <a:lnTo>
                    <a:pt x="49" y="196"/>
                  </a:lnTo>
                  <a:lnTo>
                    <a:pt x="51" y="196"/>
                  </a:lnTo>
                  <a:lnTo>
                    <a:pt x="48" y="220"/>
                  </a:lnTo>
                  <a:close/>
                  <a:moveTo>
                    <a:pt x="28" y="217"/>
                  </a:moveTo>
                  <a:lnTo>
                    <a:pt x="28" y="214"/>
                  </a:lnTo>
                  <a:lnTo>
                    <a:pt x="23" y="214"/>
                  </a:lnTo>
                  <a:lnTo>
                    <a:pt x="32" y="206"/>
                  </a:lnTo>
                  <a:lnTo>
                    <a:pt x="28" y="217"/>
                  </a:lnTo>
                  <a:close/>
                  <a:moveTo>
                    <a:pt x="23" y="214"/>
                  </a:moveTo>
                  <a:lnTo>
                    <a:pt x="20" y="211"/>
                  </a:lnTo>
                  <a:lnTo>
                    <a:pt x="17" y="208"/>
                  </a:lnTo>
                  <a:lnTo>
                    <a:pt x="12" y="207"/>
                  </a:lnTo>
                  <a:lnTo>
                    <a:pt x="9" y="206"/>
                  </a:lnTo>
                  <a:lnTo>
                    <a:pt x="8" y="204"/>
                  </a:lnTo>
                  <a:lnTo>
                    <a:pt x="6" y="203"/>
                  </a:lnTo>
                  <a:lnTo>
                    <a:pt x="5" y="203"/>
                  </a:lnTo>
                  <a:lnTo>
                    <a:pt x="20" y="185"/>
                  </a:lnTo>
                  <a:lnTo>
                    <a:pt x="21" y="185"/>
                  </a:lnTo>
                  <a:lnTo>
                    <a:pt x="23" y="186"/>
                  </a:lnTo>
                  <a:lnTo>
                    <a:pt x="25" y="188"/>
                  </a:lnTo>
                  <a:lnTo>
                    <a:pt x="28" y="189"/>
                  </a:lnTo>
                  <a:lnTo>
                    <a:pt x="31" y="190"/>
                  </a:lnTo>
                  <a:lnTo>
                    <a:pt x="35" y="193"/>
                  </a:lnTo>
                  <a:lnTo>
                    <a:pt x="40" y="196"/>
                  </a:lnTo>
                  <a:lnTo>
                    <a:pt x="23" y="214"/>
                  </a:lnTo>
                  <a:close/>
                  <a:moveTo>
                    <a:pt x="5" y="203"/>
                  </a:moveTo>
                  <a:lnTo>
                    <a:pt x="0" y="199"/>
                  </a:lnTo>
                  <a:lnTo>
                    <a:pt x="0" y="192"/>
                  </a:lnTo>
                  <a:lnTo>
                    <a:pt x="12" y="192"/>
                  </a:lnTo>
                  <a:lnTo>
                    <a:pt x="5" y="203"/>
                  </a:lnTo>
                  <a:close/>
                  <a:moveTo>
                    <a:pt x="0" y="192"/>
                  </a:moveTo>
                  <a:lnTo>
                    <a:pt x="0" y="192"/>
                  </a:lnTo>
                  <a:lnTo>
                    <a:pt x="0" y="190"/>
                  </a:lnTo>
                  <a:lnTo>
                    <a:pt x="0" y="189"/>
                  </a:lnTo>
                  <a:lnTo>
                    <a:pt x="0" y="188"/>
                  </a:lnTo>
                  <a:lnTo>
                    <a:pt x="0" y="186"/>
                  </a:lnTo>
                  <a:lnTo>
                    <a:pt x="0" y="183"/>
                  </a:lnTo>
                  <a:lnTo>
                    <a:pt x="0" y="181"/>
                  </a:lnTo>
                  <a:lnTo>
                    <a:pt x="28" y="181"/>
                  </a:lnTo>
                  <a:lnTo>
                    <a:pt x="28" y="182"/>
                  </a:lnTo>
                  <a:lnTo>
                    <a:pt x="28" y="185"/>
                  </a:lnTo>
                  <a:lnTo>
                    <a:pt x="28" y="188"/>
                  </a:lnTo>
                  <a:lnTo>
                    <a:pt x="28" y="189"/>
                  </a:lnTo>
                  <a:lnTo>
                    <a:pt x="28" y="190"/>
                  </a:lnTo>
                  <a:lnTo>
                    <a:pt x="28" y="192"/>
                  </a:lnTo>
                  <a:lnTo>
                    <a:pt x="0" y="192"/>
                  </a:lnTo>
                  <a:close/>
                  <a:moveTo>
                    <a:pt x="0" y="181"/>
                  </a:moveTo>
                  <a:lnTo>
                    <a:pt x="28" y="181"/>
                  </a:lnTo>
                  <a:lnTo>
                    <a:pt x="0" y="181"/>
                  </a:lnTo>
                  <a:close/>
                  <a:moveTo>
                    <a:pt x="0" y="181"/>
                  </a:moveTo>
                  <a:lnTo>
                    <a:pt x="0" y="170"/>
                  </a:lnTo>
                  <a:lnTo>
                    <a:pt x="28" y="170"/>
                  </a:lnTo>
                  <a:lnTo>
                    <a:pt x="28" y="181"/>
                  </a:lnTo>
                  <a:lnTo>
                    <a:pt x="0" y="181"/>
                  </a:lnTo>
                  <a:close/>
                  <a:moveTo>
                    <a:pt x="28" y="170"/>
                  </a:moveTo>
                  <a:lnTo>
                    <a:pt x="17" y="170"/>
                  </a:lnTo>
                  <a:lnTo>
                    <a:pt x="28" y="170"/>
                  </a:lnTo>
                  <a:close/>
                  <a:moveTo>
                    <a:pt x="0" y="170"/>
                  </a:moveTo>
                  <a:lnTo>
                    <a:pt x="28" y="170"/>
                  </a:lnTo>
                  <a:lnTo>
                    <a:pt x="0" y="170"/>
                  </a:lnTo>
                  <a:close/>
                  <a:moveTo>
                    <a:pt x="0" y="170"/>
                  </a:moveTo>
                  <a:lnTo>
                    <a:pt x="17" y="170"/>
                  </a:lnTo>
                  <a:lnTo>
                    <a:pt x="0" y="170"/>
                  </a:lnTo>
                  <a:close/>
                  <a:moveTo>
                    <a:pt x="0" y="170"/>
                  </a:moveTo>
                  <a:lnTo>
                    <a:pt x="0" y="168"/>
                  </a:lnTo>
                  <a:lnTo>
                    <a:pt x="0" y="165"/>
                  </a:lnTo>
                  <a:lnTo>
                    <a:pt x="0" y="161"/>
                  </a:lnTo>
                  <a:lnTo>
                    <a:pt x="0" y="157"/>
                  </a:lnTo>
                  <a:lnTo>
                    <a:pt x="0" y="154"/>
                  </a:lnTo>
                  <a:lnTo>
                    <a:pt x="0" y="153"/>
                  </a:lnTo>
                  <a:lnTo>
                    <a:pt x="28" y="153"/>
                  </a:lnTo>
                  <a:lnTo>
                    <a:pt x="28" y="154"/>
                  </a:lnTo>
                  <a:lnTo>
                    <a:pt x="28" y="157"/>
                  </a:lnTo>
                  <a:lnTo>
                    <a:pt x="28" y="161"/>
                  </a:lnTo>
                  <a:lnTo>
                    <a:pt x="28" y="165"/>
                  </a:lnTo>
                  <a:lnTo>
                    <a:pt x="28" y="168"/>
                  </a:lnTo>
                  <a:lnTo>
                    <a:pt x="28" y="170"/>
                  </a:lnTo>
                  <a:lnTo>
                    <a:pt x="0" y="170"/>
                  </a:lnTo>
                  <a:close/>
                  <a:moveTo>
                    <a:pt x="0" y="153"/>
                  </a:moveTo>
                  <a:lnTo>
                    <a:pt x="28" y="153"/>
                  </a:lnTo>
                  <a:lnTo>
                    <a:pt x="0" y="153"/>
                  </a:lnTo>
                  <a:close/>
                  <a:moveTo>
                    <a:pt x="0" y="153"/>
                  </a:moveTo>
                  <a:lnTo>
                    <a:pt x="17" y="153"/>
                  </a:lnTo>
                  <a:lnTo>
                    <a:pt x="0" y="153"/>
                  </a:lnTo>
                  <a:close/>
                  <a:moveTo>
                    <a:pt x="0" y="153"/>
                  </a:moveTo>
                  <a:lnTo>
                    <a:pt x="0" y="142"/>
                  </a:lnTo>
                  <a:lnTo>
                    <a:pt x="28" y="142"/>
                  </a:lnTo>
                  <a:lnTo>
                    <a:pt x="28" y="153"/>
                  </a:lnTo>
                  <a:lnTo>
                    <a:pt x="0" y="153"/>
                  </a:lnTo>
                  <a:close/>
                  <a:moveTo>
                    <a:pt x="0" y="142"/>
                  </a:moveTo>
                  <a:lnTo>
                    <a:pt x="0" y="140"/>
                  </a:lnTo>
                  <a:lnTo>
                    <a:pt x="0" y="139"/>
                  </a:lnTo>
                  <a:lnTo>
                    <a:pt x="0" y="138"/>
                  </a:lnTo>
                  <a:lnTo>
                    <a:pt x="0" y="136"/>
                  </a:lnTo>
                  <a:lnTo>
                    <a:pt x="0" y="135"/>
                  </a:lnTo>
                  <a:lnTo>
                    <a:pt x="0" y="133"/>
                  </a:lnTo>
                  <a:lnTo>
                    <a:pt x="0" y="131"/>
                  </a:lnTo>
                  <a:lnTo>
                    <a:pt x="28" y="131"/>
                  </a:lnTo>
                  <a:lnTo>
                    <a:pt x="28" y="132"/>
                  </a:lnTo>
                  <a:lnTo>
                    <a:pt x="28" y="133"/>
                  </a:lnTo>
                  <a:lnTo>
                    <a:pt x="28" y="135"/>
                  </a:lnTo>
                  <a:lnTo>
                    <a:pt x="28" y="136"/>
                  </a:lnTo>
                  <a:lnTo>
                    <a:pt x="28" y="138"/>
                  </a:lnTo>
                  <a:lnTo>
                    <a:pt x="28" y="139"/>
                  </a:lnTo>
                  <a:lnTo>
                    <a:pt x="28" y="140"/>
                  </a:lnTo>
                  <a:lnTo>
                    <a:pt x="28" y="142"/>
                  </a:lnTo>
                  <a:lnTo>
                    <a:pt x="0" y="142"/>
                  </a:lnTo>
                  <a:close/>
                  <a:moveTo>
                    <a:pt x="0" y="131"/>
                  </a:moveTo>
                  <a:lnTo>
                    <a:pt x="0" y="121"/>
                  </a:lnTo>
                  <a:lnTo>
                    <a:pt x="28" y="121"/>
                  </a:lnTo>
                  <a:lnTo>
                    <a:pt x="28" y="131"/>
                  </a:lnTo>
                  <a:lnTo>
                    <a:pt x="0" y="131"/>
                  </a:lnTo>
                  <a:close/>
                  <a:moveTo>
                    <a:pt x="0" y="121"/>
                  </a:moveTo>
                  <a:lnTo>
                    <a:pt x="0" y="110"/>
                  </a:lnTo>
                  <a:lnTo>
                    <a:pt x="28" y="110"/>
                  </a:lnTo>
                  <a:lnTo>
                    <a:pt x="28" y="121"/>
                  </a:lnTo>
                  <a:lnTo>
                    <a:pt x="0" y="121"/>
                  </a:lnTo>
                  <a:close/>
                  <a:moveTo>
                    <a:pt x="28" y="110"/>
                  </a:moveTo>
                  <a:lnTo>
                    <a:pt x="17" y="110"/>
                  </a:lnTo>
                  <a:lnTo>
                    <a:pt x="28" y="110"/>
                  </a:lnTo>
                  <a:close/>
                  <a:moveTo>
                    <a:pt x="0" y="110"/>
                  </a:moveTo>
                  <a:lnTo>
                    <a:pt x="0" y="108"/>
                  </a:lnTo>
                  <a:lnTo>
                    <a:pt x="0" y="107"/>
                  </a:lnTo>
                  <a:lnTo>
                    <a:pt x="0" y="106"/>
                  </a:lnTo>
                  <a:lnTo>
                    <a:pt x="0" y="104"/>
                  </a:lnTo>
                  <a:lnTo>
                    <a:pt x="0" y="103"/>
                  </a:lnTo>
                  <a:lnTo>
                    <a:pt x="28" y="103"/>
                  </a:lnTo>
                  <a:lnTo>
                    <a:pt x="28" y="104"/>
                  </a:lnTo>
                  <a:lnTo>
                    <a:pt x="28" y="107"/>
                  </a:lnTo>
                  <a:lnTo>
                    <a:pt x="28" y="110"/>
                  </a:lnTo>
                  <a:lnTo>
                    <a:pt x="0" y="110"/>
                  </a:lnTo>
                  <a:close/>
                  <a:moveTo>
                    <a:pt x="0" y="103"/>
                  </a:moveTo>
                  <a:lnTo>
                    <a:pt x="0" y="93"/>
                  </a:lnTo>
                  <a:lnTo>
                    <a:pt x="28" y="88"/>
                  </a:lnTo>
                  <a:lnTo>
                    <a:pt x="28" y="92"/>
                  </a:lnTo>
                  <a:lnTo>
                    <a:pt x="28" y="95"/>
                  </a:lnTo>
                  <a:lnTo>
                    <a:pt x="28" y="96"/>
                  </a:lnTo>
                  <a:lnTo>
                    <a:pt x="28" y="97"/>
                  </a:lnTo>
                  <a:lnTo>
                    <a:pt x="28" y="100"/>
                  </a:lnTo>
                  <a:lnTo>
                    <a:pt x="28" y="103"/>
                  </a:lnTo>
                  <a:lnTo>
                    <a:pt x="0" y="103"/>
                  </a:lnTo>
                  <a:close/>
                  <a:moveTo>
                    <a:pt x="0" y="93"/>
                  </a:moveTo>
                  <a:lnTo>
                    <a:pt x="12" y="93"/>
                  </a:lnTo>
                  <a:lnTo>
                    <a:pt x="0" y="93"/>
                  </a:lnTo>
                  <a:close/>
                  <a:moveTo>
                    <a:pt x="0" y="93"/>
                  </a:moveTo>
                  <a:lnTo>
                    <a:pt x="28" y="88"/>
                  </a:lnTo>
                  <a:lnTo>
                    <a:pt x="0" y="93"/>
                  </a:lnTo>
                  <a:close/>
                  <a:moveTo>
                    <a:pt x="28" y="88"/>
                  </a:moveTo>
                  <a:lnTo>
                    <a:pt x="12" y="88"/>
                  </a:lnTo>
                  <a:lnTo>
                    <a:pt x="28" y="88"/>
                  </a:lnTo>
                  <a:close/>
                  <a:moveTo>
                    <a:pt x="0" y="93"/>
                  </a:moveTo>
                  <a:lnTo>
                    <a:pt x="0" y="85"/>
                  </a:lnTo>
                  <a:lnTo>
                    <a:pt x="28" y="82"/>
                  </a:lnTo>
                  <a:lnTo>
                    <a:pt x="28" y="88"/>
                  </a:lnTo>
                  <a:lnTo>
                    <a:pt x="0" y="93"/>
                  </a:lnTo>
                  <a:close/>
                  <a:moveTo>
                    <a:pt x="0" y="85"/>
                  </a:moveTo>
                  <a:lnTo>
                    <a:pt x="0" y="75"/>
                  </a:lnTo>
                  <a:lnTo>
                    <a:pt x="23" y="75"/>
                  </a:lnTo>
                  <a:lnTo>
                    <a:pt x="23" y="77"/>
                  </a:lnTo>
                  <a:lnTo>
                    <a:pt x="25" y="77"/>
                  </a:lnTo>
                  <a:lnTo>
                    <a:pt x="25" y="78"/>
                  </a:lnTo>
                  <a:lnTo>
                    <a:pt x="25" y="79"/>
                  </a:lnTo>
                  <a:lnTo>
                    <a:pt x="26" y="81"/>
                  </a:lnTo>
                  <a:lnTo>
                    <a:pt x="28" y="82"/>
                  </a:lnTo>
                  <a:lnTo>
                    <a:pt x="0" y="85"/>
                  </a:lnTo>
                  <a:close/>
                  <a:moveTo>
                    <a:pt x="23" y="75"/>
                  </a:moveTo>
                  <a:lnTo>
                    <a:pt x="12" y="75"/>
                  </a:lnTo>
                  <a:lnTo>
                    <a:pt x="23" y="75"/>
                  </a:lnTo>
                  <a:close/>
                  <a:moveTo>
                    <a:pt x="0" y="75"/>
                  </a:moveTo>
                  <a:lnTo>
                    <a:pt x="0" y="72"/>
                  </a:lnTo>
                  <a:lnTo>
                    <a:pt x="0" y="70"/>
                  </a:lnTo>
                  <a:lnTo>
                    <a:pt x="0" y="68"/>
                  </a:lnTo>
                  <a:lnTo>
                    <a:pt x="0" y="65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5"/>
                  </a:lnTo>
                  <a:lnTo>
                    <a:pt x="23" y="68"/>
                  </a:lnTo>
                  <a:lnTo>
                    <a:pt x="23" y="70"/>
                  </a:lnTo>
                  <a:lnTo>
                    <a:pt x="23" y="72"/>
                  </a:lnTo>
                  <a:lnTo>
                    <a:pt x="23" y="75"/>
                  </a:lnTo>
                  <a:lnTo>
                    <a:pt x="0" y="75"/>
                  </a:lnTo>
                  <a:close/>
                  <a:moveTo>
                    <a:pt x="0" y="60"/>
                  </a:moveTo>
                  <a:lnTo>
                    <a:pt x="0" y="49"/>
                  </a:lnTo>
                  <a:lnTo>
                    <a:pt x="23" y="46"/>
                  </a:lnTo>
                  <a:lnTo>
                    <a:pt x="23" y="49"/>
                  </a:lnTo>
                  <a:lnTo>
                    <a:pt x="23" y="52"/>
                  </a:lnTo>
                  <a:lnTo>
                    <a:pt x="23" y="53"/>
                  </a:lnTo>
                  <a:lnTo>
                    <a:pt x="23" y="56"/>
                  </a:lnTo>
                  <a:lnTo>
                    <a:pt x="23" y="57"/>
                  </a:lnTo>
                  <a:lnTo>
                    <a:pt x="23" y="60"/>
                  </a:lnTo>
                  <a:lnTo>
                    <a:pt x="0" y="60"/>
                  </a:lnTo>
                  <a:close/>
                  <a:moveTo>
                    <a:pt x="23" y="46"/>
                  </a:moveTo>
                  <a:lnTo>
                    <a:pt x="12" y="49"/>
                  </a:lnTo>
                  <a:lnTo>
                    <a:pt x="23" y="46"/>
                  </a:lnTo>
                  <a:close/>
                  <a:moveTo>
                    <a:pt x="0" y="49"/>
                  </a:moveTo>
                  <a:lnTo>
                    <a:pt x="0" y="47"/>
                  </a:lnTo>
                  <a:lnTo>
                    <a:pt x="0" y="45"/>
                  </a:lnTo>
                  <a:lnTo>
                    <a:pt x="0" y="43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0" y="39"/>
                  </a:lnTo>
                  <a:lnTo>
                    <a:pt x="23" y="39"/>
                  </a:lnTo>
                  <a:lnTo>
                    <a:pt x="23" y="40"/>
                  </a:lnTo>
                  <a:lnTo>
                    <a:pt x="23" y="43"/>
                  </a:lnTo>
                  <a:lnTo>
                    <a:pt x="23" y="46"/>
                  </a:lnTo>
                  <a:lnTo>
                    <a:pt x="0" y="49"/>
                  </a:lnTo>
                  <a:close/>
                  <a:moveTo>
                    <a:pt x="0" y="39"/>
                  </a:moveTo>
                  <a:lnTo>
                    <a:pt x="0" y="10"/>
                  </a:lnTo>
                  <a:lnTo>
                    <a:pt x="20" y="28"/>
                  </a:lnTo>
                  <a:lnTo>
                    <a:pt x="12" y="39"/>
                  </a:lnTo>
                  <a:lnTo>
                    <a:pt x="0" y="39"/>
                  </a:lnTo>
                  <a:close/>
                  <a:moveTo>
                    <a:pt x="20" y="28"/>
                  </a:moveTo>
                  <a:lnTo>
                    <a:pt x="20" y="28"/>
                  </a:lnTo>
                  <a:lnTo>
                    <a:pt x="21" y="29"/>
                  </a:lnTo>
                  <a:lnTo>
                    <a:pt x="23" y="31"/>
                  </a:lnTo>
                  <a:lnTo>
                    <a:pt x="25" y="32"/>
                  </a:lnTo>
                  <a:lnTo>
                    <a:pt x="28" y="35"/>
                  </a:lnTo>
                  <a:lnTo>
                    <a:pt x="31" y="39"/>
                  </a:lnTo>
                  <a:lnTo>
                    <a:pt x="35" y="42"/>
                  </a:lnTo>
                  <a:lnTo>
                    <a:pt x="40" y="46"/>
                  </a:lnTo>
                  <a:lnTo>
                    <a:pt x="23" y="64"/>
                  </a:lnTo>
                  <a:lnTo>
                    <a:pt x="20" y="61"/>
                  </a:lnTo>
                  <a:lnTo>
                    <a:pt x="18" y="60"/>
                  </a:lnTo>
                  <a:lnTo>
                    <a:pt x="17" y="58"/>
                  </a:lnTo>
                  <a:lnTo>
                    <a:pt x="14" y="56"/>
                  </a:lnTo>
                  <a:lnTo>
                    <a:pt x="12" y="54"/>
                  </a:lnTo>
                  <a:lnTo>
                    <a:pt x="11" y="53"/>
                  </a:lnTo>
                  <a:lnTo>
                    <a:pt x="8" y="50"/>
                  </a:lnTo>
                  <a:lnTo>
                    <a:pt x="6" y="49"/>
                  </a:lnTo>
                  <a:lnTo>
                    <a:pt x="3" y="47"/>
                  </a:lnTo>
                  <a:lnTo>
                    <a:pt x="1" y="46"/>
                  </a:lnTo>
                  <a:lnTo>
                    <a:pt x="0" y="46"/>
                  </a:lnTo>
                  <a:lnTo>
                    <a:pt x="20" y="28"/>
                  </a:lnTo>
                  <a:close/>
                  <a:moveTo>
                    <a:pt x="23" y="64"/>
                  </a:moveTo>
                  <a:lnTo>
                    <a:pt x="32" y="53"/>
                  </a:lnTo>
                  <a:lnTo>
                    <a:pt x="23" y="64"/>
                  </a:lnTo>
                  <a:close/>
                  <a:moveTo>
                    <a:pt x="40" y="46"/>
                  </a:moveTo>
                  <a:lnTo>
                    <a:pt x="42" y="46"/>
                  </a:lnTo>
                  <a:lnTo>
                    <a:pt x="43" y="46"/>
                  </a:lnTo>
                  <a:lnTo>
                    <a:pt x="43" y="47"/>
                  </a:lnTo>
                  <a:lnTo>
                    <a:pt x="45" y="47"/>
                  </a:lnTo>
                  <a:lnTo>
                    <a:pt x="46" y="49"/>
                  </a:lnTo>
                  <a:lnTo>
                    <a:pt x="46" y="50"/>
                  </a:lnTo>
                  <a:lnTo>
                    <a:pt x="48" y="52"/>
                  </a:lnTo>
                  <a:lnTo>
                    <a:pt x="48" y="53"/>
                  </a:lnTo>
                  <a:lnTo>
                    <a:pt x="35" y="71"/>
                  </a:lnTo>
                  <a:lnTo>
                    <a:pt x="34" y="70"/>
                  </a:lnTo>
                  <a:lnTo>
                    <a:pt x="32" y="68"/>
                  </a:lnTo>
                  <a:lnTo>
                    <a:pt x="29" y="67"/>
                  </a:lnTo>
                  <a:lnTo>
                    <a:pt x="26" y="65"/>
                  </a:lnTo>
                  <a:lnTo>
                    <a:pt x="25" y="65"/>
                  </a:lnTo>
                  <a:lnTo>
                    <a:pt x="23" y="64"/>
                  </a:lnTo>
                  <a:lnTo>
                    <a:pt x="40" y="46"/>
                  </a:lnTo>
                  <a:close/>
                  <a:moveTo>
                    <a:pt x="48" y="53"/>
                  </a:moveTo>
                  <a:lnTo>
                    <a:pt x="49" y="53"/>
                  </a:lnTo>
                  <a:lnTo>
                    <a:pt x="51" y="53"/>
                  </a:lnTo>
                  <a:lnTo>
                    <a:pt x="54" y="54"/>
                  </a:lnTo>
                  <a:lnTo>
                    <a:pt x="57" y="56"/>
                  </a:lnTo>
                  <a:lnTo>
                    <a:pt x="58" y="57"/>
                  </a:lnTo>
                  <a:lnTo>
                    <a:pt x="60" y="57"/>
                  </a:lnTo>
                  <a:lnTo>
                    <a:pt x="48" y="78"/>
                  </a:lnTo>
                  <a:lnTo>
                    <a:pt x="46" y="77"/>
                  </a:lnTo>
                  <a:lnTo>
                    <a:pt x="45" y="77"/>
                  </a:lnTo>
                  <a:lnTo>
                    <a:pt x="42" y="75"/>
                  </a:lnTo>
                  <a:lnTo>
                    <a:pt x="38" y="74"/>
                  </a:lnTo>
                  <a:lnTo>
                    <a:pt x="37" y="72"/>
                  </a:lnTo>
                  <a:lnTo>
                    <a:pt x="35" y="71"/>
                  </a:lnTo>
                  <a:lnTo>
                    <a:pt x="48" y="53"/>
                  </a:lnTo>
                  <a:close/>
                  <a:moveTo>
                    <a:pt x="48" y="78"/>
                  </a:moveTo>
                  <a:lnTo>
                    <a:pt x="55" y="67"/>
                  </a:lnTo>
                  <a:lnTo>
                    <a:pt x="48" y="78"/>
                  </a:lnTo>
                  <a:close/>
                  <a:moveTo>
                    <a:pt x="60" y="57"/>
                  </a:moveTo>
                  <a:lnTo>
                    <a:pt x="51" y="78"/>
                  </a:lnTo>
                  <a:lnTo>
                    <a:pt x="48" y="78"/>
                  </a:lnTo>
                  <a:lnTo>
                    <a:pt x="60" y="57"/>
                  </a:lnTo>
                  <a:close/>
                  <a:moveTo>
                    <a:pt x="51" y="78"/>
                  </a:moveTo>
                  <a:lnTo>
                    <a:pt x="55" y="67"/>
                  </a:lnTo>
                  <a:lnTo>
                    <a:pt x="51" y="78"/>
                  </a:lnTo>
                  <a:close/>
                  <a:moveTo>
                    <a:pt x="60" y="57"/>
                  </a:moveTo>
                  <a:lnTo>
                    <a:pt x="60" y="57"/>
                  </a:lnTo>
                  <a:lnTo>
                    <a:pt x="60" y="58"/>
                  </a:lnTo>
                  <a:lnTo>
                    <a:pt x="60" y="60"/>
                  </a:lnTo>
                  <a:lnTo>
                    <a:pt x="62" y="60"/>
                  </a:lnTo>
                  <a:lnTo>
                    <a:pt x="63" y="60"/>
                  </a:lnTo>
                  <a:lnTo>
                    <a:pt x="55" y="82"/>
                  </a:lnTo>
                  <a:lnTo>
                    <a:pt x="54" y="82"/>
                  </a:lnTo>
                  <a:lnTo>
                    <a:pt x="54" y="81"/>
                  </a:lnTo>
                  <a:lnTo>
                    <a:pt x="52" y="81"/>
                  </a:lnTo>
                  <a:lnTo>
                    <a:pt x="52" y="79"/>
                  </a:lnTo>
                  <a:lnTo>
                    <a:pt x="51" y="78"/>
                  </a:lnTo>
                  <a:lnTo>
                    <a:pt x="60" y="57"/>
                  </a:lnTo>
                  <a:close/>
                  <a:moveTo>
                    <a:pt x="63" y="60"/>
                  </a:moveTo>
                  <a:lnTo>
                    <a:pt x="65" y="60"/>
                  </a:lnTo>
                  <a:lnTo>
                    <a:pt x="66" y="60"/>
                  </a:lnTo>
                  <a:lnTo>
                    <a:pt x="68" y="60"/>
                  </a:lnTo>
                  <a:lnTo>
                    <a:pt x="60" y="82"/>
                  </a:lnTo>
                  <a:lnTo>
                    <a:pt x="58" y="82"/>
                  </a:lnTo>
                  <a:lnTo>
                    <a:pt x="57" y="82"/>
                  </a:lnTo>
                  <a:lnTo>
                    <a:pt x="55" y="82"/>
                  </a:lnTo>
                  <a:lnTo>
                    <a:pt x="63" y="60"/>
                  </a:lnTo>
                  <a:close/>
                  <a:moveTo>
                    <a:pt x="68" y="60"/>
                  </a:moveTo>
                  <a:lnTo>
                    <a:pt x="69" y="61"/>
                  </a:lnTo>
                  <a:lnTo>
                    <a:pt x="71" y="63"/>
                  </a:lnTo>
                  <a:lnTo>
                    <a:pt x="74" y="63"/>
                  </a:lnTo>
                  <a:lnTo>
                    <a:pt x="75" y="63"/>
                  </a:lnTo>
                  <a:lnTo>
                    <a:pt x="82" y="64"/>
                  </a:lnTo>
                  <a:lnTo>
                    <a:pt x="88" y="64"/>
                  </a:lnTo>
                  <a:lnTo>
                    <a:pt x="88" y="85"/>
                  </a:lnTo>
                  <a:lnTo>
                    <a:pt x="83" y="85"/>
                  </a:lnTo>
                  <a:lnTo>
                    <a:pt x="78" y="85"/>
                  </a:lnTo>
                  <a:lnTo>
                    <a:pt x="75" y="85"/>
                  </a:lnTo>
                  <a:lnTo>
                    <a:pt x="72" y="85"/>
                  </a:lnTo>
                  <a:lnTo>
                    <a:pt x="69" y="85"/>
                  </a:lnTo>
                  <a:lnTo>
                    <a:pt x="66" y="83"/>
                  </a:lnTo>
                  <a:lnTo>
                    <a:pt x="63" y="83"/>
                  </a:lnTo>
                  <a:lnTo>
                    <a:pt x="60" y="82"/>
                  </a:lnTo>
                  <a:lnTo>
                    <a:pt x="68" y="60"/>
                  </a:lnTo>
                  <a:close/>
                  <a:moveTo>
                    <a:pt x="88" y="85"/>
                  </a:moveTo>
                  <a:lnTo>
                    <a:pt x="88" y="75"/>
                  </a:lnTo>
                  <a:lnTo>
                    <a:pt x="88" y="85"/>
                  </a:lnTo>
                  <a:close/>
                  <a:moveTo>
                    <a:pt x="83" y="64"/>
                  </a:moveTo>
                  <a:lnTo>
                    <a:pt x="86" y="64"/>
                  </a:lnTo>
                  <a:lnTo>
                    <a:pt x="88" y="64"/>
                  </a:lnTo>
                  <a:lnTo>
                    <a:pt x="89" y="64"/>
                  </a:lnTo>
                  <a:lnTo>
                    <a:pt x="91" y="64"/>
                  </a:lnTo>
                  <a:lnTo>
                    <a:pt x="94" y="85"/>
                  </a:lnTo>
                  <a:lnTo>
                    <a:pt x="92" y="85"/>
                  </a:lnTo>
                  <a:lnTo>
                    <a:pt x="91" y="85"/>
                  </a:lnTo>
                  <a:lnTo>
                    <a:pt x="89" y="85"/>
                  </a:lnTo>
                  <a:lnTo>
                    <a:pt x="88" y="85"/>
                  </a:lnTo>
                  <a:lnTo>
                    <a:pt x="83" y="64"/>
                  </a:lnTo>
                  <a:close/>
                  <a:moveTo>
                    <a:pt x="91" y="64"/>
                  </a:moveTo>
                  <a:lnTo>
                    <a:pt x="92" y="64"/>
                  </a:lnTo>
                  <a:lnTo>
                    <a:pt x="94" y="63"/>
                  </a:lnTo>
                  <a:lnTo>
                    <a:pt x="95" y="61"/>
                  </a:lnTo>
                  <a:lnTo>
                    <a:pt x="97" y="61"/>
                  </a:lnTo>
                  <a:lnTo>
                    <a:pt x="98" y="61"/>
                  </a:lnTo>
                  <a:lnTo>
                    <a:pt x="98" y="60"/>
                  </a:lnTo>
                  <a:lnTo>
                    <a:pt x="106" y="85"/>
                  </a:lnTo>
                  <a:lnTo>
                    <a:pt x="94" y="85"/>
                  </a:lnTo>
                  <a:lnTo>
                    <a:pt x="91" y="64"/>
                  </a:lnTo>
                  <a:close/>
                  <a:moveTo>
                    <a:pt x="106" y="85"/>
                  </a:moveTo>
                  <a:lnTo>
                    <a:pt x="103" y="71"/>
                  </a:lnTo>
                  <a:lnTo>
                    <a:pt x="106" y="85"/>
                  </a:lnTo>
                  <a:close/>
                  <a:moveTo>
                    <a:pt x="98" y="60"/>
                  </a:moveTo>
                  <a:lnTo>
                    <a:pt x="111" y="60"/>
                  </a:lnTo>
                  <a:lnTo>
                    <a:pt x="114" y="82"/>
                  </a:lnTo>
                  <a:lnTo>
                    <a:pt x="106" y="85"/>
                  </a:lnTo>
                  <a:lnTo>
                    <a:pt x="98" y="60"/>
                  </a:lnTo>
                  <a:close/>
                  <a:moveTo>
                    <a:pt x="114" y="82"/>
                  </a:moveTo>
                  <a:lnTo>
                    <a:pt x="111" y="71"/>
                  </a:lnTo>
                  <a:lnTo>
                    <a:pt x="114" y="82"/>
                  </a:lnTo>
                  <a:close/>
                  <a:moveTo>
                    <a:pt x="111" y="60"/>
                  </a:moveTo>
                  <a:lnTo>
                    <a:pt x="118" y="57"/>
                  </a:lnTo>
                  <a:lnTo>
                    <a:pt x="126" y="82"/>
                  </a:lnTo>
                  <a:lnTo>
                    <a:pt x="114" y="82"/>
                  </a:lnTo>
                  <a:lnTo>
                    <a:pt x="111" y="60"/>
                  </a:lnTo>
                  <a:close/>
                  <a:moveTo>
                    <a:pt x="118" y="57"/>
                  </a:moveTo>
                  <a:lnTo>
                    <a:pt x="123" y="67"/>
                  </a:lnTo>
                  <a:lnTo>
                    <a:pt x="118" y="57"/>
                  </a:lnTo>
                  <a:close/>
                  <a:moveTo>
                    <a:pt x="118" y="57"/>
                  </a:moveTo>
                  <a:lnTo>
                    <a:pt x="126" y="82"/>
                  </a:lnTo>
                  <a:lnTo>
                    <a:pt x="118" y="57"/>
                  </a:lnTo>
                  <a:close/>
                  <a:moveTo>
                    <a:pt x="126" y="82"/>
                  </a:moveTo>
                  <a:lnTo>
                    <a:pt x="123" y="67"/>
                  </a:lnTo>
                  <a:lnTo>
                    <a:pt x="126" y="82"/>
                  </a:lnTo>
                  <a:close/>
                  <a:moveTo>
                    <a:pt x="118" y="57"/>
                  </a:moveTo>
                  <a:lnTo>
                    <a:pt x="154" y="49"/>
                  </a:lnTo>
                  <a:lnTo>
                    <a:pt x="162" y="75"/>
                  </a:lnTo>
                  <a:lnTo>
                    <a:pt x="126" y="82"/>
                  </a:lnTo>
                  <a:lnTo>
                    <a:pt x="118" y="57"/>
                  </a:lnTo>
                  <a:close/>
                  <a:moveTo>
                    <a:pt x="154" y="49"/>
                  </a:moveTo>
                  <a:lnTo>
                    <a:pt x="194" y="42"/>
                  </a:lnTo>
                  <a:lnTo>
                    <a:pt x="197" y="64"/>
                  </a:lnTo>
                  <a:lnTo>
                    <a:pt x="162" y="75"/>
                  </a:lnTo>
                  <a:lnTo>
                    <a:pt x="154" y="49"/>
                  </a:lnTo>
                  <a:close/>
                  <a:moveTo>
                    <a:pt x="194" y="42"/>
                  </a:moveTo>
                  <a:lnTo>
                    <a:pt x="219" y="36"/>
                  </a:lnTo>
                  <a:lnTo>
                    <a:pt x="243" y="32"/>
                  </a:lnTo>
                  <a:lnTo>
                    <a:pt x="269" y="27"/>
                  </a:lnTo>
                  <a:lnTo>
                    <a:pt x="294" y="22"/>
                  </a:lnTo>
                  <a:lnTo>
                    <a:pt x="320" y="17"/>
                  </a:lnTo>
                  <a:lnTo>
                    <a:pt x="345" y="13"/>
                  </a:lnTo>
                  <a:lnTo>
                    <a:pt x="356" y="10"/>
                  </a:lnTo>
                  <a:lnTo>
                    <a:pt x="368" y="7"/>
                  </a:lnTo>
                  <a:lnTo>
                    <a:pt x="379" y="6"/>
                  </a:lnTo>
                  <a:lnTo>
                    <a:pt x="391" y="3"/>
                  </a:lnTo>
                  <a:lnTo>
                    <a:pt x="394" y="25"/>
                  </a:lnTo>
                  <a:lnTo>
                    <a:pt x="383" y="27"/>
                  </a:lnTo>
                  <a:lnTo>
                    <a:pt x="373" y="29"/>
                  </a:lnTo>
                  <a:lnTo>
                    <a:pt x="362" y="32"/>
                  </a:lnTo>
                  <a:lnTo>
                    <a:pt x="349" y="35"/>
                  </a:lnTo>
                  <a:lnTo>
                    <a:pt x="337" y="38"/>
                  </a:lnTo>
                  <a:lnTo>
                    <a:pt x="325" y="40"/>
                  </a:lnTo>
                  <a:lnTo>
                    <a:pt x="313" y="43"/>
                  </a:lnTo>
                  <a:lnTo>
                    <a:pt x="300" y="46"/>
                  </a:lnTo>
                  <a:lnTo>
                    <a:pt x="274" y="50"/>
                  </a:lnTo>
                  <a:lnTo>
                    <a:pt x="248" y="56"/>
                  </a:lnTo>
                  <a:lnTo>
                    <a:pt x="223" y="60"/>
                  </a:lnTo>
                  <a:lnTo>
                    <a:pt x="197" y="64"/>
                  </a:lnTo>
                  <a:lnTo>
                    <a:pt x="194" y="42"/>
                  </a:lnTo>
                  <a:close/>
                  <a:moveTo>
                    <a:pt x="391" y="3"/>
                  </a:moveTo>
                  <a:lnTo>
                    <a:pt x="394" y="3"/>
                  </a:lnTo>
                  <a:lnTo>
                    <a:pt x="396" y="3"/>
                  </a:lnTo>
                  <a:lnTo>
                    <a:pt x="397" y="3"/>
                  </a:lnTo>
                  <a:lnTo>
                    <a:pt x="399" y="2"/>
                  </a:lnTo>
                  <a:lnTo>
                    <a:pt x="400" y="2"/>
                  </a:lnTo>
                  <a:lnTo>
                    <a:pt x="402" y="0"/>
                  </a:lnTo>
                  <a:lnTo>
                    <a:pt x="411" y="25"/>
                  </a:lnTo>
                  <a:lnTo>
                    <a:pt x="408" y="25"/>
                  </a:lnTo>
                  <a:lnTo>
                    <a:pt x="405" y="25"/>
                  </a:lnTo>
                  <a:lnTo>
                    <a:pt x="403" y="25"/>
                  </a:lnTo>
                  <a:lnTo>
                    <a:pt x="400" y="25"/>
                  </a:lnTo>
                  <a:lnTo>
                    <a:pt x="397" y="25"/>
                  </a:lnTo>
                  <a:lnTo>
                    <a:pt x="394" y="25"/>
                  </a:lnTo>
                  <a:lnTo>
                    <a:pt x="391" y="3"/>
                  </a:lnTo>
                  <a:close/>
                  <a:moveTo>
                    <a:pt x="402" y="0"/>
                  </a:moveTo>
                  <a:lnTo>
                    <a:pt x="405" y="0"/>
                  </a:lnTo>
                  <a:lnTo>
                    <a:pt x="408" y="0"/>
                  </a:lnTo>
                  <a:lnTo>
                    <a:pt x="410" y="0"/>
                  </a:lnTo>
                  <a:lnTo>
                    <a:pt x="411" y="0"/>
                  </a:lnTo>
                  <a:lnTo>
                    <a:pt x="416" y="0"/>
                  </a:lnTo>
                  <a:lnTo>
                    <a:pt x="419" y="0"/>
                  </a:lnTo>
                  <a:lnTo>
                    <a:pt x="422" y="21"/>
                  </a:lnTo>
                  <a:lnTo>
                    <a:pt x="419" y="21"/>
                  </a:lnTo>
                  <a:lnTo>
                    <a:pt x="416" y="22"/>
                  </a:lnTo>
                  <a:lnTo>
                    <a:pt x="414" y="22"/>
                  </a:lnTo>
                  <a:lnTo>
                    <a:pt x="413" y="22"/>
                  </a:lnTo>
                  <a:lnTo>
                    <a:pt x="413" y="24"/>
                  </a:lnTo>
                  <a:lnTo>
                    <a:pt x="411" y="25"/>
                  </a:lnTo>
                  <a:lnTo>
                    <a:pt x="402" y="0"/>
                  </a:lnTo>
                  <a:close/>
                  <a:moveTo>
                    <a:pt x="419" y="0"/>
                  </a:moveTo>
                  <a:lnTo>
                    <a:pt x="422" y="0"/>
                  </a:lnTo>
                  <a:lnTo>
                    <a:pt x="422" y="10"/>
                  </a:lnTo>
                  <a:lnTo>
                    <a:pt x="419" y="0"/>
                  </a:lnTo>
                  <a:close/>
                  <a:moveTo>
                    <a:pt x="422" y="0"/>
                  </a:moveTo>
                  <a:lnTo>
                    <a:pt x="422" y="21"/>
                  </a:lnTo>
                  <a:lnTo>
                    <a:pt x="419" y="21"/>
                  </a:lnTo>
                  <a:lnTo>
                    <a:pt x="422" y="0"/>
                  </a:lnTo>
                  <a:close/>
                  <a:moveTo>
                    <a:pt x="422" y="0"/>
                  </a:moveTo>
                  <a:lnTo>
                    <a:pt x="422" y="10"/>
                  </a:lnTo>
                  <a:lnTo>
                    <a:pt x="422" y="0"/>
                  </a:lnTo>
                  <a:close/>
                  <a:moveTo>
                    <a:pt x="422" y="0"/>
                  </a:moveTo>
                  <a:lnTo>
                    <a:pt x="423" y="0"/>
                  </a:lnTo>
                  <a:lnTo>
                    <a:pt x="425" y="0"/>
                  </a:lnTo>
                  <a:lnTo>
                    <a:pt x="426" y="0"/>
                  </a:lnTo>
                  <a:lnTo>
                    <a:pt x="422" y="21"/>
                  </a:lnTo>
                  <a:lnTo>
                    <a:pt x="422" y="0"/>
                  </a:lnTo>
                  <a:close/>
                  <a:moveTo>
                    <a:pt x="426" y="0"/>
                  </a:moveTo>
                  <a:lnTo>
                    <a:pt x="426" y="0"/>
                  </a:lnTo>
                  <a:lnTo>
                    <a:pt x="428" y="0"/>
                  </a:lnTo>
                  <a:lnTo>
                    <a:pt x="430" y="0"/>
                  </a:lnTo>
                  <a:lnTo>
                    <a:pt x="426" y="21"/>
                  </a:lnTo>
                  <a:lnTo>
                    <a:pt x="425" y="21"/>
                  </a:lnTo>
                  <a:lnTo>
                    <a:pt x="423" y="21"/>
                  </a:lnTo>
                  <a:lnTo>
                    <a:pt x="422" y="21"/>
                  </a:lnTo>
                  <a:lnTo>
                    <a:pt x="426" y="0"/>
                  </a:lnTo>
                  <a:close/>
                  <a:moveTo>
                    <a:pt x="430" y="0"/>
                  </a:moveTo>
                  <a:lnTo>
                    <a:pt x="433" y="0"/>
                  </a:lnTo>
                  <a:lnTo>
                    <a:pt x="434" y="0"/>
                  </a:lnTo>
                  <a:lnTo>
                    <a:pt x="437" y="0"/>
                  </a:lnTo>
                  <a:lnTo>
                    <a:pt x="440" y="0"/>
                  </a:lnTo>
                  <a:lnTo>
                    <a:pt x="442" y="2"/>
                  </a:lnTo>
                  <a:lnTo>
                    <a:pt x="443" y="2"/>
                  </a:lnTo>
                  <a:lnTo>
                    <a:pt x="445" y="3"/>
                  </a:lnTo>
                  <a:lnTo>
                    <a:pt x="442" y="25"/>
                  </a:lnTo>
                  <a:lnTo>
                    <a:pt x="440" y="25"/>
                  </a:lnTo>
                  <a:lnTo>
                    <a:pt x="439" y="24"/>
                  </a:lnTo>
                  <a:lnTo>
                    <a:pt x="436" y="24"/>
                  </a:lnTo>
                  <a:lnTo>
                    <a:pt x="434" y="22"/>
                  </a:lnTo>
                  <a:lnTo>
                    <a:pt x="431" y="22"/>
                  </a:lnTo>
                  <a:lnTo>
                    <a:pt x="430" y="21"/>
                  </a:lnTo>
                  <a:lnTo>
                    <a:pt x="426" y="21"/>
                  </a:lnTo>
                  <a:lnTo>
                    <a:pt x="430" y="0"/>
                  </a:lnTo>
                  <a:close/>
                  <a:moveTo>
                    <a:pt x="445" y="3"/>
                  </a:moveTo>
                  <a:lnTo>
                    <a:pt x="450" y="3"/>
                  </a:lnTo>
                  <a:lnTo>
                    <a:pt x="445" y="14"/>
                  </a:lnTo>
                  <a:lnTo>
                    <a:pt x="445" y="3"/>
                  </a:lnTo>
                  <a:close/>
                  <a:moveTo>
                    <a:pt x="450" y="3"/>
                  </a:moveTo>
                  <a:lnTo>
                    <a:pt x="450" y="3"/>
                  </a:lnTo>
                  <a:lnTo>
                    <a:pt x="451" y="3"/>
                  </a:lnTo>
                  <a:lnTo>
                    <a:pt x="453" y="3"/>
                  </a:lnTo>
                  <a:lnTo>
                    <a:pt x="454" y="3"/>
                  </a:lnTo>
                  <a:lnTo>
                    <a:pt x="457" y="3"/>
                  </a:lnTo>
                  <a:lnTo>
                    <a:pt x="450" y="28"/>
                  </a:lnTo>
                  <a:lnTo>
                    <a:pt x="450" y="27"/>
                  </a:lnTo>
                  <a:lnTo>
                    <a:pt x="448" y="27"/>
                  </a:lnTo>
                  <a:lnTo>
                    <a:pt x="448" y="25"/>
                  </a:lnTo>
                  <a:lnTo>
                    <a:pt x="446" y="25"/>
                  </a:lnTo>
                  <a:lnTo>
                    <a:pt x="445" y="25"/>
                  </a:lnTo>
                  <a:lnTo>
                    <a:pt x="442" y="25"/>
                  </a:lnTo>
                  <a:lnTo>
                    <a:pt x="450" y="3"/>
                  </a:lnTo>
                  <a:close/>
                  <a:moveTo>
                    <a:pt x="457" y="3"/>
                  </a:moveTo>
                  <a:lnTo>
                    <a:pt x="459" y="4"/>
                  </a:lnTo>
                  <a:lnTo>
                    <a:pt x="460" y="6"/>
                  </a:lnTo>
                  <a:lnTo>
                    <a:pt x="462" y="6"/>
                  </a:lnTo>
                  <a:lnTo>
                    <a:pt x="463" y="7"/>
                  </a:lnTo>
                  <a:lnTo>
                    <a:pt x="467" y="7"/>
                  </a:lnTo>
                  <a:lnTo>
                    <a:pt x="470" y="7"/>
                  </a:lnTo>
                  <a:lnTo>
                    <a:pt x="462" y="28"/>
                  </a:lnTo>
                  <a:lnTo>
                    <a:pt x="450" y="28"/>
                  </a:lnTo>
                  <a:lnTo>
                    <a:pt x="457" y="3"/>
                  </a:lnTo>
                  <a:close/>
                  <a:moveTo>
                    <a:pt x="470" y="7"/>
                  </a:moveTo>
                  <a:lnTo>
                    <a:pt x="465" y="18"/>
                  </a:lnTo>
                  <a:lnTo>
                    <a:pt x="470" y="7"/>
                  </a:lnTo>
                  <a:close/>
                  <a:moveTo>
                    <a:pt x="470" y="7"/>
                  </a:moveTo>
                  <a:lnTo>
                    <a:pt x="471" y="7"/>
                  </a:lnTo>
                  <a:lnTo>
                    <a:pt x="473" y="8"/>
                  </a:lnTo>
                  <a:lnTo>
                    <a:pt x="474" y="10"/>
                  </a:lnTo>
                  <a:lnTo>
                    <a:pt x="476" y="10"/>
                  </a:lnTo>
                  <a:lnTo>
                    <a:pt x="477" y="10"/>
                  </a:lnTo>
                  <a:lnTo>
                    <a:pt x="470" y="31"/>
                  </a:lnTo>
                  <a:lnTo>
                    <a:pt x="468" y="31"/>
                  </a:lnTo>
                  <a:lnTo>
                    <a:pt x="467" y="31"/>
                  </a:lnTo>
                  <a:lnTo>
                    <a:pt x="465" y="31"/>
                  </a:lnTo>
                  <a:lnTo>
                    <a:pt x="463" y="29"/>
                  </a:lnTo>
                  <a:lnTo>
                    <a:pt x="462" y="28"/>
                  </a:lnTo>
                  <a:lnTo>
                    <a:pt x="470" y="7"/>
                  </a:lnTo>
                  <a:close/>
                  <a:moveTo>
                    <a:pt x="477" y="10"/>
                  </a:moveTo>
                  <a:lnTo>
                    <a:pt x="479" y="10"/>
                  </a:lnTo>
                  <a:lnTo>
                    <a:pt x="480" y="10"/>
                  </a:lnTo>
                  <a:lnTo>
                    <a:pt x="482" y="11"/>
                  </a:lnTo>
                  <a:lnTo>
                    <a:pt x="483" y="13"/>
                  </a:lnTo>
                  <a:lnTo>
                    <a:pt x="485" y="14"/>
                  </a:lnTo>
                  <a:lnTo>
                    <a:pt x="477" y="35"/>
                  </a:lnTo>
                  <a:lnTo>
                    <a:pt x="476" y="35"/>
                  </a:lnTo>
                  <a:lnTo>
                    <a:pt x="474" y="35"/>
                  </a:lnTo>
                  <a:lnTo>
                    <a:pt x="473" y="33"/>
                  </a:lnTo>
                  <a:lnTo>
                    <a:pt x="471" y="32"/>
                  </a:lnTo>
                  <a:lnTo>
                    <a:pt x="470" y="31"/>
                  </a:lnTo>
                  <a:lnTo>
                    <a:pt x="477" y="10"/>
                  </a:lnTo>
                  <a:close/>
                  <a:moveTo>
                    <a:pt x="485" y="14"/>
                  </a:moveTo>
                  <a:lnTo>
                    <a:pt x="482" y="25"/>
                  </a:lnTo>
                  <a:lnTo>
                    <a:pt x="485" y="14"/>
                  </a:lnTo>
                  <a:close/>
                  <a:moveTo>
                    <a:pt x="485" y="14"/>
                  </a:moveTo>
                  <a:lnTo>
                    <a:pt x="488" y="15"/>
                  </a:lnTo>
                  <a:lnTo>
                    <a:pt x="491" y="17"/>
                  </a:lnTo>
                  <a:lnTo>
                    <a:pt x="493" y="17"/>
                  </a:lnTo>
                  <a:lnTo>
                    <a:pt x="494" y="17"/>
                  </a:lnTo>
                  <a:lnTo>
                    <a:pt x="496" y="17"/>
                  </a:lnTo>
                  <a:lnTo>
                    <a:pt x="496" y="18"/>
                  </a:lnTo>
                  <a:lnTo>
                    <a:pt x="497" y="18"/>
                  </a:lnTo>
                  <a:lnTo>
                    <a:pt x="490" y="39"/>
                  </a:lnTo>
                  <a:lnTo>
                    <a:pt x="488" y="39"/>
                  </a:lnTo>
                  <a:lnTo>
                    <a:pt x="487" y="38"/>
                  </a:lnTo>
                  <a:lnTo>
                    <a:pt x="483" y="38"/>
                  </a:lnTo>
                  <a:lnTo>
                    <a:pt x="480" y="38"/>
                  </a:lnTo>
                  <a:lnTo>
                    <a:pt x="477" y="36"/>
                  </a:lnTo>
                  <a:lnTo>
                    <a:pt x="473" y="35"/>
                  </a:lnTo>
                  <a:lnTo>
                    <a:pt x="485" y="14"/>
                  </a:lnTo>
                  <a:close/>
                  <a:moveTo>
                    <a:pt x="497" y="18"/>
                  </a:moveTo>
                  <a:lnTo>
                    <a:pt x="505" y="21"/>
                  </a:lnTo>
                  <a:lnTo>
                    <a:pt x="505" y="28"/>
                  </a:lnTo>
                  <a:lnTo>
                    <a:pt x="493" y="28"/>
                  </a:lnTo>
                  <a:lnTo>
                    <a:pt x="497" y="18"/>
                  </a:lnTo>
                  <a:close/>
                  <a:moveTo>
                    <a:pt x="505" y="28"/>
                  </a:moveTo>
                  <a:lnTo>
                    <a:pt x="505" y="39"/>
                  </a:lnTo>
                  <a:lnTo>
                    <a:pt x="482" y="39"/>
                  </a:lnTo>
                  <a:lnTo>
                    <a:pt x="482" y="28"/>
                  </a:lnTo>
                  <a:lnTo>
                    <a:pt x="505" y="28"/>
                  </a:lnTo>
                  <a:close/>
                  <a:moveTo>
                    <a:pt x="505" y="39"/>
                  </a:moveTo>
                  <a:lnTo>
                    <a:pt x="505" y="64"/>
                  </a:lnTo>
                  <a:lnTo>
                    <a:pt x="482" y="64"/>
                  </a:lnTo>
                  <a:lnTo>
                    <a:pt x="482" y="39"/>
                  </a:lnTo>
                  <a:lnTo>
                    <a:pt x="505" y="39"/>
                  </a:lnTo>
                  <a:close/>
                  <a:moveTo>
                    <a:pt x="505" y="64"/>
                  </a:moveTo>
                  <a:lnTo>
                    <a:pt x="505" y="93"/>
                  </a:lnTo>
                  <a:lnTo>
                    <a:pt x="482" y="93"/>
                  </a:lnTo>
                  <a:lnTo>
                    <a:pt x="482" y="64"/>
                  </a:lnTo>
                  <a:lnTo>
                    <a:pt x="505" y="64"/>
                  </a:lnTo>
                  <a:close/>
                  <a:moveTo>
                    <a:pt x="505" y="93"/>
                  </a:moveTo>
                  <a:lnTo>
                    <a:pt x="505" y="121"/>
                  </a:lnTo>
                  <a:lnTo>
                    <a:pt x="482" y="121"/>
                  </a:lnTo>
                  <a:lnTo>
                    <a:pt x="482" y="93"/>
                  </a:lnTo>
                  <a:lnTo>
                    <a:pt x="505" y="93"/>
                  </a:lnTo>
                  <a:close/>
                  <a:moveTo>
                    <a:pt x="505" y="121"/>
                  </a:moveTo>
                  <a:lnTo>
                    <a:pt x="505" y="146"/>
                  </a:lnTo>
                  <a:lnTo>
                    <a:pt x="482" y="146"/>
                  </a:lnTo>
                  <a:lnTo>
                    <a:pt x="482" y="121"/>
                  </a:lnTo>
                  <a:lnTo>
                    <a:pt x="505" y="121"/>
                  </a:lnTo>
                  <a:close/>
                  <a:moveTo>
                    <a:pt x="505" y="146"/>
                  </a:moveTo>
                  <a:lnTo>
                    <a:pt x="505" y="156"/>
                  </a:lnTo>
                  <a:lnTo>
                    <a:pt x="482" y="156"/>
                  </a:lnTo>
                  <a:lnTo>
                    <a:pt x="482" y="146"/>
                  </a:lnTo>
                  <a:lnTo>
                    <a:pt x="505" y="146"/>
                  </a:lnTo>
                  <a:close/>
                </a:path>
              </a:pathLst>
            </a:custGeom>
            <a:solidFill>
              <a:srgbClr val="131516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2989" y="761"/>
              <a:ext cx="240" cy="89"/>
            </a:xfrm>
            <a:custGeom>
              <a:avLst/>
              <a:gdLst>
                <a:gd name="T0" fmla="*/ 0 w 481"/>
                <a:gd name="T1" fmla="*/ 1 h 198"/>
                <a:gd name="T2" fmla="*/ 0 w 481"/>
                <a:gd name="T3" fmla="*/ 1 h 198"/>
                <a:gd name="T4" fmla="*/ 0 w 481"/>
                <a:gd name="T5" fmla="*/ 1 h 198"/>
                <a:gd name="T6" fmla="*/ 0 w 481"/>
                <a:gd name="T7" fmla="*/ 1 h 198"/>
                <a:gd name="T8" fmla="*/ 0 w 481"/>
                <a:gd name="T9" fmla="*/ 1 h 198"/>
                <a:gd name="T10" fmla="*/ 0 w 481"/>
                <a:gd name="T11" fmla="*/ 1 h 198"/>
                <a:gd name="T12" fmla="*/ 0 w 481"/>
                <a:gd name="T13" fmla="*/ 1 h 198"/>
                <a:gd name="T14" fmla="*/ 0 w 481"/>
                <a:gd name="T15" fmla="*/ 1 h 198"/>
                <a:gd name="T16" fmla="*/ 0 w 481"/>
                <a:gd name="T17" fmla="*/ 1 h 198"/>
                <a:gd name="T18" fmla="*/ 0 w 481"/>
                <a:gd name="T19" fmla="*/ 1 h 198"/>
                <a:gd name="T20" fmla="*/ 0 w 481"/>
                <a:gd name="T21" fmla="*/ 1 h 198"/>
                <a:gd name="T22" fmla="*/ 0 w 481"/>
                <a:gd name="T23" fmla="*/ 1 h 198"/>
                <a:gd name="T24" fmla="*/ 0 w 481"/>
                <a:gd name="T25" fmla="*/ 1 h 198"/>
                <a:gd name="T26" fmla="*/ 0 w 481"/>
                <a:gd name="T27" fmla="*/ 1 h 198"/>
                <a:gd name="T28" fmla="*/ 0 w 481"/>
                <a:gd name="T29" fmla="*/ 1 h 198"/>
                <a:gd name="T30" fmla="*/ 0 w 481"/>
                <a:gd name="T31" fmla="*/ 1 h 198"/>
                <a:gd name="T32" fmla="*/ 0 w 481"/>
                <a:gd name="T33" fmla="*/ 1 h 198"/>
                <a:gd name="T34" fmla="*/ 0 w 481"/>
                <a:gd name="T35" fmla="*/ 1 h 198"/>
                <a:gd name="T36" fmla="*/ 0 w 481"/>
                <a:gd name="T37" fmla="*/ 1 h 198"/>
                <a:gd name="T38" fmla="*/ 0 w 481"/>
                <a:gd name="T39" fmla="*/ 1 h 198"/>
                <a:gd name="T40" fmla="*/ 0 w 481"/>
                <a:gd name="T41" fmla="*/ 1 h 198"/>
                <a:gd name="T42" fmla="*/ 0 w 481"/>
                <a:gd name="T43" fmla="*/ 1 h 198"/>
                <a:gd name="T44" fmla="*/ 0 w 481"/>
                <a:gd name="T45" fmla="*/ 1 h 198"/>
                <a:gd name="T46" fmla="*/ 0 w 481"/>
                <a:gd name="T47" fmla="*/ 1 h 198"/>
                <a:gd name="T48" fmla="*/ 0 w 481"/>
                <a:gd name="T49" fmla="*/ 1 h 198"/>
                <a:gd name="T50" fmla="*/ 0 w 481"/>
                <a:gd name="T51" fmla="*/ 1 h 198"/>
                <a:gd name="T52" fmla="*/ 0 w 481"/>
                <a:gd name="T53" fmla="*/ 1 h 198"/>
                <a:gd name="T54" fmla="*/ 0 w 481"/>
                <a:gd name="T55" fmla="*/ 1 h 198"/>
                <a:gd name="T56" fmla="*/ 0 w 481"/>
                <a:gd name="T57" fmla="*/ 1 h 198"/>
                <a:gd name="T58" fmla="*/ 0 w 481"/>
                <a:gd name="T59" fmla="*/ 1 h 198"/>
                <a:gd name="T60" fmla="*/ 0 w 481"/>
                <a:gd name="T61" fmla="*/ 1 h 198"/>
                <a:gd name="T62" fmla="*/ 0 w 481"/>
                <a:gd name="T63" fmla="*/ 1 h 198"/>
                <a:gd name="T64" fmla="*/ 0 w 481"/>
                <a:gd name="T65" fmla="*/ 1 h 198"/>
                <a:gd name="T66" fmla="*/ 0 w 481"/>
                <a:gd name="T67" fmla="*/ 1 h 198"/>
                <a:gd name="T68" fmla="*/ 0 w 481"/>
                <a:gd name="T69" fmla="*/ 1 h 198"/>
                <a:gd name="T70" fmla="*/ 0 w 481"/>
                <a:gd name="T71" fmla="*/ 1 h 198"/>
                <a:gd name="T72" fmla="*/ 0 w 481"/>
                <a:gd name="T73" fmla="*/ 1 h 198"/>
                <a:gd name="T74" fmla="*/ 0 w 481"/>
                <a:gd name="T75" fmla="*/ 1 h 198"/>
                <a:gd name="T76" fmla="*/ 0 w 481"/>
                <a:gd name="T77" fmla="*/ 1 h 198"/>
                <a:gd name="T78" fmla="*/ 0 w 481"/>
                <a:gd name="T79" fmla="*/ 1 h 198"/>
                <a:gd name="T80" fmla="*/ 0 w 481"/>
                <a:gd name="T81" fmla="*/ 1 h 198"/>
                <a:gd name="T82" fmla="*/ 0 w 481"/>
                <a:gd name="T83" fmla="*/ 1 h 198"/>
                <a:gd name="T84" fmla="*/ 0 w 481"/>
                <a:gd name="T85" fmla="*/ 0 h 198"/>
                <a:gd name="T86" fmla="*/ 0 w 481"/>
                <a:gd name="T87" fmla="*/ 0 h 198"/>
                <a:gd name="T88" fmla="*/ 0 w 481"/>
                <a:gd name="T89" fmla="*/ 1 h 198"/>
                <a:gd name="T90" fmla="*/ 0 w 481"/>
                <a:gd name="T91" fmla="*/ 1 h 198"/>
                <a:gd name="T92" fmla="*/ 0 w 481"/>
                <a:gd name="T93" fmla="*/ 1 h 198"/>
                <a:gd name="T94" fmla="*/ 0 w 481"/>
                <a:gd name="T95" fmla="*/ 1 h 198"/>
                <a:gd name="T96" fmla="*/ 0 w 481"/>
                <a:gd name="T97" fmla="*/ 1 h 198"/>
                <a:gd name="T98" fmla="*/ 0 w 481"/>
                <a:gd name="T99" fmla="*/ 1 h 198"/>
                <a:gd name="T100" fmla="*/ 0 w 481"/>
                <a:gd name="T101" fmla="*/ 1 h 198"/>
                <a:gd name="T102" fmla="*/ 0 w 481"/>
                <a:gd name="T103" fmla="*/ 1 h 198"/>
                <a:gd name="T104" fmla="*/ 0 w 481"/>
                <a:gd name="T105" fmla="*/ 1 h 198"/>
                <a:gd name="T106" fmla="*/ 0 w 481"/>
                <a:gd name="T107" fmla="*/ 1 h 198"/>
                <a:gd name="T108" fmla="*/ 0 w 481"/>
                <a:gd name="T109" fmla="*/ 1 h 198"/>
                <a:gd name="T110" fmla="*/ 0 w 481"/>
                <a:gd name="T111" fmla="*/ 1 h 198"/>
                <a:gd name="T112" fmla="*/ 0 w 481"/>
                <a:gd name="T113" fmla="*/ 1 h 198"/>
                <a:gd name="T114" fmla="*/ 0 w 481"/>
                <a:gd name="T115" fmla="*/ 1 h 198"/>
                <a:gd name="T116" fmla="*/ 0 w 481"/>
                <a:gd name="T117" fmla="*/ 1 h 198"/>
                <a:gd name="T118" fmla="*/ 0 w 481"/>
                <a:gd name="T119" fmla="*/ 1 h 198"/>
                <a:gd name="T120" fmla="*/ 0 w 481"/>
                <a:gd name="T121" fmla="*/ 1 h 19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81"/>
                <a:gd name="T184" fmla="*/ 0 h 198"/>
                <a:gd name="T185" fmla="*/ 481 w 481"/>
                <a:gd name="T186" fmla="*/ 198 h 19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81" h="198">
                  <a:moveTo>
                    <a:pt x="481" y="146"/>
                  </a:moveTo>
                  <a:lnTo>
                    <a:pt x="481" y="144"/>
                  </a:lnTo>
                  <a:lnTo>
                    <a:pt x="479" y="144"/>
                  </a:lnTo>
                  <a:lnTo>
                    <a:pt x="478" y="143"/>
                  </a:lnTo>
                  <a:lnTo>
                    <a:pt x="476" y="143"/>
                  </a:lnTo>
                  <a:lnTo>
                    <a:pt x="473" y="142"/>
                  </a:lnTo>
                  <a:lnTo>
                    <a:pt x="470" y="140"/>
                  </a:lnTo>
                  <a:lnTo>
                    <a:pt x="465" y="139"/>
                  </a:lnTo>
                  <a:lnTo>
                    <a:pt x="464" y="139"/>
                  </a:lnTo>
                  <a:lnTo>
                    <a:pt x="462" y="137"/>
                  </a:lnTo>
                  <a:lnTo>
                    <a:pt x="458" y="136"/>
                  </a:lnTo>
                  <a:lnTo>
                    <a:pt x="453" y="136"/>
                  </a:lnTo>
                  <a:lnTo>
                    <a:pt x="451" y="136"/>
                  </a:lnTo>
                  <a:lnTo>
                    <a:pt x="450" y="136"/>
                  </a:lnTo>
                  <a:lnTo>
                    <a:pt x="447" y="135"/>
                  </a:lnTo>
                  <a:lnTo>
                    <a:pt x="444" y="133"/>
                  </a:lnTo>
                  <a:lnTo>
                    <a:pt x="438" y="132"/>
                  </a:lnTo>
                  <a:lnTo>
                    <a:pt x="431" y="130"/>
                  </a:lnTo>
                  <a:lnTo>
                    <a:pt x="428" y="129"/>
                  </a:lnTo>
                  <a:lnTo>
                    <a:pt x="425" y="128"/>
                  </a:lnTo>
                  <a:lnTo>
                    <a:pt x="422" y="128"/>
                  </a:lnTo>
                  <a:lnTo>
                    <a:pt x="418" y="129"/>
                  </a:lnTo>
                  <a:lnTo>
                    <a:pt x="410" y="129"/>
                  </a:lnTo>
                  <a:lnTo>
                    <a:pt x="407" y="129"/>
                  </a:lnTo>
                  <a:lnTo>
                    <a:pt x="402" y="130"/>
                  </a:lnTo>
                  <a:lnTo>
                    <a:pt x="399" y="130"/>
                  </a:lnTo>
                  <a:lnTo>
                    <a:pt x="394" y="132"/>
                  </a:lnTo>
                  <a:lnTo>
                    <a:pt x="391" y="132"/>
                  </a:lnTo>
                  <a:lnTo>
                    <a:pt x="388" y="132"/>
                  </a:lnTo>
                  <a:lnTo>
                    <a:pt x="384" y="133"/>
                  </a:lnTo>
                  <a:lnTo>
                    <a:pt x="381" y="135"/>
                  </a:lnTo>
                  <a:lnTo>
                    <a:pt x="371" y="136"/>
                  </a:lnTo>
                  <a:lnTo>
                    <a:pt x="362" y="139"/>
                  </a:lnTo>
                  <a:lnTo>
                    <a:pt x="345" y="142"/>
                  </a:lnTo>
                  <a:lnTo>
                    <a:pt x="328" y="146"/>
                  </a:lnTo>
                  <a:lnTo>
                    <a:pt x="308" y="148"/>
                  </a:lnTo>
                  <a:lnTo>
                    <a:pt x="290" y="153"/>
                  </a:lnTo>
                  <a:lnTo>
                    <a:pt x="271" y="157"/>
                  </a:lnTo>
                  <a:lnTo>
                    <a:pt x="251" y="161"/>
                  </a:lnTo>
                  <a:lnTo>
                    <a:pt x="213" y="168"/>
                  </a:lnTo>
                  <a:lnTo>
                    <a:pt x="194" y="172"/>
                  </a:lnTo>
                  <a:lnTo>
                    <a:pt x="174" y="176"/>
                  </a:lnTo>
                  <a:lnTo>
                    <a:pt x="156" y="180"/>
                  </a:lnTo>
                  <a:lnTo>
                    <a:pt x="139" y="183"/>
                  </a:lnTo>
                  <a:lnTo>
                    <a:pt x="130" y="185"/>
                  </a:lnTo>
                  <a:lnTo>
                    <a:pt x="122" y="187"/>
                  </a:lnTo>
                  <a:lnTo>
                    <a:pt x="113" y="189"/>
                  </a:lnTo>
                  <a:lnTo>
                    <a:pt x="105" y="190"/>
                  </a:lnTo>
                  <a:lnTo>
                    <a:pt x="97" y="192"/>
                  </a:lnTo>
                  <a:lnTo>
                    <a:pt x="90" y="193"/>
                  </a:lnTo>
                  <a:lnTo>
                    <a:pt x="82" y="194"/>
                  </a:lnTo>
                  <a:lnTo>
                    <a:pt x="76" y="196"/>
                  </a:lnTo>
                  <a:lnTo>
                    <a:pt x="71" y="197"/>
                  </a:lnTo>
                  <a:lnTo>
                    <a:pt x="66" y="198"/>
                  </a:lnTo>
                  <a:lnTo>
                    <a:pt x="62" y="198"/>
                  </a:lnTo>
                  <a:lnTo>
                    <a:pt x="57" y="198"/>
                  </a:lnTo>
                  <a:lnTo>
                    <a:pt x="54" y="198"/>
                  </a:lnTo>
                  <a:lnTo>
                    <a:pt x="50" y="198"/>
                  </a:lnTo>
                  <a:lnTo>
                    <a:pt x="46" y="198"/>
                  </a:lnTo>
                  <a:lnTo>
                    <a:pt x="43" y="198"/>
                  </a:lnTo>
                  <a:lnTo>
                    <a:pt x="40" y="198"/>
                  </a:lnTo>
                  <a:lnTo>
                    <a:pt x="37" y="198"/>
                  </a:lnTo>
                  <a:lnTo>
                    <a:pt x="34" y="198"/>
                  </a:lnTo>
                  <a:lnTo>
                    <a:pt x="31" y="197"/>
                  </a:lnTo>
                  <a:lnTo>
                    <a:pt x="25" y="194"/>
                  </a:lnTo>
                  <a:lnTo>
                    <a:pt x="20" y="193"/>
                  </a:lnTo>
                  <a:lnTo>
                    <a:pt x="16" y="190"/>
                  </a:lnTo>
                  <a:lnTo>
                    <a:pt x="13" y="187"/>
                  </a:lnTo>
                  <a:lnTo>
                    <a:pt x="9" y="186"/>
                  </a:lnTo>
                  <a:lnTo>
                    <a:pt x="8" y="185"/>
                  </a:lnTo>
                  <a:lnTo>
                    <a:pt x="6" y="183"/>
                  </a:lnTo>
                  <a:lnTo>
                    <a:pt x="5" y="182"/>
                  </a:lnTo>
                  <a:lnTo>
                    <a:pt x="5" y="180"/>
                  </a:lnTo>
                  <a:lnTo>
                    <a:pt x="5" y="179"/>
                  </a:lnTo>
                  <a:lnTo>
                    <a:pt x="5" y="178"/>
                  </a:lnTo>
                  <a:lnTo>
                    <a:pt x="5" y="175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5" y="168"/>
                  </a:lnTo>
                  <a:lnTo>
                    <a:pt x="5" y="165"/>
                  </a:lnTo>
                  <a:lnTo>
                    <a:pt x="5" y="161"/>
                  </a:lnTo>
                  <a:lnTo>
                    <a:pt x="3" y="158"/>
                  </a:lnTo>
                  <a:lnTo>
                    <a:pt x="3" y="154"/>
                  </a:lnTo>
                  <a:lnTo>
                    <a:pt x="3" y="150"/>
                  </a:lnTo>
                  <a:lnTo>
                    <a:pt x="2" y="146"/>
                  </a:lnTo>
                  <a:lnTo>
                    <a:pt x="0" y="142"/>
                  </a:lnTo>
                  <a:lnTo>
                    <a:pt x="0" y="139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0" y="130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0" y="123"/>
                  </a:lnTo>
                  <a:lnTo>
                    <a:pt x="0" y="119"/>
                  </a:lnTo>
                  <a:lnTo>
                    <a:pt x="0" y="115"/>
                  </a:lnTo>
                  <a:lnTo>
                    <a:pt x="0" y="112"/>
                  </a:lnTo>
                  <a:lnTo>
                    <a:pt x="0" y="111"/>
                  </a:lnTo>
                  <a:lnTo>
                    <a:pt x="0" y="108"/>
                  </a:lnTo>
                  <a:lnTo>
                    <a:pt x="0" y="107"/>
                  </a:lnTo>
                  <a:lnTo>
                    <a:pt x="0" y="103"/>
                  </a:lnTo>
                  <a:lnTo>
                    <a:pt x="0" y="100"/>
                  </a:lnTo>
                  <a:lnTo>
                    <a:pt x="0" y="97"/>
                  </a:lnTo>
                  <a:lnTo>
                    <a:pt x="0" y="96"/>
                  </a:lnTo>
                  <a:lnTo>
                    <a:pt x="0" y="93"/>
                  </a:lnTo>
                  <a:lnTo>
                    <a:pt x="0" y="90"/>
                  </a:lnTo>
                  <a:lnTo>
                    <a:pt x="0" y="89"/>
                  </a:lnTo>
                  <a:lnTo>
                    <a:pt x="0" y="86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0" y="61"/>
                  </a:lnTo>
                  <a:lnTo>
                    <a:pt x="0" y="58"/>
                  </a:lnTo>
                  <a:lnTo>
                    <a:pt x="0" y="55"/>
                  </a:lnTo>
                  <a:lnTo>
                    <a:pt x="0" y="54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0" y="50"/>
                  </a:lnTo>
                  <a:lnTo>
                    <a:pt x="2" y="51"/>
                  </a:lnTo>
                  <a:lnTo>
                    <a:pt x="3" y="53"/>
                  </a:lnTo>
                  <a:lnTo>
                    <a:pt x="6" y="54"/>
                  </a:lnTo>
                  <a:lnTo>
                    <a:pt x="8" y="57"/>
                  </a:lnTo>
                  <a:lnTo>
                    <a:pt x="11" y="60"/>
                  </a:lnTo>
                  <a:lnTo>
                    <a:pt x="16" y="61"/>
                  </a:lnTo>
                  <a:lnTo>
                    <a:pt x="20" y="64"/>
                  </a:lnTo>
                  <a:lnTo>
                    <a:pt x="22" y="64"/>
                  </a:lnTo>
                  <a:lnTo>
                    <a:pt x="25" y="65"/>
                  </a:lnTo>
                  <a:lnTo>
                    <a:pt x="31" y="66"/>
                  </a:lnTo>
                  <a:lnTo>
                    <a:pt x="37" y="68"/>
                  </a:lnTo>
                  <a:lnTo>
                    <a:pt x="40" y="68"/>
                  </a:lnTo>
                  <a:lnTo>
                    <a:pt x="43" y="68"/>
                  </a:lnTo>
                  <a:lnTo>
                    <a:pt x="46" y="68"/>
                  </a:lnTo>
                  <a:lnTo>
                    <a:pt x="50" y="68"/>
                  </a:lnTo>
                  <a:lnTo>
                    <a:pt x="54" y="68"/>
                  </a:lnTo>
                  <a:lnTo>
                    <a:pt x="57" y="68"/>
                  </a:lnTo>
                  <a:lnTo>
                    <a:pt x="62" y="66"/>
                  </a:lnTo>
                  <a:lnTo>
                    <a:pt x="66" y="66"/>
                  </a:lnTo>
                  <a:lnTo>
                    <a:pt x="71" y="65"/>
                  </a:lnTo>
                  <a:lnTo>
                    <a:pt x="76" y="64"/>
                  </a:lnTo>
                  <a:lnTo>
                    <a:pt x="79" y="64"/>
                  </a:lnTo>
                  <a:lnTo>
                    <a:pt x="82" y="64"/>
                  </a:lnTo>
                  <a:lnTo>
                    <a:pt x="85" y="64"/>
                  </a:lnTo>
                  <a:lnTo>
                    <a:pt x="86" y="62"/>
                  </a:lnTo>
                  <a:lnTo>
                    <a:pt x="90" y="62"/>
                  </a:lnTo>
                  <a:lnTo>
                    <a:pt x="91" y="61"/>
                  </a:lnTo>
                  <a:lnTo>
                    <a:pt x="99" y="60"/>
                  </a:lnTo>
                  <a:lnTo>
                    <a:pt x="106" y="58"/>
                  </a:lnTo>
                  <a:lnTo>
                    <a:pt x="114" y="57"/>
                  </a:lnTo>
                  <a:lnTo>
                    <a:pt x="122" y="55"/>
                  </a:lnTo>
                  <a:lnTo>
                    <a:pt x="139" y="51"/>
                  </a:lnTo>
                  <a:lnTo>
                    <a:pt x="156" y="48"/>
                  </a:lnTo>
                  <a:lnTo>
                    <a:pt x="174" y="44"/>
                  </a:lnTo>
                  <a:lnTo>
                    <a:pt x="193" y="41"/>
                  </a:lnTo>
                  <a:lnTo>
                    <a:pt x="211" y="37"/>
                  </a:lnTo>
                  <a:lnTo>
                    <a:pt x="230" y="33"/>
                  </a:lnTo>
                  <a:lnTo>
                    <a:pt x="267" y="25"/>
                  </a:lnTo>
                  <a:lnTo>
                    <a:pt x="285" y="22"/>
                  </a:lnTo>
                  <a:lnTo>
                    <a:pt x="304" y="18"/>
                  </a:lnTo>
                  <a:lnTo>
                    <a:pt x="321" y="14"/>
                  </a:lnTo>
                  <a:lnTo>
                    <a:pt x="339" y="11"/>
                  </a:lnTo>
                  <a:lnTo>
                    <a:pt x="354" y="7"/>
                  </a:lnTo>
                  <a:lnTo>
                    <a:pt x="362" y="5"/>
                  </a:lnTo>
                  <a:lnTo>
                    <a:pt x="370" y="4"/>
                  </a:lnTo>
                  <a:lnTo>
                    <a:pt x="374" y="4"/>
                  </a:lnTo>
                  <a:lnTo>
                    <a:pt x="379" y="3"/>
                  </a:lnTo>
                  <a:lnTo>
                    <a:pt x="388" y="3"/>
                  </a:lnTo>
                  <a:lnTo>
                    <a:pt x="391" y="1"/>
                  </a:lnTo>
                  <a:lnTo>
                    <a:pt x="396" y="1"/>
                  </a:lnTo>
                  <a:lnTo>
                    <a:pt x="399" y="0"/>
                  </a:lnTo>
                  <a:lnTo>
                    <a:pt x="402" y="0"/>
                  </a:lnTo>
                  <a:lnTo>
                    <a:pt x="405" y="0"/>
                  </a:lnTo>
                  <a:lnTo>
                    <a:pt x="408" y="0"/>
                  </a:lnTo>
                  <a:lnTo>
                    <a:pt x="416" y="0"/>
                  </a:lnTo>
                  <a:lnTo>
                    <a:pt x="424" y="0"/>
                  </a:lnTo>
                  <a:lnTo>
                    <a:pt x="427" y="0"/>
                  </a:lnTo>
                  <a:lnTo>
                    <a:pt x="430" y="0"/>
                  </a:lnTo>
                  <a:lnTo>
                    <a:pt x="436" y="0"/>
                  </a:lnTo>
                  <a:lnTo>
                    <a:pt x="441" y="1"/>
                  </a:lnTo>
                  <a:lnTo>
                    <a:pt x="444" y="1"/>
                  </a:lnTo>
                  <a:lnTo>
                    <a:pt x="445" y="1"/>
                  </a:lnTo>
                  <a:lnTo>
                    <a:pt x="448" y="3"/>
                  </a:lnTo>
                  <a:lnTo>
                    <a:pt x="450" y="4"/>
                  </a:lnTo>
                  <a:lnTo>
                    <a:pt x="453" y="4"/>
                  </a:lnTo>
                  <a:lnTo>
                    <a:pt x="455" y="4"/>
                  </a:lnTo>
                  <a:lnTo>
                    <a:pt x="458" y="5"/>
                  </a:lnTo>
                  <a:lnTo>
                    <a:pt x="459" y="5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5" y="7"/>
                  </a:lnTo>
                  <a:lnTo>
                    <a:pt x="470" y="8"/>
                  </a:lnTo>
                  <a:lnTo>
                    <a:pt x="473" y="10"/>
                  </a:lnTo>
                  <a:lnTo>
                    <a:pt x="476" y="11"/>
                  </a:lnTo>
                  <a:lnTo>
                    <a:pt x="478" y="12"/>
                  </a:lnTo>
                  <a:lnTo>
                    <a:pt x="479" y="12"/>
                  </a:lnTo>
                  <a:lnTo>
                    <a:pt x="481" y="14"/>
                  </a:lnTo>
                  <a:lnTo>
                    <a:pt x="481" y="15"/>
                  </a:lnTo>
                  <a:lnTo>
                    <a:pt x="481" y="16"/>
                  </a:lnTo>
                  <a:lnTo>
                    <a:pt x="481" y="18"/>
                  </a:lnTo>
                  <a:lnTo>
                    <a:pt x="481" y="19"/>
                  </a:lnTo>
                  <a:lnTo>
                    <a:pt x="481" y="22"/>
                  </a:lnTo>
                  <a:lnTo>
                    <a:pt x="481" y="25"/>
                  </a:lnTo>
                  <a:lnTo>
                    <a:pt x="481" y="26"/>
                  </a:lnTo>
                  <a:lnTo>
                    <a:pt x="481" y="29"/>
                  </a:lnTo>
                  <a:lnTo>
                    <a:pt x="481" y="32"/>
                  </a:lnTo>
                  <a:lnTo>
                    <a:pt x="481" y="35"/>
                  </a:lnTo>
                  <a:lnTo>
                    <a:pt x="481" y="39"/>
                  </a:lnTo>
                  <a:lnTo>
                    <a:pt x="481" y="41"/>
                  </a:lnTo>
                  <a:lnTo>
                    <a:pt x="481" y="50"/>
                  </a:lnTo>
                  <a:lnTo>
                    <a:pt x="481" y="53"/>
                  </a:lnTo>
                  <a:lnTo>
                    <a:pt x="481" y="54"/>
                  </a:lnTo>
                  <a:lnTo>
                    <a:pt x="481" y="58"/>
                  </a:lnTo>
                  <a:lnTo>
                    <a:pt x="481" y="62"/>
                  </a:lnTo>
                  <a:lnTo>
                    <a:pt x="481" y="65"/>
                  </a:lnTo>
                  <a:lnTo>
                    <a:pt x="481" y="68"/>
                  </a:lnTo>
                  <a:lnTo>
                    <a:pt x="481" y="71"/>
                  </a:lnTo>
                  <a:lnTo>
                    <a:pt x="481" y="73"/>
                  </a:lnTo>
                  <a:lnTo>
                    <a:pt x="481" y="75"/>
                  </a:lnTo>
                  <a:lnTo>
                    <a:pt x="481" y="76"/>
                  </a:lnTo>
                  <a:lnTo>
                    <a:pt x="481" y="79"/>
                  </a:lnTo>
                  <a:lnTo>
                    <a:pt x="481" y="82"/>
                  </a:lnTo>
                  <a:lnTo>
                    <a:pt x="481" y="90"/>
                  </a:lnTo>
                  <a:lnTo>
                    <a:pt x="481" y="97"/>
                  </a:lnTo>
                  <a:lnTo>
                    <a:pt x="481" y="101"/>
                  </a:lnTo>
                  <a:lnTo>
                    <a:pt x="481" y="104"/>
                  </a:lnTo>
                  <a:lnTo>
                    <a:pt x="481" y="107"/>
                  </a:lnTo>
                  <a:lnTo>
                    <a:pt x="481" y="111"/>
                  </a:lnTo>
                  <a:lnTo>
                    <a:pt x="481" y="114"/>
                  </a:lnTo>
                  <a:lnTo>
                    <a:pt x="481" y="118"/>
                  </a:lnTo>
                  <a:lnTo>
                    <a:pt x="481" y="121"/>
                  </a:lnTo>
                  <a:lnTo>
                    <a:pt x="481" y="125"/>
                  </a:lnTo>
                  <a:lnTo>
                    <a:pt x="481" y="130"/>
                  </a:lnTo>
                  <a:lnTo>
                    <a:pt x="481" y="136"/>
                  </a:lnTo>
                  <a:lnTo>
                    <a:pt x="481" y="137"/>
                  </a:lnTo>
                  <a:lnTo>
                    <a:pt x="481" y="140"/>
                  </a:lnTo>
                  <a:lnTo>
                    <a:pt x="481" y="142"/>
                  </a:lnTo>
                  <a:lnTo>
                    <a:pt x="481" y="143"/>
                  </a:lnTo>
                  <a:lnTo>
                    <a:pt x="481" y="144"/>
                  </a:lnTo>
                  <a:lnTo>
                    <a:pt x="481" y="146"/>
                  </a:lnTo>
                  <a:close/>
                </a:path>
              </a:pathLst>
            </a:custGeom>
            <a:solidFill>
              <a:srgbClr val="DA2724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/>
          </p:nvSpPr>
          <p:spPr bwMode="auto">
            <a:xfrm>
              <a:off x="2981" y="753"/>
              <a:ext cx="254" cy="100"/>
            </a:xfrm>
            <a:custGeom>
              <a:avLst/>
              <a:gdLst>
                <a:gd name="T0" fmla="*/ 1 w 505"/>
                <a:gd name="T1" fmla="*/ 0 h 223"/>
                <a:gd name="T2" fmla="*/ 1 w 505"/>
                <a:gd name="T3" fmla="*/ 0 h 223"/>
                <a:gd name="T4" fmla="*/ 1 w 505"/>
                <a:gd name="T5" fmla="*/ 0 h 223"/>
                <a:gd name="T6" fmla="*/ 1 w 505"/>
                <a:gd name="T7" fmla="*/ 0 h 223"/>
                <a:gd name="T8" fmla="*/ 1 w 505"/>
                <a:gd name="T9" fmla="*/ 0 h 223"/>
                <a:gd name="T10" fmla="*/ 1 w 505"/>
                <a:gd name="T11" fmla="*/ 0 h 223"/>
                <a:gd name="T12" fmla="*/ 1 w 505"/>
                <a:gd name="T13" fmla="*/ 0 h 223"/>
                <a:gd name="T14" fmla="*/ 1 w 505"/>
                <a:gd name="T15" fmla="*/ 0 h 223"/>
                <a:gd name="T16" fmla="*/ 1 w 505"/>
                <a:gd name="T17" fmla="*/ 0 h 223"/>
                <a:gd name="T18" fmla="*/ 1 w 505"/>
                <a:gd name="T19" fmla="*/ 0 h 223"/>
                <a:gd name="T20" fmla="*/ 1 w 505"/>
                <a:gd name="T21" fmla="*/ 0 h 223"/>
                <a:gd name="T22" fmla="*/ 1 w 505"/>
                <a:gd name="T23" fmla="*/ 0 h 223"/>
                <a:gd name="T24" fmla="*/ 1 w 505"/>
                <a:gd name="T25" fmla="*/ 0 h 223"/>
                <a:gd name="T26" fmla="*/ 1 w 505"/>
                <a:gd name="T27" fmla="*/ 0 h 223"/>
                <a:gd name="T28" fmla="*/ 1 w 505"/>
                <a:gd name="T29" fmla="*/ 0 h 223"/>
                <a:gd name="T30" fmla="*/ 1 w 505"/>
                <a:gd name="T31" fmla="*/ 0 h 223"/>
                <a:gd name="T32" fmla="*/ 1 w 505"/>
                <a:gd name="T33" fmla="*/ 0 h 223"/>
                <a:gd name="T34" fmla="*/ 1 w 505"/>
                <a:gd name="T35" fmla="*/ 0 h 223"/>
                <a:gd name="T36" fmla="*/ 1 w 505"/>
                <a:gd name="T37" fmla="*/ 0 h 223"/>
                <a:gd name="T38" fmla="*/ 1 w 505"/>
                <a:gd name="T39" fmla="*/ 0 h 223"/>
                <a:gd name="T40" fmla="*/ 0 w 505"/>
                <a:gd name="T41" fmla="*/ 0 h 223"/>
                <a:gd name="T42" fmla="*/ 0 w 505"/>
                <a:gd name="T43" fmla="*/ 0 h 223"/>
                <a:gd name="T44" fmla="*/ 1 w 505"/>
                <a:gd name="T45" fmla="*/ 0 h 223"/>
                <a:gd name="T46" fmla="*/ 0 w 505"/>
                <a:gd name="T47" fmla="*/ 0 h 223"/>
                <a:gd name="T48" fmla="*/ 1 w 505"/>
                <a:gd name="T49" fmla="*/ 0 h 223"/>
                <a:gd name="T50" fmla="*/ 0 w 505"/>
                <a:gd name="T51" fmla="*/ 0 h 223"/>
                <a:gd name="T52" fmla="*/ 0 w 505"/>
                <a:gd name="T53" fmla="*/ 0 h 223"/>
                <a:gd name="T54" fmla="*/ 1 w 505"/>
                <a:gd name="T55" fmla="*/ 0 h 223"/>
                <a:gd name="T56" fmla="*/ 0 w 505"/>
                <a:gd name="T57" fmla="*/ 0 h 223"/>
                <a:gd name="T58" fmla="*/ 0 w 505"/>
                <a:gd name="T59" fmla="*/ 0 h 223"/>
                <a:gd name="T60" fmla="*/ 1 w 505"/>
                <a:gd name="T61" fmla="*/ 0 h 223"/>
                <a:gd name="T62" fmla="*/ 1 w 505"/>
                <a:gd name="T63" fmla="*/ 0 h 223"/>
                <a:gd name="T64" fmla="*/ 1 w 505"/>
                <a:gd name="T65" fmla="*/ 0 h 223"/>
                <a:gd name="T66" fmla="*/ 0 w 505"/>
                <a:gd name="T67" fmla="*/ 0 h 223"/>
                <a:gd name="T68" fmla="*/ 1 w 505"/>
                <a:gd name="T69" fmla="*/ 0 h 223"/>
                <a:gd name="T70" fmla="*/ 1 w 505"/>
                <a:gd name="T71" fmla="*/ 0 h 223"/>
                <a:gd name="T72" fmla="*/ 1 w 505"/>
                <a:gd name="T73" fmla="*/ 0 h 223"/>
                <a:gd name="T74" fmla="*/ 1 w 505"/>
                <a:gd name="T75" fmla="*/ 0 h 223"/>
                <a:gd name="T76" fmla="*/ 1 w 505"/>
                <a:gd name="T77" fmla="*/ 0 h 223"/>
                <a:gd name="T78" fmla="*/ 1 w 505"/>
                <a:gd name="T79" fmla="*/ 0 h 223"/>
                <a:gd name="T80" fmla="*/ 1 w 505"/>
                <a:gd name="T81" fmla="*/ 0 h 223"/>
                <a:gd name="T82" fmla="*/ 1 w 505"/>
                <a:gd name="T83" fmla="*/ 0 h 223"/>
                <a:gd name="T84" fmla="*/ 1 w 505"/>
                <a:gd name="T85" fmla="*/ 0 h 223"/>
                <a:gd name="T86" fmla="*/ 1 w 505"/>
                <a:gd name="T87" fmla="*/ 0 h 223"/>
                <a:gd name="T88" fmla="*/ 1 w 505"/>
                <a:gd name="T89" fmla="*/ 0 h 223"/>
                <a:gd name="T90" fmla="*/ 1 w 505"/>
                <a:gd name="T91" fmla="*/ 0 h 223"/>
                <a:gd name="T92" fmla="*/ 1 w 505"/>
                <a:gd name="T93" fmla="*/ 0 h 223"/>
                <a:gd name="T94" fmla="*/ 1 w 505"/>
                <a:gd name="T95" fmla="*/ 0 h 223"/>
                <a:gd name="T96" fmla="*/ 1 w 505"/>
                <a:gd name="T97" fmla="*/ 0 h 223"/>
                <a:gd name="T98" fmla="*/ 1 w 505"/>
                <a:gd name="T99" fmla="*/ 0 h 223"/>
                <a:gd name="T100" fmla="*/ 1 w 505"/>
                <a:gd name="T101" fmla="*/ 0 h 223"/>
                <a:gd name="T102" fmla="*/ 1 w 505"/>
                <a:gd name="T103" fmla="*/ 0 h 223"/>
                <a:gd name="T104" fmla="*/ 1 w 505"/>
                <a:gd name="T105" fmla="*/ 0 h 223"/>
                <a:gd name="T106" fmla="*/ 1 w 505"/>
                <a:gd name="T107" fmla="*/ 0 h 223"/>
                <a:gd name="T108" fmla="*/ 1 w 505"/>
                <a:gd name="T109" fmla="*/ 0 h 223"/>
                <a:gd name="T110" fmla="*/ 1 w 505"/>
                <a:gd name="T111" fmla="*/ 0 h 223"/>
                <a:gd name="T112" fmla="*/ 1 w 505"/>
                <a:gd name="T113" fmla="*/ 0 h 223"/>
                <a:gd name="T114" fmla="*/ 1 w 505"/>
                <a:gd name="T115" fmla="*/ 0 h 223"/>
                <a:gd name="T116" fmla="*/ 1 w 505"/>
                <a:gd name="T117" fmla="*/ 0 h 223"/>
                <a:gd name="T118" fmla="*/ 1 w 505"/>
                <a:gd name="T119" fmla="*/ 0 h 22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5"/>
                <a:gd name="T181" fmla="*/ 0 h 223"/>
                <a:gd name="T182" fmla="*/ 505 w 505"/>
                <a:gd name="T183" fmla="*/ 223 h 22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5" h="223">
                  <a:moveTo>
                    <a:pt x="490" y="170"/>
                  </a:moveTo>
                  <a:lnTo>
                    <a:pt x="488" y="168"/>
                  </a:lnTo>
                  <a:lnTo>
                    <a:pt x="487" y="168"/>
                  </a:lnTo>
                  <a:lnTo>
                    <a:pt x="485" y="167"/>
                  </a:lnTo>
                  <a:lnTo>
                    <a:pt x="482" y="166"/>
                  </a:lnTo>
                  <a:lnTo>
                    <a:pt x="479" y="164"/>
                  </a:lnTo>
                  <a:lnTo>
                    <a:pt x="473" y="163"/>
                  </a:lnTo>
                  <a:lnTo>
                    <a:pt x="482" y="141"/>
                  </a:lnTo>
                  <a:lnTo>
                    <a:pt x="485" y="142"/>
                  </a:lnTo>
                  <a:lnTo>
                    <a:pt x="490" y="143"/>
                  </a:lnTo>
                  <a:lnTo>
                    <a:pt x="491" y="145"/>
                  </a:lnTo>
                  <a:lnTo>
                    <a:pt x="494" y="146"/>
                  </a:lnTo>
                  <a:lnTo>
                    <a:pt x="496" y="148"/>
                  </a:lnTo>
                  <a:lnTo>
                    <a:pt x="497" y="149"/>
                  </a:lnTo>
                  <a:lnTo>
                    <a:pt x="490" y="170"/>
                  </a:lnTo>
                  <a:close/>
                  <a:moveTo>
                    <a:pt x="473" y="163"/>
                  </a:moveTo>
                  <a:lnTo>
                    <a:pt x="473" y="163"/>
                  </a:lnTo>
                  <a:lnTo>
                    <a:pt x="471" y="161"/>
                  </a:lnTo>
                  <a:lnTo>
                    <a:pt x="470" y="161"/>
                  </a:lnTo>
                  <a:lnTo>
                    <a:pt x="468" y="161"/>
                  </a:lnTo>
                  <a:lnTo>
                    <a:pt x="468" y="160"/>
                  </a:lnTo>
                  <a:lnTo>
                    <a:pt x="467" y="160"/>
                  </a:lnTo>
                  <a:lnTo>
                    <a:pt x="465" y="159"/>
                  </a:lnTo>
                  <a:lnTo>
                    <a:pt x="473" y="138"/>
                  </a:lnTo>
                  <a:lnTo>
                    <a:pt x="474" y="139"/>
                  </a:lnTo>
                  <a:lnTo>
                    <a:pt x="476" y="139"/>
                  </a:lnTo>
                  <a:lnTo>
                    <a:pt x="477" y="141"/>
                  </a:lnTo>
                  <a:lnTo>
                    <a:pt x="479" y="141"/>
                  </a:lnTo>
                  <a:lnTo>
                    <a:pt x="480" y="141"/>
                  </a:lnTo>
                  <a:lnTo>
                    <a:pt x="482" y="141"/>
                  </a:lnTo>
                  <a:lnTo>
                    <a:pt x="473" y="163"/>
                  </a:lnTo>
                  <a:close/>
                  <a:moveTo>
                    <a:pt x="465" y="159"/>
                  </a:moveTo>
                  <a:lnTo>
                    <a:pt x="462" y="159"/>
                  </a:lnTo>
                  <a:lnTo>
                    <a:pt x="460" y="159"/>
                  </a:lnTo>
                  <a:lnTo>
                    <a:pt x="459" y="159"/>
                  </a:lnTo>
                  <a:lnTo>
                    <a:pt x="457" y="159"/>
                  </a:lnTo>
                  <a:lnTo>
                    <a:pt x="465" y="134"/>
                  </a:lnTo>
                  <a:lnTo>
                    <a:pt x="467" y="135"/>
                  </a:lnTo>
                  <a:lnTo>
                    <a:pt x="468" y="136"/>
                  </a:lnTo>
                  <a:lnTo>
                    <a:pt x="470" y="136"/>
                  </a:lnTo>
                  <a:lnTo>
                    <a:pt x="471" y="138"/>
                  </a:lnTo>
                  <a:lnTo>
                    <a:pt x="473" y="138"/>
                  </a:lnTo>
                  <a:lnTo>
                    <a:pt x="465" y="159"/>
                  </a:lnTo>
                  <a:close/>
                  <a:moveTo>
                    <a:pt x="465" y="134"/>
                  </a:moveTo>
                  <a:lnTo>
                    <a:pt x="462" y="149"/>
                  </a:lnTo>
                  <a:lnTo>
                    <a:pt x="465" y="134"/>
                  </a:lnTo>
                  <a:close/>
                  <a:moveTo>
                    <a:pt x="457" y="159"/>
                  </a:moveTo>
                  <a:lnTo>
                    <a:pt x="456" y="157"/>
                  </a:lnTo>
                  <a:lnTo>
                    <a:pt x="454" y="156"/>
                  </a:lnTo>
                  <a:lnTo>
                    <a:pt x="453" y="156"/>
                  </a:lnTo>
                  <a:lnTo>
                    <a:pt x="451" y="156"/>
                  </a:lnTo>
                  <a:lnTo>
                    <a:pt x="448" y="155"/>
                  </a:lnTo>
                  <a:lnTo>
                    <a:pt x="445" y="155"/>
                  </a:lnTo>
                  <a:lnTo>
                    <a:pt x="450" y="134"/>
                  </a:lnTo>
                  <a:lnTo>
                    <a:pt x="453" y="134"/>
                  </a:lnTo>
                  <a:lnTo>
                    <a:pt x="456" y="134"/>
                  </a:lnTo>
                  <a:lnTo>
                    <a:pt x="457" y="134"/>
                  </a:lnTo>
                  <a:lnTo>
                    <a:pt x="460" y="134"/>
                  </a:lnTo>
                  <a:lnTo>
                    <a:pt x="462" y="134"/>
                  </a:lnTo>
                  <a:lnTo>
                    <a:pt x="465" y="134"/>
                  </a:lnTo>
                  <a:lnTo>
                    <a:pt x="457" y="159"/>
                  </a:lnTo>
                  <a:close/>
                  <a:moveTo>
                    <a:pt x="445" y="155"/>
                  </a:moveTo>
                  <a:lnTo>
                    <a:pt x="442" y="155"/>
                  </a:lnTo>
                  <a:lnTo>
                    <a:pt x="439" y="155"/>
                  </a:lnTo>
                  <a:lnTo>
                    <a:pt x="437" y="155"/>
                  </a:lnTo>
                  <a:lnTo>
                    <a:pt x="436" y="153"/>
                  </a:lnTo>
                  <a:lnTo>
                    <a:pt x="434" y="152"/>
                  </a:lnTo>
                  <a:lnTo>
                    <a:pt x="437" y="131"/>
                  </a:lnTo>
                  <a:lnTo>
                    <a:pt x="440" y="131"/>
                  </a:lnTo>
                  <a:lnTo>
                    <a:pt x="443" y="131"/>
                  </a:lnTo>
                  <a:lnTo>
                    <a:pt x="445" y="131"/>
                  </a:lnTo>
                  <a:lnTo>
                    <a:pt x="446" y="132"/>
                  </a:lnTo>
                  <a:lnTo>
                    <a:pt x="448" y="132"/>
                  </a:lnTo>
                  <a:lnTo>
                    <a:pt x="450" y="134"/>
                  </a:lnTo>
                  <a:lnTo>
                    <a:pt x="445" y="155"/>
                  </a:lnTo>
                  <a:close/>
                  <a:moveTo>
                    <a:pt x="437" y="131"/>
                  </a:moveTo>
                  <a:lnTo>
                    <a:pt x="437" y="141"/>
                  </a:lnTo>
                  <a:lnTo>
                    <a:pt x="437" y="131"/>
                  </a:lnTo>
                  <a:close/>
                  <a:moveTo>
                    <a:pt x="434" y="152"/>
                  </a:moveTo>
                  <a:lnTo>
                    <a:pt x="431" y="152"/>
                  </a:lnTo>
                  <a:lnTo>
                    <a:pt x="428" y="153"/>
                  </a:lnTo>
                  <a:lnTo>
                    <a:pt x="426" y="153"/>
                  </a:lnTo>
                  <a:lnTo>
                    <a:pt x="425" y="153"/>
                  </a:lnTo>
                  <a:lnTo>
                    <a:pt x="423" y="155"/>
                  </a:lnTo>
                  <a:lnTo>
                    <a:pt x="422" y="155"/>
                  </a:lnTo>
                  <a:lnTo>
                    <a:pt x="422" y="131"/>
                  </a:lnTo>
                  <a:lnTo>
                    <a:pt x="423" y="131"/>
                  </a:lnTo>
                  <a:lnTo>
                    <a:pt x="426" y="131"/>
                  </a:lnTo>
                  <a:lnTo>
                    <a:pt x="430" y="131"/>
                  </a:lnTo>
                  <a:lnTo>
                    <a:pt x="434" y="131"/>
                  </a:lnTo>
                  <a:lnTo>
                    <a:pt x="436" y="131"/>
                  </a:lnTo>
                  <a:lnTo>
                    <a:pt x="437" y="131"/>
                  </a:lnTo>
                  <a:lnTo>
                    <a:pt x="434" y="152"/>
                  </a:lnTo>
                  <a:close/>
                  <a:moveTo>
                    <a:pt x="422" y="155"/>
                  </a:moveTo>
                  <a:lnTo>
                    <a:pt x="411" y="155"/>
                  </a:lnTo>
                  <a:lnTo>
                    <a:pt x="406" y="134"/>
                  </a:lnTo>
                  <a:lnTo>
                    <a:pt x="408" y="132"/>
                  </a:lnTo>
                  <a:lnTo>
                    <a:pt x="410" y="132"/>
                  </a:lnTo>
                  <a:lnTo>
                    <a:pt x="413" y="131"/>
                  </a:lnTo>
                  <a:lnTo>
                    <a:pt x="414" y="131"/>
                  </a:lnTo>
                  <a:lnTo>
                    <a:pt x="419" y="131"/>
                  </a:lnTo>
                  <a:lnTo>
                    <a:pt x="420" y="131"/>
                  </a:lnTo>
                  <a:lnTo>
                    <a:pt x="422" y="131"/>
                  </a:lnTo>
                  <a:lnTo>
                    <a:pt x="422" y="155"/>
                  </a:lnTo>
                  <a:close/>
                  <a:moveTo>
                    <a:pt x="406" y="134"/>
                  </a:moveTo>
                  <a:lnTo>
                    <a:pt x="406" y="145"/>
                  </a:lnTo>
                  <a:lnTo>
                    <a:pt x="406" y="134"/>
                  </a:lnTo>
                  <a:close/>
                  <a:moveTo>
                    <a:pt x="411" y="155"/>
                  </a:moveTo>
                  <a:lnTo>
                    <a:pt x="408" y="155"/>
                  </a:lnTo>
                  <a:lnTo>
                    <a:pt x="403" y="156"/>
                  </a:lnTo>
                  <a:lnTo>
                    <a:pt x="402" y="156"/>
                  </a:lnTo>
                  <a:lnTo>
                    <a:pt x="400" y="156"/>
                  </a:lnTo>
                  <a:lnTo>
                    <a:pt x="397" y="157"/>
                  </a:lnTo>
                  <a:lnTo>
                    <a:pt x="394" y="159"/>
                  </a:lnTo>
                  <a:lnTo>
                    <a:pt x="391" y="138"/>
                  </a:lnTo>
                  <a:lnTo>
                    <a:pt x="393" y="136"/>
                  </a:lnTo>
                  <a:lnTo>
                    <a:pt x="394" y="135"/>
                  </a:lnTo>
                  <a:lnTo>
                    <a:pt x="396" y="135"/>
                  </a:lnTo>
                  <a:lnTo>
                    <a:pt x="397" y="135"/>
                  </a:lnTo>
                  <a:lnTo>
                    <a:pt x="399" y="134"/>
                  </a:lnTo>
                  <a:lnTo>
                    <a:pt x="402" y="134"/>
                  </a:lnTo>
                  <a:lnTo>
                    <a:pt x="403" y="134"/>
                  </a:lnTo>
                  <a:lnTo>
                    <a:pt x="406" y="134"/>
                  </a:lnTo>
                  <a:lnTo>
                    <a:pt x="411" y="155"/>
                  </a:lnTo>
                  <a:close/>
                  <a:moveTo>
                    <a:pt x="394" y="159"/>
                  </a:moveTo>
                  <a:lnTo>
                    <a:pt x="393" y="159"/>
                  </a:lnTo>
                  <a:lnTo>
                    <a:pt x="391" y="159"/>
                  </a:lnTo>
                  <a:lnTo>
                    <a:pt x="386" y="160"/>
                  </a:lnTo>
                  <a:lnTo>
                    <a:pt x="385" y="160"/>
                  </a:lnTo>
                  <a:lnTo>
                    <a:pt x="382" y="160"/>
                  </a:lnTo>
                  <a:lnTo>
                    <a:pt x="380" y="160"/>
                  </a:lnTo>
                  <a:lnTo>
                    <a:pt x="379" y="160"/>
                  </a:lnTo>
                  <a:lnTo>
                    <a:pt x="379" y="161"/>
                  </a:lnTo>
                  <a:lnTo>
                    <a:pt x="379" y="163"/>
                  </a:lnTo>
                  <a:lnTo>
                    <a:pt x="374" y="138"/>
                  </a:lnTo>
                  <a:lnTo>
                    <a:pt x="377" y="138"/>
                  </a:lnTo>
                  <a:lnTo>
                    <a:pt x="379" y="138"/>
                  </a:lnTo>
                  <a:lnTo>
                    <a:pt x="380" y="138"/>
                  </a:lnTo>
                  <a:lnTo>
                    <a:pt x="382" y="138"/>
                  </a:lnTo>
                  <a:lnTo>
                    <a:pt x="383" y="138"/>
                  </a:lnTo>
                  <a:lnTo>
                    <a:pt x="385" y="138"/>
                  </a:lnTo>
                  <a:lnTo>
                    <a:pt x="386" y="138"/>
                  </a:lnTo>
                  <a:lnTo>
                    <a:pt x="388" y="138"/>
                  </a:lnTo>
                  <a:lnTo>
                    <a:pt x="391" y="138"/>
                  </a:lnTo>
                  <a:lnTo>
                    <a:pt x="394" y="159"/>
                  </a:lnTo>
                  <a:close/>
                  <a:moveTo>
                    <a:pt x="379" y="163"/>
                  </a:moveTo>
                  <a:lnTo>
                    <a:pt x="374" y="138"/>
                  </a:lnTo>
                  <a:lnTo>
                    <a:pt x="379" y="163"/>
                  </a:lnTo>
                  <a:close/>
                  <a:moveTo>
                    <a:pt x="371" y="138"/>
                  </a:moveTo>
                  <a:lnTo>
                    <a:pt x="374" y="138"/>
                  </a:lnTo>
                  <a:lnTo>
                    <a:pt x="374" y="152"/>
                  </a:lnTo>
                  <a:lnTo>
                    <a:pt x="371" y="138"/>
                  </a:lnTo>
                  <a:close/>
                  <a:moveTo>
                    <a:pt x="379" y="163"/>
                  </a:moveTo>
                  <a:lnTo>
                    <a:pt x="362" y="166"/>
                  </a:lnTo>
                  <a:lnTo>
                    <a:pt x="345" y="168"/>
                  </a:lnTo>
                  <a:lnTo>
                    <a:pt x="328" y="171"/>
                  </a:lnTo>
                  <a:lnTo>
                    <a:pt x="311" y="175"/>
                  </a:lnTo>
                  <a:lnTo>
                    <a:pt x="292" y="180"/>
                  </a:lnTo>
                  <a:lnTo>
                    <a:pt x="274" y="182"/>
                  </a:lnTo>
                  <a:lnTo>
                    <a:pt x="256" y="186"/>
                  </a:lnTo>
                  <a:lnTo>
                    <a:pt x="237" y="191"/>
                  </a:lnTo>
                  <a:lnTo>
                    <a:pt x="232" y="166"/>
                  </a:lnTo>
                  <a:lnTo>
                    <a:pt x="251" y="163"/>
                  </a:lnTo>
                  <a:lnTo>
                    <a:pt x="269" y="160"/>
                  </a:lnTo>
                  <a:lnTo>
                    <a:pt x="288" y="156"/>
                  </a:lnTo>
                  <a:lnTo>
                    <a:pt x="305" y="153"/>
                  </a:lnTo>
                  <a:lnTo>
                    <a:pt x="322" y="149"/>
                  </a:lnTo>
                  <a:lnTo>
                    <a:pt x="339" y="146"/>
                  </a:lnTo>
                  <a:lnTo>
                    <a:pt x="348" y="143"/>
                  </a:lnTo>
                  <a:lnTo>
                    <a:pt x="356" y="142"/>
                  </a:lnTo>
                  <a:lnTo>
                    <a:pt x="363" y="139"/>
                  </a:lnTo>
                  <a:lnTo>
                    <a:pt x="371" y="138"/>
                  </a:lnTo>
                  <a:lnTo>
                    <a:pt x="379" y="163"/>
                  </a:lnTo>
                  <a:close/>
                  <a:moveTo>
                    <a:pt x="237" y="191"/>
                  </a:moveTo>
                  <a:lnTo>
                    <a:pt x="217" y="195"/>
                  </a:lnTo>
                  <a:lnTo>
                    <a:pt x="199" y="199"/>
                  </a:lnTo>
                  <a:lnTo>
                    <a:pt x="179" y="203"/>
                  </a:lnTo>
                  <a:lnTo>
                    <a:pt x="159" y="207"/>
                  </a:lnTo>
                  <a:lnTo>
                    <a:pt x="140" y="210"/>
                  </a:lnTo>
                  <a:lnTo>
                    <a:pt x="122" y="214"/>
                  </a:lnTo>
                  <a:lnTo>
                    <a:pt x="112" y="216"/>
                  </a:lnTo>
                  <a:lnTo>
                    <a:pt x="103" y="216"/>
                  </a:lnTo>
                  <a:lnTo>
                    <a:pt x="95" y="217"/>
                  </a:lnTo>
                  <a:lnTo>
                    <a:pt x="88" y="218"/>
                  </a:lnTo>
                  <a:lnTo>
                    <a:pt x="83" y="198"/>
                  </a:lnTo>
                  <a:lnTo>
                    <a:pt x="91" y="196"/>
                  </a:lnTo>
                  <a:lnTo>
                    <a:pt x="98" y="193"/>
                  </a:lnTo>
                  <a:lnTo>
                    <a:pt x="106" y="192"/>
                  </a:lnTo>
                  <a:lnTo>
                    <a:pt x="115" y="191"/>
                  </a:lnTo>
                  <a:lnTo>
                    <a:pt x="125" y="188"/>
                  </a:lnTo>
                  <a:lnTo>
                    <a:pt x="134" y="186"/>
                  </a:lnTo>
                  <a:lnTo>
                    <a:pt x="143" y="184"/>
                  </a:lnTo>
                  <a:lnTo>
                    <a:pt x="152" y="182"/>
                  </a:lnTo>
                  <a:lnTo>
                    <a:pt x="171" y="178"/>
                  </a:lnTo>
                  <a:lnTo>
                    <a:pt x="192" y="174"/>
                  </a:lnTo>
                  <a:lnTo>
                    <a:pt x="212" y="170"/>
                  </a:lnTo>
                  <a:lnTo>
                    <a:pt x="232" y="166"/>
                  </a:lnTo>
                  <a:lnTo>
                    <a:pt x="237" y="191"/>
                  </a:lnTo>
                  <a:close/>
                  <a:moveTo>
                    <a:pt x="83" y="198"/>
                  </a:moveTo>
                  <a:lnTo>
                    <a:pt x="88" y="209"/>
                  </a:lnTo>
                  <a:lnTo>
                    <a:pt x="83" y="198"/>
                  </a:lnTo>
                  <a:close/>
                  <a:moveTo>
                    <a:pt x="88" y="218"/>
                  </a:moveTo>
                  <a:lnTo>
                    <a:pt x="86" y="220"/>
                  </a:lnTo>
                  <a:lnTo>
                    <a:pt x="83" y="220"/>
                  </a:lnTo>
                  <a:lnTo>
                    <a:pt x="80" y="221"/>
                  </a:lnTo>
                  <a:lnTo>
                    <a:pt x="75" y="223"/>
                  </a:lnTo>
                  <a:lnTo>
                    <a:pt x="72" y="223"/>
                  </a:lnTo>
                  <a:lnTo>
                    <a:pt x="71" y="223"/>
                  </a:lnTo>
                  <a:lnTo>
                    <a:pt x="68" y="202"/>
                  </a:lnTo>
                  <a:lnTo>
                    <a:pt x="69" y="200"/>
                  </a:lnTo>
                  <a:lnTo>
                    <a:pt x="71" y="199"/>
                  </a:lnTo>
                  <a:lnTo>
                    <a:pt x="74" y="199"/>
                  </a:lnTo>
                  <a:lnTo>
                    <a:pt x="75" y="199"/>
                  </a:lnTo>
                  <a:lnTo>
                    <a:pt x="80" y="198"/>
                  </a:lnTo>
                  <a:lnTo>
                    <a:pt x="82" y="198"/>
                  </a:lnTo>
                  <a:lnTo>
                    <a:pt x="83" y="198"/>
                  </a:lnTo>
                  <a:lnTo>
                    <a:pt x="88" y="218"/>
                  </a:lnTo>
                  <a:close/>
                  <a:moveTo>
                    <a:pt x="68" y="202"/>
                  </a:moveTo>
                  <a:lnTo>
                    <a:pt x="68" y="211"/>
                  </a:lnTo>
                  <a:lnTo>
                    <a:pt x="68" y="202"/>
                  </a:lnTo>
                  <a:close/>
                  <a:moveTo>
                    <a:pt x="71" y="223"/>
                  </a:moveTo>
                  <a:lnTo>
                    <a:pt x="69" y="223"/>
                  </a:lnTo>
                  <a:lnTo>
                    <a:pt x="68" y="223"/>
                  </a:lnTo>
                  <a:lnTo>
                    <a:pt x="63" y="223"/>
                  </a:lnTo>
                  <a:lnTo>
                    <a:pt x="58" y="223"/>
                  </a:lnTo>
                  <a:lnTo>
                    <a:pt x="57" y="223"/>
                  </a:lnTo>
                  <a:lnTo>
                    <a:pt x="55" y="223"/>
                  </a:lnTo>
                  <a:lnTo>
                    <a:pt x="55" y="202"/>
                  </a:lnTo>
                  <a:lnTo>
                    <a:pt x="68" y="202"/>
                  </a:lnTo>
                  <a:lnTo>
                    <a:pt x="71" y="223"/>
                  </a:lnTo>
                  <a:close/>
                  <a:moveTo>
                    <a:pt x="55" y="223"/>
                  </a:moveTo>
                  <a:lnTo>
                    <a:pt x="51" y="223"/>
                  </a:lnTo>
                  <a:lnTo>
                    <a:pt x="55" y="211"/>
                  </a:lnTo>
                  <a:lnTo>
                    <a:pt x="55" y="223"/>
                  </a:lnTo>
                  <a:close/>
                  <a:moveTo>
                    <a:pt x="51" y="223"/>
                  </a:moveTo>
                  <a:lnTo>
                    <a:pt x="55" y="202"/>
                  </a:lnTo>
                  <a:lnTo>
                    <a:pt x="51" y="223"/>
                  </a:lnTo>
                  <a:close/>
                  <a:moveTo>
                    <a:pt x="51" y="223"/>
                  </a:moveTo>
                  <a:lnTo>
                    <a:pt x="51" y="223"/>
                  </a:lnTo>
                  <a:lnTo>
                    <a:pt x="49" y="223"/>
                  </a:lnTo>
                  <a:lnTo>
                    <a:pt x="48" y="223"/>
                  </a:lnTo>
                  <a:lnTo>
                    <a:pt x="51" y="202"/>
                  </a:lnTo>
                  <a:lnTo>
                    <a:pt x="52" y="202"/>
                  </a:lnTo>
                  <a:lnTo>
                    <a:pt x="54" y="202"/>
                  </a:lnTo>
                  <a:lnTo>
                    <a:pt x="55" y="202"/>
                  </a:lnTo>
                  <a:lnTo>
                    <a:pt x="51" y="223"/>
                  </a:lnTo>
                  <a:close/>
                  <a:moveTo>
                    <a:pt x="48" y="223"/>
                  </a:moveTo>
                  <a:lnTo>
                    <a:pt x="46" y="223"/>
                  </a:lnTo>
                  <a:lnTo>
                    <a:pt x="45" y="223"/>
                  </a:lnTo>
                  <a:lnTo>
                    <a:pt x="43" y="223"/>
                  </a:lnTo>
                  <a:lnTo>
                    <a:pt x="51" y="202"/>
                  </a:lnTo>
                  <a:lnTo>
                    <a:pt x="48" y="223"/>
                  </a:lnTo>
                  <a:close/>
                  <a:moveTo>
                    <a:pt x="43" y="223"/>
                  </a:moveTo>
                  <a:lnTo>
                    <a:pt x="42" y="223"/>
                  </a:lnTo>
                  <a:lnTo>
                    <a:pt x="40" y="223"/>
                  </a:lnTo>
                  <a:lnTo>
                    <a:pt x="38" y="221"/>
                  </a:lnTo>
                  <a:lnTo>
                    <a:pt x="35" y="220"/>
                  </a:lnTo>
                  <a:lnTo>
                    <a:pt x="31" y="218"/>
                  </a:lnTo>
                  <a:lnTo>
                    <a:pt x="29" y="217"/>
                  </a:lnTo>
                  <a:lnTo>
                    <a:pt x="28" y="216"/>
                  </a:lnTo>
                  <a:lnTo>
                    <a:pt x="40" y="198"/>
                  </a:lnTo>
                  <a:lnTo>
                    <a:pt x="42" y="199"/>
                  </a:lnTo>
                  <a:lnTo>
                    <a:pt x="43" y="199"/>
                  </a:lnTo>
                  <a:lnTo>
                    <a:pt x="45" y="199"/>
                  </a:lnTo>
                  <a:lnTo>
                    <a:pt x="46" y="199"/>
                  </a:lnTo>
                  <a:lnTo>
                    <a:pt x="49" y="200"/>
                  </a:lnTo>
                  <a:lnTo>
                    <a:pt x="51" y="202"/>
                  </a:lnTo>
                  <a:lnTo>
                    <a:pt x="43" y="223"/>
                  </a:lnTo>
                  <a:close/>
                  <a:moveTo>
                    <a:pt x="28" y="216"/>
                  </a:moveTo>
                  <a:lnTo>
                    <a:pt x="23" y="216"/>
                  </a:lnTo>
                  <a:lnTo>
                    <a:pt x="32" y="206"/>
                  </a:lnTo>
                  <a:lnTo>
                    <a:pt x="28" y="216"/>
                  </a:lnTo>
                  <a:close/>
                  <a:moveTo>
                    <a:pt x="23" y="216"/>
                  </a:moveTo>
                  <a:lnTo>
                    <a:pt x="20" y="213"/>
                  </a:lnTo>
                  <a:lnTo>
                    <a:pt x="17" y="211"/>
                  </a:lnTo>
                  <a:lnTo>
                    <a:pt x="12" y="209"/>
                  </a:lnTo>
                  <a:lnTo>
                    <a:pt x="9" y="206"/>
                  </a:lnTo>
                  <a:lnTo>
                    <a:pt x="8" y="205"/>
                  </a:lnTo>
                  <a:lnTo>
                    <a:pt x="6" y="203"/>
                  </a:lnTo>
                  <a:lnTo>
                    <a:pt x="5" y="202"/>
                  </a:lnTo>
                  <a:lnTo>
                    <a:pt x="23" y="184"/>
                  </a:lnTo>
                  <a:lnTo>
                    <a:pt x="25" y="185"/>
                  </a:lnTo>
                  <a:lnTo>
                    <a:pt x="26" y="186"/>
                  </a:lnTo>
                  <a:lnTo>
                    <a:pt x="28" y="188"/>
                  </a:lnTo>
                  <a:lnTo>
                    <a:pt x="29" y="191"/>
                  </a:lnTo>
                  <a:lnTo>
                    <a:pt x="32" y="193"/>
                  </a:lnTo>
                  <a:lnTo>
                    <a:pt x="35" y="195"/>
                  </a:lnTo>
                  <a:lnTo>
                    <a:pt x="40" y="198"/>
                  </a:lnTo>
                  <a:lnTo>
                    <a:pt x="23" y="216"/>
                  </a:lnTo>
                  <a:close/>
                  <a:moveTo>
                    <a:pt x="5" y="202"/>
                  </a:moveTo>
                  <a:lnTo>
                    <a:pt x="0" y="198"/>
                  </a:lnTo>
                  <a:lnTo>
                    <a:pt x="0" y="195"/>
                  </a:lnTo>
                  <a:lnTo>
                    <a:pt x="17" y="195"/>
                  </a:lnTo>
                  <a:lnTo>
                    <a:pt x="5" y="202"/>
                  </a:lnTo>
                  <a:close/>
                  <a:moveTo>
                    <a:pt x="0" y="195"/>
                  </a:moveTo>
                  <a:lnTo>
                    <a:pt x="0" y="184"/>
                  </a:lnTo>
                  <a:lnTo>
                    <a:pt x="28" y="184"/>
                  </a:lnTo>
                  <a:lnTo>
                    <a:pt x="28" y="195"/>
                  </a:lnTo>
                  <a:lnTo>
                    <a:pt x="0" y="195"/>
                  </a:lnTo>
                  <a:close/>
                  <a:moveTo>
                    <a:pt x="0" y="184"/>
                  </a:moveTo>
                  <a:lnTo>
                    <a:pt x="0" y="180"/>
                  </a:lnTo>
                  <a:lnTo>
                    <a:pt x="28" y="180"/>
                  </a:lnTo>
                  <a:lnTo>
                    <a:pt x="28" y="184"/>
                  </a:lnTo>
                  <a:lnTo>
                    <a:pt x="0" y="184"/>
                  </a:lnTo>
                  <a:close/>
                  <a:moveTo>
                    <a:pt x="0" y="180"/>
                  </a:moveTo>
                  <a:lnTo>
                    <a:pt x="0" y="170"/>
                  </a:lnTo>
                  <a:lnTo>
                    <a:pt x="28" y="170"/>
                  </a:lnTo>
                  <a:lnTo>
                    <a:pt x="28" y="180"/>
                  </a:lnTo>
                  <a:lnTo>
                    <a:pt x="0" y="180"/>
                  </a:lnTo>
                  <a:close/>
                  <a:moveTo>
                    <a:pt x="0" y="170"/>
                  </a:moveTo>
                  <a:lnTo>
                    <a:pt x="0" y="155"/>
                  </a:lnTo>
                  <a:lnTo>
                    <a:pt x="28" y="155"/>
                  </a:lnTo>
                  <a:lnTo>
                    <a:pt x="28" y="170"/>
                  </a:lnTo>
                  <a:lnTo>
                    <a:pt x="0" y="170"/>
                  </a:lnTo>
                  <a:close/>
                  <a:moveTo>
                    <a:pt x="28" y="155"/>
                  </a:moveTo>
                  <a:lnTo>
                    <a:pt x="12" y="155"/>
                  </a:lnTo>
                  <a:lnTo>
                    <a:pt x="28" y="155"/>
                  </a:lnTo>
                  <a:close/>
                  <a:moveTo>
                    <a:pt x="0" y="155"/>
                  </a:moveTo>
                  <a:lnTo>
                    <a:pt x="0" y="155"/>
                  </a:lnTo>
                  <a:lnTo>
                    <a:pt x="0" y="153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28" y="149"/>
                  </a:lnTo>
                  <a:lnTo>
                    <a:pt x="28" y="150"/>
                  </a:lnTo>
                  <a:lnTo>
                    <a:pt x="28" y="152"/>
                  </a:lnTo>
                  <a:lnTo>
                    <a:pt x="28" y="153"/>
                  </a:lnTo>
                  <a:lnTo>
                    <a:pt x="28" y="155"/>
                  </a:lnTo>
                  <a:lnTo>
                    <a:pt x="0" y="155"/>
                  </a:lnTo>
                  <a:close/>
                  <a:moveTo>
                    <a:pt x="0" y="149"/>
                  </a:moveTo>
                  <a:lnTo>
                    <a:pt x="0" y="146"/>
                  </a:lnTo>
                  <a:lnTo>
                    <a:pt x="0" y="145"/>
                  </a:lnTo>
                  <a:lnTo>
                    <a:pt x="0" y="143"/>
                  </a:lnTo>
                  <a:lnTo>
                    <a:pt x="0" y="142"/>
                  </a:lnTo>
                  <a:lnTo>
                    <a:pt x="0" y="141"/>
                  </a:lnTo>
                  <a:lnTo>
                    <a:pt x="0" y="139"/>
                  </a:lnTo>
                  <a:lnTo>
                    <a:pt x="0" y="138"/>
                  </a:lnTo>
                  <a:lnTo>
                    <a:pt x="0" y="139"/>
                  </a:lnTo>
                  <a:lnTo>
                    <a:pt x="0" y="141"/>
                  </a:lnTo>
                  <a:lnTo>
                    <a:pt x="0" y="142"/>
                  </a:lnTo>
                  <a:lnTo>
                    <a:pt x="0" y="141"/>
                  </a:lnTo>
                  <a:lnTo>
                    <a:pt x="28" y="141"/>
                  </a:lnTo>
                  <a:lnTo>
                    <a:pt x="28" y="142"/>
                  </a:lnTo>
                  <a:lnTo>
                    <a:pt x="28" y="143"/>
                  </a:lnTo>
                  <a:lnTo>
                    <a:pt x="28" y="145"/>
                  </a:lnTo>
                  <a:lnTo>
                    <a:pt x="28" y="143"/>
                  </a:lnTo>
                  <a:lnTo>
                    <a:pt x="28" y="142"/>
                  </a:lnTo>
                  <a:lnTo>
                    <a:pt x="28" y="141"/>
                  </a:lnTo>
                  <a:lnTo>
                    <a:pt x="28" y="142"/>
                  </a:lnTo>
                  <a:lnTo>
                    <a:pt x="28" y="143"/>
                  </a:lnTo>
                  <a:lnTo>
                    <a:pt x="28" y="145"/>
                  </a:lnTo>
                  <a:lnTo>
                    <a:pt x="28" y="146"/>
                  </a:lnTo>
                  <a:lnTo>
                    <a:pt x="28" y="148"/>
                  </a:lnTo>
                  <a:lnTo>
                    <a:pt x="28" y="149"/>
                  </a:lnTo>
                  <a:lnTo>
                    <a:pt x="0" y="149"/>
                  </a:lnTo>
                  <a:close/>
                  <a:moveTo>
                    <a:pt x="0" y="141"/>
                  </a:moveTo>
                  <a:lnTo>
                    <a:pt x="0" y="124"/>
                  </a:lnTo>
                  <a:lnTo>
                    <a:pt x="28" y="124"/>
                  </a:lnTo>
                  <a:lnTo>
                    <a:pt x="28" y="141"/>
                  </a:lnTo>
                  <a:lnTo>
                    <a:pt x="0" y="141"/>
                  </a:lnTo>
                  <a:close/>
                  <a:moveTo>
                    <a:pt x="0" y="124"/>
                  </a:moveTo>
                  <a:lnTo>
                    <a:pt x="28" y="124"/>
                  </a:lnTo>
                  <a:lnTo>
                    <a:pt x="0" y="124"/>
                  </a:lnTo>
                  <a:close/>
                  <a:moveTo>
                    <a:pt x="0" y="124"/>
                  </a:moveTo>
                  <a:lnTo>
                    <a:pt x="0" y="123"/>
                  </a:lnTo>
                  <a:lnTo>
                    <a:pt x="0" y="121"/>
                  </a:lnTo>
                  <a:lnTo>
                    <a:pt x="0" y="120"/>
                  </a:lnTo>
                  <a:lnTo>
                    <a:pt x="0" y="118"/>
                  </a:lnTo>
                  <a:lnTo>
                    <a:pt x="0" y="117"/>
                  </a:lnTo>
                  <a:lnTo>
                    <a:pt x="0" y="116"/>
                  </a:lnTo>
                  <a:lnTo>
                    <a:pt x="28" y="116"/>
                  </a:lnTo>
                  <a:lnTo>
                    <a:pt x="28" y="117"/>
                  </a:lnTo>
                  <a:lnTo>
                    <a:pt x="28" y="118"/>
                  </a:lnTo>
                  <a:lnTo>
                    <a:pt x="28" y="120"/>
                  </a:lnTo>
                  <a:lnTo>
                    <a:pt x="28" y="121"/>
                  </a:lnTo>
                  <a:lnTo>
                    <a:pt x="28" y="123"/>
                  </a:lnTo>
                  <a:lnTo>
                    <a:pt x="28" y="124"/>
                  </a:lnTo>
                  <a:lnTo>
                    <a:pt x="0" y="124"/>
                  </a:lnTo>
                  <a:close/>
                  <a:moveTo>
                    <a:pt x="0" y="116"/>
                  </a:moveTo>
                  <a:lnTo>
                    <a:pt x="0" y="114"/>
                  </a:lnTo>
                  <a:lnTo>
                    <a:pt x="0" y="113"/>
                  </a:lnTo>
                  <a:lnTo>
                    <a:pt x="0" y="111"/>
                  </a:lnTo>
                  <a:lnTo>
                    <a:pt x="0" y="110"/>
                  </a:lnTo>
                  <a:lnTo>
                    <a:pt x="0" y="109"/>
                  </a:lnTo>
                  <a:lnTo>
                    <a:pt x="28" y="109"/>
                  </a:lnTo>
                  <a:lnTo>
                    <a:pt x="28" y="110"/>
                  </a:lnTo>
                  <a:lnTo>
                    <a:pt x="28" y="113"/>
                  </a:lnTo>
                  <a:lnTo>
                    <a:pt x="28" y="114"/>
                  </a:lnTo>
                  <a:lnTo>
                    <a:pt x="28" y="116"/>
                  </a:lnTo>
                  <a:lnTo>
                    <a:pt x="0" y="116"/>
                  </a:lnTo>
                  <a:close/>
                  <a:moveTo>
                    <a:pt x="0" y="109"/>
                  </a:moveTo>
                  <a:lnTo>
                    <a:pt x="28" y="109"/>
                  </a:lnTo>
                  <a:lnTo>
                    <a:pt x="0" y="109"/>
                  </a:lnTo>
                  <a:close/>
                  <a:moveTo>
                    <a:pt x="0" y="109"/>
                  </a:moveTo>
                  <a:lnTo>
                    <a:pt x="0" y="106"/>
                  </a:lnTo>
                  <a:lnTo>
                    <a:pt x="28" y="106"/>
                  </a:lnTo>
                  <a:lnTo>
                    <a:pt x="28" y="109"/>
                  </a:lnTo>
                  <a:lnTo>
                    <a:pt x="0" y="109"/>
                  </a:lnTo>
                  <a:close/>
                  <a:moveTo>
                    <a:pt x="0" y="106"/>
                  </a:moveTo>
                  <a:lnTo>
                    <a:pt x="0" y="104"/>
                  </a:lnTo>
                  <a:lnTo>
                    <a:pt x="0" y="106"/>
                  </a:lnTo>
                  <a:lnTo>
                    <a:pt x="0" y="107"/>
                  </a:lnTo>
                  <a:lnTo>
                    <a:pt x="0" y="109"/>
                  </a:lnTo>
                  <a:lnTo>
                    <a:pt x="0" y="111"/>
                  </a:lnTo>
                  <a:lnTo>
                    <a:pt x="0" y="114"/>
                  </a:lnTo>
                  <a:lnTo>
                    <a:pt x="0" y="116"/>
                  </a:lnTo>
                  <a:lnTo>
                    <a:pt x="0" y="117"/>
                  </a:lnTo>
                  <a:lnTo>
                    <a:pt x="0" y="118"/>
                  </a:lnTo>
                  <a:lnTo>
                    <a:pt x="0" y="117"/>
                  </a:lnTo>
                  <a:lnTo>
                    <a:pt x="0" y="116"/>
                  </a:lnTo>
                  <a:lnTo>
                    <a:pt x="0" y="114"/>
                  </a:lnTo>
                  <a:lnTo>
                    <a:pt x="0" y="113"/>
                  </a:lnTo>
                  <a:lnTo>
                    <a:pt x="0" y="110"/>
                  </a:lnTo>
                  <a:lnTo>
                    <a:pt x="0" y="107"/>
                  </a:lnTo>
                  <a:lnTo>
                    <a:pt x="0" y="103"/>
                  </a:lnTo>
                  <a:lnTo>
                    <a:pt x="0" y="99"/>
                  </a:lnTo>
                  <a:lnTo>
                    <a:pt x="0" y="95"/>
                  </a:lnTo>
                  <a:lnTo>
                    <a:pt x="28" y="95"/>
                  </a:lnTo>
                  <a:lnTo>
                    <a:pt x="28" y="99"/>
                  </a:lnTo>
                  <a:lnTo>
                    <a:pt x="28" y="104"/>
                  </a:lnTo>
                  <a:lnTo>
                    <a:pt x="28" y="107"/>
                  </a:lnTo>
                  <a:lnTo>
                    <a:pt x="28" y="111"/>
                  </a:lnTo>
                  <a:lnTo>
                    <a:pt x="28" y="114"/>
                  </a:lnTo>
                  <a:lnTo>
                    <a:pt x="28" y="116"/>
                  </a:lnTo>
                  <a:lnTo>
                    <a:pt x="28" y="118"/>
                  </a:lnTo>
                  <a:lnTo>
                    <a:pt x="28" y="120"/>
                  </a:lnTo>
                  <a:lnTo>
                    <a:pt x="28" y="121"/>
                  </a:lnTo>
                  <a:lnTo>
                    <a:pt x="28" y="120"/>
                  </a:lnTo>
                  <a:lnTo>
                    <a:pt x="28" y="118"/>
                  </a:lnTo>
                  <a:lnTo>
                    <a:pt x="28" y="117"/>
                  </a:lnTo>
                  <a:lnTo>
                    <a:pt x="28" y="114"/>
                  </a:lnTo>
                  <a:lnTo>
                    <a:pt x="28" y="111"/>
                  </a:lnTo>
                  <a:lnTo>
                    <a:pt x="28" y="109"/>
                  </a:lnTo>
                  <a:lnTo>
                    <a:pt x="28" y="106"/>
                  </a:lnTo>
                  <a:lnTo>
                    <a:pt x="28" y="104"/>
                  </a:lnTo>
                  <a:lnTo>
                    <a:pt x="28" y="106"/>
                  </a:lnTo>
                  <a:lnTo>
                    <a:pt x="0" y="106"/>
                  </a:lnTo>
                  <a:close/>
                  <a:moveTo>
                    <a:pt x="0" y="95"/>
                  </a:moveTo>
                  <a:lnTo>
                    <a:pt x="28" y="95"/>
                  </a:lnTo>
                  <a:lnTo>
                    <a:pt x="0" y="95"/>
                  </a:lnTo>
                  <a:close/>
                  <a:moveTo>
                    <a:pt x="28" y="95"/>
                  </a:moveTo>
                  <a:lnTo>
                    <a:pt x="12" y="95"/>
                  </a:lnTo>
                  <a:lnTo>
                    <a:pt x="28" y="95"/>
                  </a:lnTo>
                  <a:close/>
                  <a:moveTo>
                    <a:pt x="0" y="95"/>
                  </a:moveTo>
                  <a:lnTo>
                    <a:pt x="0" y="91"/>
                  </a:lnTo>
                  <a:lnTo>
                    <a:pt x="28" y="91"/>
                  </a:lnTo>
                  <a:lnTo>
                    <a:pt x="28" y="95"/>
                  </a:lnTo>
                  <a:lnTo>
                    <a:pt x="0" y="95"/>
                  </a:lnTo>
                  <a:close/>
                  <a:moveTo>
                    <a:pt x="0" y="91"/>
                  </a:moveTo>
                  <a:lnTo>
                    <a:pt x="0" y="86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0" y="77"/>
                  </a:lnTo>
                  <a:lnTo>
                    <a:pt x="0" y="75"/>
                  </a:lnTo>
                  <a:lnTo>
                    <a:pt x="0" y="74"/>
                  </a:lnTo>
                  <a:lnTo>
                    <a:pt x="28" y="74"/>
                  </a:lnTo>
                  <a:lnTo>
                    <a:pt x="28" y="75"/>
                  </a:lnTo>
                  <a:lnTo>
                    <a:pt x="28" y="77"/>
                  </a:lnTo>
                  <a:lnTo>
                    <a:pt x="28" y="79"/>
                  </a:lnTo>
                  <a:lnTo>
                    <a:pt x="28" y="81"/>
                  </a:lnTo>
                  <a:lnTo>
                    <a:pt x="28" y="86"/>
                  </a:lnTo>
                  <a:lnTo>
                    <a:pt x="28" y="91"/>
                  </a:lnTo>
                  <a:lnTo>
                    <a:pt x="0" y="91"/>
                  </a:lnTo>
                  <a:close/>
                  <a:moveTo>
                    <a:pt x="28" y="74"/>
                  </a:moveTo>
                  <a:lnTo>
                    <a:pt x="12" y="74"/>
                  </a:lnTo>
                  <a:lnTo>
                    <a:pt x="28" y="74"/>
                  </a:lnTo>
                  <a:close/>
                  <a:moveTo>
                    <a:pt x="0" y="74"/>
                  </a:moveTo>
                  <a:lnTo>
                    <a:pt x="0" y="73"/>
                  </a:lnTo>
                  <a:lnTo>
                    <a:pt x="0" y="70"/>
                  </a:lnTo>
                  <a:lnTo>
                    <a:pt x="0" y="67"/>
                  </a:lnTo>
                  <a:lnTo>
                    <a:pt x="0" y="66"/>
                  </a:lnTo>
                  <a:lnTo>
                    <a:pt x="0" y="64"/>
                  </a:lnTo>
                  <a:lnTo>
                    <a:pt x="0" y="63"/>
                  </a:lnTo>
                  <a:lnTo>
                    <a:pt x="28" y="63"/>
                  </a:lnTo>
                  <a:lnTo>
                    <a:pt x="28" y="64"/>
                  </a:lnTo>
                  <a:lnTo>
                    <a:pt x="28" y="66"/>
                  </a:lnTo>
                  <a:lnTo>
                    <a:pt x="28" y="67"/>
                  </a:lnTo>
                  <a:lnTo>
                    <a:pt x="28" y="68"/>
                  </a:lnTo>
                  <a:lnTo>
                    <a:pt x="28" y="71"/>
                  </a:lnTo>
                  <a:lnTo>
                    <a:pt x="28" y="74"/>
                  </a:lnTo>
                  <a:lnTo>
                    <a:pt x="0" y="74"/>
                  </a:lnTo>
                  <a:close/>
                  <a:moveTo>
                    <a:pt x="0" y="63"/>
                  </a:moveTo>
                  <a:lnTo>
                    <a:pt x="0" y="41"/>
                  </a:lnTo>
                  <a:lnTo>
                    <a:pt x="20" y="56"/>
                  </a:lnTo>
                  <a:lnTo>
                    <a:pt x="12" y="63"/>
                  </a:lnTo>
                  <a:lnTo>
                    <a:pt x="0" y="63"/>
                  </a:lnTo>
                  <a:close/>
                  <a:moveTo>
                    <a:pt x="20" y="56"/>
                  </a:moveTo>
                  <a:lnTo>
                    <a:pt x="21" y="56"/>
                  </a:lnTo>
                  <a:lnTo>
                    <a:pt x="23" y="57"/>
                  </a:lnTo>
                  <a:lnTo>
                    <a:pt x="25" y="59"/>
                  </a:lnTo>
                  <a:lnTo>
                    <a:pt x="28" y="60"/>
                  </a:lnTo>
                  <a:lnTo>
                    <a:pt x="31" y="61"/>
                  </a:lnTo>
                  <a:lnTo>
                    <a:pt x="35" y="64"/>
                  </a:lnTo>
                  <a:lnTo>
                    <a:pt x="40" y="67"/>
                  </a:lnTo>
                  <a:lnTo>
                    <a:pt x="23" y="85"/>
                  </a:lnTo>
                  <a:lnTo>
                    <a:pt x="20" y="82"/>
                  </a:lnTo>
                  <a:lnTo>
                    <a:pt x="17" y="79"/>
                  </a:lnTo>
                  <a:lnTo>
                    <a:pt x="12" y="78"/>
                  </a:lnTo>
                  <a:lnTo>
                    <a:pt x="9" y="77"/>
                  </a:lnTo>
                  <a:lnTo>
                    <a:pt x="8" y="75"/>
                  </a:lnTo>
                  <a:lnTo>
                    <a:pt x="6" y="74"/>
                  </a:lnTo>
                  <a:lnTo>
                    <a:pt x="5" y="74"/>
                  </a:lnTo>
                  <a:lnTo>
                    <a:pt x="20" y="56"/>
                  </a:lnTo>
                  <a:close/>
                  <a:moveTo>
                    <a:pt x="28" y="88"/>
                  </a:moveTo>
                  <a:lnTo>
                    <a:pt x="28" y="85"/>
                  </a:lnTo>
                  <a:lnTo>
                    <a:pt x="23" y="85"/>
                  </a:lnTo>
                  <a:lnTo>
                    <a:pt x="32" y="77"/>
                  </a:lnTo>
                  <a:lnTo>
                    <a:pt x="28" y="88"/>
                  </a:lnTo>
                  <a:close/>
                  <a:moveTo>
                    <a:pt x="35" y="67"/>
                  </a:moveTo>
                  <a:lnTo>
                    <a:pt x="28" y="88"/>
                  </a:lnTo>
                  <a:lnTo>
                    <a:pt x="35" y="67"/>
                  </a:lnTo>
                  <a:close/>
                  <a:moveTo>
                    <a:pt x="35" y="67"/>
                  </a:moveTo>
                  <a:lnTo>
                    <a:pt x="37" y="67"/>
                  </a:lnTo>
                  <a:lnTo>
                    <a:pt x="38" y="67"/>
                  </a:lnTo>
                  <a:lnTo>
                    <a:pt x="40" y="67"/>
                  </a:lnTo>
                  <a:lnTo>
                    <a:pt x="32" y="88"/>
                  </a:lnTo>
                  <a:lnTo>
                    <a:pt x="31" y="88"/>
                  </a:lnTo>
                  <a:lnTo>
                    <a:pt x="29" y="88"/>
                  </a:lnTo>
                  <a:lnTo>
                    <a:pt x="28" y="88"/>
                  </a:lnTo>
                  <a:lnTo>
                    <a:pt x="35" y="67"/>
                  </a:lnTo>
                  <a:close/>
                  <a:moveTo>
                    <a:pt x="40" y="67"/>
                  </a:moveTo>
                  <a:lnTo>
                    <a:pt x="40" y="67"/>
                  </a:lnTo>
                  <a:lnTo>
                    <a:pt x="42" y="67"/>
                  </a:lnTo>
                  <a:lnTo>
                    <a:pt x="43" y="67"/>
                  </a:lnTo>
                  <a:lnTo>
                    <a:pt x="35" y="88"/>
                  </a:lnTo>
                  <a:lnTo>
                    <a:pt x="34" y="88"/>
                  </a:lnTo>
                  <a:lnTo>
                    <a:pt x="32" y="88"/>
                  </a:lnTo>
                  <a:lnTo>
                    <a:pt x="40" y="67"/>
                  </a:lnTo>
                  <a:close/>
                  <a:moveTo>
                    <a:pt x="43" y="67"/>
                  </a:moveTo>
                  <a:lnTo>
                    <a:pt x="46" y="67"/>
                  </a:lnTo>
                  <a:lnTo>
                    <a:pt x="49" y="67"/>
                  </a:lnTo>
                  <a:lnTo>
                    <a:pt x="51" y="67"/>
                  </a:lnTo>
                  <a:lnTo>
                    <a:pt x="52" y="68"/>
                  </a:lnTo>
                  <a:lnTo>
                    <a:pt x="54" y="68"/>
                  </a:lnTo>
                  <a:lnTo>
                    <a:pt x="55" y="70"/>
                  </a:lnTo>
                  <a:lnTo>
                    <a:pt x="55" y="91"/>
                  </a:lnTo>
                  <a:lnTo>
                    <a:pt x="49" y="91"/>
                  </a:lnTo>
                  <a:lnTo>
                    <a:pt x="45" y="91"/>
                  </a:lnTo>
                  <a:lnTo>
                    <a:pt x="42" y="91"/>
                  </a:lnTo>
                  <a:lnTo>
                    <a:pt x="38" y="89"/>
                  </a:lnTo>
                  <a:lnTo>
                    <a:pt x="37" y="88"/>
                  </a:lnTo>
                  <a:lnTo>
                    <a:pt x="35" y="88"/>
                  </a:lnTo>
                  <a:lnTo>
                    <a:pt x="43" y="67"/>
                  </a:lnTo>
                  <a:close/>
                  <a:moveTo>
                    <a:pt x="55" y="91"/>
                  </a:moveTo>
                  <a:lnTo>
                    <a:pt x="55" y="81"/>
                  </a:lnTo>
                  <a:lnTo>
                    <a:pt x="55" y="91"/>
                  </a:lnTo>
                  <a:close/>
                  <a:moveTo>
                    <a:pt x="55" y="70"/>
                  </a:moveTo>
                  <a:lnTo>
                    <a:pt x="55" y="91"/>
                  </a:lnTo>
                  <a:lnTo>
                    <a:pt x="55" y="70"/>
                  </a:lnTo>
                  <a:close/>
                  <a:moveTo>
                    <a:pt x="55" y="91"/>
                  </a:moveTo>
                  <a:lnTo>
                    <a:pt x="55" y="81"/>
                  </a:lnTo>
                  <a:lnTo>
                    <a:pt x="55" y="91"/>
                  </a:lnTo>
                  <a:close/>
                  <a:moveTo>
                    <a:pt x="55" y="70"/>
                  </a:moveTo>
                  <a:lnTo>
                    <a:pt x="57" y="70"/>
                  </a:lnTo>
                  <a:lnTo>
                    <a:pt x="58" y="70"/>
                  </a:lnTo>
                  <a:lnTo>
                    <a:pt x="60" y="70"/>
                  </a:lnTo>
                  <a:lnTo>
                    <a:pt x="60" y="91"/>
                  </a:lnTo>
                  <a:lnTo>
                    <a:pt x="58" y="91"/>
                  </a:lnTo>
                  <a:lnTo>
                    <a:pt x="57" y="91"/>
                  </a:lnTo>
                  <a:lnTo>
                    <a:pt x="55" y="91"/>
                  </a:lnTo>
                  <a:lnTo>
                    <a:pt x="55" y="70"/>
                  </a:lnTo>
                  <a:close/>
                  <a:moveTo>
                    <a:pt x="60" y="70"/>
                  </a:moveTo>
                  <a:lnTo>
                    <a:pt x="60" y="70"/>
                  </a:lnTo>
                  <a:lnTo>
                    <a:pt x="62" y="70"/>
                  </a:lnTo>
                  <a:lnTo>
                    <a:pt x="63" y="70"/>
                  </a:lnTo>
                  <a:lnTo>
                    <a:pt x="63" y="91"/>
                  </a:lnTo>
                  <a:lnTo>
                    <a:pt x="62" y="91"/>
                  </a:lnTo>
                  <a:lnTo>
                    <a:pt x="60" y="91"/>
                  </a:lnTo>
                  <a:lnTo>
                    <a:pt x="60" y="70"/>
                  </a:lnTo>
                  <a:close/>
                  <a:moveTo>
                    <a:pt x="63" y="70"/>
                  </a:moveTo>
                  <a:lnTo>
                    <a:pt x="66" y="68"/>
                  </a:lnTo>
                  <a:lnTo>
                    <a:pt x="69" y="68"/>
                  </a:lnTo>
                  <a:lnTo>
                    <a:pt x="71" y="67"/>
                  </a:lnTo>
                  <a:lnTo>
                    <a:pt x="74" y="67"/>
                  </a:lnTo>
                  <a:lnTo>
                    <a:pt x="78" y="67"/>
                  </a:lnTo>
                  <a:lnTo>
                    <a:pt x="80" y="67"/>
                  </a:lnTo>
                  <a:lnTo>
                    <a:pt x="83" y="67"/>
                  </a:lnTo>
                  <a:lnTo>
                    <a:pt x="88" y="88"/>
                  </a:lnTo>
                  <a:lnTo>
                    <a:pt x="85" y="88"/>
                  </a:lnTo>
                  <a:lnTo>
                    <a:pt x="82" y="89"/>
                  </a:lnTo>
                  <a:lnTo>
                    <a:pt x="78" y="91"/>
                  </a:lnTo>
                  <a:lnTo>
                    <a:pt x="75" y="91"/>
                  </a:lnTo>
                  <a:lnTo>
                    <a:pt x="69" y="91"/>
                  </a:lnTo>
                  <a:lnTo>
                    <a:pt x="63" y="91"/>
                  </a:lnTo>
                  <a:lnTo>
                    <a:pt x="63" y="70"/>
                  </a:lnTo>
                  <a:close/>
                  <a:moveTo>
                    <a:pt x="88" y="88"/>
                  </a:moveTo>
                  <a:lnTo>
                    <a:pt x="88" y="77"/>
                  </a:lnTo>
                  <a:lnTo>
                    <a:pt x="88" y="88"/>
                  </a:lnTo>
                  <a:close/>
                  <a:moveTo>
                    <a:pt x="83" y="67"/>
                  </a:moveTo>
                  <a:lnTo>
                    <a:pt x="88" y="88"/>
                  </a:lnTo>
                  <a:lnTo>
                    <a:pt x="83" y="67"/>
                  </a:lnTo>
                  <a:close/>
                  <a:moveTo>
                    <a:pt x="83" y="67"/>
                  </a:moveTo>
                  <a:lnTo>
                    <a:pt x="85" y="66"/>
                  </a:lnTo>
                  <a:lnTo>
                    <a:pt x="88" y="66"/>
                  </a:lnTo>
                  <a:lnTo>
                    <a:pt x="91" y="64"/>
                  </a:lnTo>
                  <a:lnTo>
                    <a:pt x="95" y="63"/>
                  </a:lnTo>
                  <a:lnTo>
                    <a:pt x="97" y="63"/>
                  </a:lnTo>
                  <a:lnTo>
                    <a:pt x="98" y="63"/>
                  </a:lnTo>
                  <a:lnTo>
                    <a:pt x="103" y="85"/>
                  </a:lnTo>
                  <a:lnTo>
                    <a:pt x="102" y="85"/>
                  </a:lnTo>
                  <a:lnTo>
                    <a:pt x="100" y="86"/>
                  </a:lnTo>
                  <a:lnTo>
                    <a:pt x="98" y="86"/>
                  </a:lnTo>
                  <a:lnTo>
                    <a:pt x="95" y="88"/>
                  </a:lnTo>
                  <a:lnTo>
                    <a:pt x="94" y="88"/>
                  </a:lnTo>
                  <a:lnTo>
                    <a:pt x="92" y="88"/>
                  </a:lnTo>
                  <a:lnTo>
                    <a:pt x="89" y="88"/>
                  </a:lnTo>
                  <a:lnTo>
                    <a:pt x="88" y="88"/>
                  </a:lnTo>
                  <a:lnTo>
                    <a:pt x="83" y="67"/>
                  </a:lnTo>
                  <a:close/>
                  <a:moveTo>
                    <a:pt x="98" y="63"/>
                  </a:moveTo>
                  <a:lnTo>
                    <a:pt x="106" y="85"/>
                  </a:lnTo>
                  <a:lnTo>
                    <a:pt x="103" y="85"/>
                  </a:lnTo>
                  <a:lnTo>
                    <a:pt x="98" y="63"/>
                  </a:lnTo>
                  <a:close/>
                  <a:moveTo>
                    <a:pt x="98" y="63"/>
                  </a:moveTo>
                  <a:lnTo>
                    <a:pt x="106" y="85"/>
                  </a:lnTo>
                  <a:lnTo>
                    <a:pt x="98" y="63"/>
                  </a:lnTo>
                  <a:close/>
                  <a:moveTo>
                    <a:pt x="98" y="63"/>
                  </a:moveTo>
                  <a:lnTo>
                    <a:pt x="103" y="74"/>
                  </a:lnTo>
                  <a:lnTo>
                    <a:pt x="98" y="63"/>
                  </a:lnTo>
                  <a:close/>
                  <a:moveTo>
                    <a:pt x="98" y="63"/>
                  </a:moveTo>
                  <a:lnTo>
                    <a:pt x="109" y="60"/>
                  </a:lnTo>
                  <a:lnTo>
                    <a:pt x="122" y="59"/>
                  </a:lnTo>
                  <a:lnTo>
                    <a:pt x="131" y="56"/>
                  </a:lnTo>
                  <a:lnTo>
                    <a:pt x="142" y="54"/>
                  </a:lnTo>
                  <a:lnTo>
                    <a:pt x="151" y="52"/>
                  </a:lnTo>
                  <a:lnTo>
                    <a:pt x="162" y="50"/>
                  </a:lnTo>
                  <a:lnTo>
                    <a:pt x="169" y="49"/>
                  </a:lnTo>
                  <a:lnTo>
                    <a:pt x="179" y="46"/>
                  </a:lnTo>
                  <a:lnTo>
                    <a:pt x="186" y="45"/>
                  </a:lnTo>
                  <a:lnTo>
                    <a:pt x="194" y="43"/>
                  </a:lnTo>
                  <a:lnTo>
                    <a:pt x="203" y="42"/>
                  </a:lnTo>
                  <a:lnTo>
                    <a:pt x="209" y="41"/>
                  </a:lnTo>
                  <a:lnTo>
                    <a:pt x="217" y="39"/>
                  </a:lnTo>
                  <a:lnTo>
                    <a:pt x="225" y="38"/>
                  </a:lnTo>
                  <a:lnTo>
                    <a:pt x="231" y="36"/>
                  </a:lnTo>
                  <a:lnTo>
                    <a:pt x="237" y="35"/>
                  </a:lnTo>
                  <a:lnTo>
                    <a:pt x="243" y="34"/>
                  </a:lnTo>
                  <a:lnTo>
                    <a:pt x="249" y="32"/>
                  </a:lnTo>
                  <a:lnTo>
                    <a:pt x="256" y="31"/>
                  </a:lnTo>
                  <a:lnTo>
                    <a:pt x="262" y="29"/>
                  </a:lnTo>
                  <a:lnTo>
                    <a:pt x="272" y="28"/>
                  </a:lnTo>
                  <a:lnTo>
                    <a:pt x="283" y="25"/>
                  </a:lnTo>
                  <a:lnTo>
                    <a:pt x="292" y="25"/>
                  </a:lnTo>
                  <a:lnTo>
                    <a:pt x="302" y="24"/>
                  </a:lnTo>
                  <a:lnTo>
                    <a:pt x="311" y="21"/>
                  </a:lnTo>
                  <a:lnTo>
                    <a:pt x="319" y="20"/>
                  </a:lnTo>
                  <a:lnTo>
                    <a:pt x="328" y="41"/>
                  </a:lnTo>
                  <a:lnTo>
                    <a:pt x="106" y="85"/>
                  </a:lnTo>
                  <a:lnTo>
                    <a:pt x="98" y="63"/>
                  </a:lnTo>
                  <a:close/>
                  <a:moveTo>
                    <a:pt x="319" y="20"/>
                  </a:moveTo>
                  <a:lnTo>
                    <a:pt x="382" y="6"/>
                  </a:lnTo>
                  <a:lnTo>
                    <a:pt x="386" y="31"/>
                  </a:lnTo>
                  <a:lnTo>
                    <a:pt x="328" y="41"/>
                  </a:lnTo>
                  <a:lnTo>
                    <a:pt x="319" y="20"/>
                  </a:lnTo>
                  <a:close/>
                  <a:moveTo>
                    <a:pt x="382" y="6"/>
                  </a:moveTo>
                  <a:lnTo>
                    <a:pt x="383" y="6"/>
                  </a:lnTo>
                  <a:lnTo>
                    <a:pt x="386" y="6"/>
                  </a:lnTo>
                  <a:lnTo>
                    <a:pt x="391" y="6"/>
                  </a:lnTo>
                  <a:lnTo>
                    <a:pt x="393" y="4"/>
                  </a:lnTo>
                  <a:lnTo>
                    <a:pt x="394" y="4"/>
                  </a:lnTo>
                  <a:lnTo>
                    <a:pt x="397" y="3"/>
                  </a:lnTo>
                  <a:lnTo>
                    <a:pt x="399" y="2"/>
                  </a:lnTo>
                  <a:lnTo>
                    <a:pt x="402" y="27"/>
                  </a:lnTo>
                  <a:lnTo>
                    <a:pt x="400" y="27"/>
                  </a:lnTo>
                  <a:lnTo>
                    <a:pt x="397" y="27"/>
                  </a:lnTo>
                  <a:lnTo>
                    <a:pt x="394" y="27"/>
                  </a:lnTo>
                  <a:lnTo>
                    <a:pt x="393" y="27"/>
                  </a:lnTo>
                  <a:lnTo>
                    <a:pt x="391" y="28"/>
                  </a:lnTo>
                  <a:lnTo>
                    <a:pt x="390" y="28"/>
                  </a:lnTo>
                  <a:lnTo>
                    <a:pt x="388" y="29"/>
                  </a:lnTo>
                  <a:lnTo>
                    <a:pt x="386" y="31"/>
                  </a:lnTo>
                  <a:lnTo>
                    <a:pt x="382" y="6"/>
                  </a:lnTo>
                  <a:close/>
                  <a:moveTo>
                    <a:pt x="399" y="2"/>
                  </a:moveTo>
                  <a:lnTo>
                    <a:pt x="402" y="2"/>
                  </a:lnTo>
                  <a:lnTo>
                    <a:pt x="405" y="2"/>
                  </a:lnTo>
                  <a:lnTo>
                    <a:pt x="406" y="2"/>
                  </a:lnTo>
                  <a:lnTo>
                    <a:pt x="410" y="2"/>
                  </a:lnTo>
                  <a:lnTo>
                    <a:pt x="411" y="2"/>
                  </a:lnTo>
                  <a:lnTo>
                    <a:pt x="414" y="2"/>
                  </a:lnTo>
                  <a:lnTo>
                    <a:pt x="414" y="24"/>
                  </a:lnTo>
                  <a:lnTo>
                    <a:pt x="413" y="24"/>
                  </a:lnTo>
                  <a:lnTo>
                    <a:pt x="411" y="24"/>
                  </a:lnTo>
                  <a:lnTo>
                    <a:pt x="408" y="25"/>
                  </a:lnTo>
                  <a:lnTo>
                    <a:pt x="405" y="27"/>
                  </a:lnTo>
                  <a:lnTo>
                    <a:pt x="403" y="27"/>
                  </a:lnTo>
                  <a:lnTo>
                    <a:pt x="402" y="27"/>
                  </a:lnTo>
                  <a:lnTo>
                    <a:pt x="399" y="2"/>
                  </a:lnTo>
                  <a:close/>
                  <a:moveTo>
                    <a:pt x="414" y="2"/>
                  </a:moveTo>
                  <a:lnTo>
                    <a:pt x="414" y="13"/>
                  </a:lnTo>
                  <a:lnTo>
                    <a:pt x="414" y="2"/>
                  </a:lnTo>
                  <a:close/>
                  <a:moveTo>
                    <a:pt x="414" y="2"/>
                  </a:moveTo>
                  <a:lnTo>
                    <a:pt x="426" y="2"/>
                  </a:lnTo>
                  <a:lnTo>
                    <a:pt x="430" y="24"/>
                  </a:lnTo>
                  <a:lnTo>
                    <a:pt x="428" y="24"/>
                  </a:lnTo>
                  <a:lnTo>
                    <a:pt x="426" y="24"/>
                  </a:lnTo>
                  <a:lnTo>
                    <a:pt x="422" y="24"/>
                  </a:lnTo>
                  <a:lnTo>
                    <a:pt x="417" y="24"/>
                  </a:lnTo>
                  <a:lnTo>
                    <a:pt x="416" y="24"/>
                  </a:lnTo>
                  <a:lnTo>
                    <a:pt x="414" y="24"/>
                  </a:lnTo>
                  <a:lnTo>
                    <a:pt x="414" y="2"/>
                  </a:lnTo>
                  <a:close/>
                  <a:moveTo>
                    <a:pt x="426" y="2"/>
                  </a:moveTo>
                  <a:lnTo>
                    <a:pt x="428" y="2"/>
                  </a:lnTo>
                  <a:lnTo>
                    <a:pt x="430" y="0"/>
                  </a:lnTo>
                  <a:lnTo>
                    <a:pt x="433" y="0"/>
                  </a:lnTo>
                  <a:lnTo>
                    <a:pt x="434" y="0"/>
                  </a:lnTo>
                  <a:lnTo>
                    <a:pt x="436" y="0"/>
                  </a:lnTo>
                  <a:lnTo>
                    <a:pt x="437" y="0"/>
                  </a:lnTo>
                  <a:lnTo>
                    <a:pt x="440" y="2"/>
                  </a:lnTo>
                  <a:lnTo>
                    <a:pt x="442" y="2"/>
                  </a:lnTo>
                  <a:lnTo>
                    <a:pt x="442" y="24"/>
                  </a:lnTo>
                  <a:lnTo>
                    <a:pt x="430" y="24"/>
                  </a:lnTo>
                  <a:lnTo>
                    <a:pt x="426" y="2"/>
                  </a:lnTo>
                  <a:close/>
                  <a:moveTo>
                    <a:pt x="442" y="2"/>
                  </a:moveTo>
                  <a:lnTo>
                    <a:pt x="442" y="13"/>
                  </a:lnTo>
                  <a:lnTo>
                    <a:pt x="442" y="2"/>
                  </a:lnTo>
                  <a:close/>
                  <a:moveTo>
                    <a:pt x="442" y="2"/>
                  </a:moveTo>
                  <a:lnTo>
                    <a:pt x="437" y="24"/>
                  </a:lnTo>
                  <a:lnTo>
                    <a:pt x="442" y="2"/>
                  </a:lnTo>
                  <a:close/>
                  <a:moveTo>
                    <a:pt x="442" y="2"/>
                  </a:moveTo>
                  <a:lnTo>
                    <a:pt x="442" y="2"/>
                  </a:lnTo>
                  <a:lnTo>
                    <a:pt x="443" y="2"/>
                  </a:lnTo>
                  <a:lnTo>
                    <a:pt x="445" y="2"/>
                  </a:lnTo>
                  <a:lnTo>
                    <a:pt x="442" y="24"/>
                  </a:lnTo>
                  <a:lnTo>
                    <a:pt x="440" y="24"/>
                  </a:lnTo>
                  <a:lnTo>
                    <a:pt x="439" y="24"/>
                  </a:lnTo>
                  <a:lnTo>
                    <a:pt x="437" y="24"/>
                  </a:lnTo>
                  <a:lnTo>
                    <a:pt x="442" y="2"/>
                  </a:lnTo>
                  <a:close/>
                  <a:moveTo>
                    <a:pt x="445" y="2"/>
                  </a:moveTo>
                  <a:lnTo>
                    <a:pt x="450" y="2"/>
                  </a:lnTo>
                  <a:lnTo>
                    <a:pt x="445" y="24"/>
                  </a:lnTo>
                  <a:lnTo>
                    <a:pt x="442" y="24"/>
                  </a:lnTo>
                  <a:lnTo>
                    <a:pt x="445" y="2"/>
                  </a:lnTo>
                  <a:close/>
                  <a:moveTo>
                    <a:pt x="450" y="2"/>
                  </a:moveTo>
                  <a:lnTo>
                    <a:pt x="451" y="2"/>
                  </a:lnTo>
                  <a:lnTo>
                    <a:pt x="453" y="3"/>
                  </a:lnTo>
                  <a:lnTo>
                    <a:pt x="457" y="3"/>
                  </a:lnTo>
                  <a:lnTo>
                    <a:pt x="460" y="3"/>
                  </a:lnTo>
                  <a:lnTo>
                    <a:pt x="462" y="4"/>
                  </a:lnTo>
                  <a:lnTo>
                    <a:pt x="463" y="4"/>
                  </a:lnTo>
                  <a:lnTo>
                    <a:pt x="465" y="6"/>
                  </a:lnTo>
                  <a:lnTo>
                    <a:pt x="457" y="27"/>
                  </a:lnTo>
                  <a:lnTo>
                    <a:pt x="456" y="27"/>
                  </a:lnTo>
                  <a:lnTo>
                    <a:pt x="454" y="27"/>
                  </a:lnTo>
                  <a:lnTo>
                    <a:pt x="451" y="25"/>
                  </a:lnTo>
                  <a:lnTo>
                    <a:pt x="448" y="24"/>
                  </a:lnTo>
                  <a:lnTo>
                    <a:pt x="446" y="24"/>
                  </a:lnTo>
                  <a:lnTo>
                    <a:pt x="445" y="24"/>
                  </a:lnTo>
                  <a:lnTo>
                    <a:pt x="450" y="2"/>
                  </a:lnTo>
                  <a:close/>
                  <a:moveTo>
                    <a:pt x="465" y="6"/>
                  </a:moveTo>
                  <a:lnTo>
                    <a:pt x="462" y="17"/>
                  </a:lnTo>
                  <a:lnTo>
                    <a:pt x="465" y="6"/>
                  </a:lnTo>
                  <a:close/>
                  <a:moveTo>
                    <a:pt x="465" y="6"/>
                  </a:moveTo>
                  <a:lnTo>
                    <a:pt x="457" y="27"/>
                  </a:lnTo>
                  <a:lnTo>
                    <a:pt x="465" y="6"/>
                  </a:lnTo>
                  <a:close/>
                  <a:moveTo>
                    <a:pt x="465" y="6"/>
                  </a:moveTo>
                  <a:lnTo>
                    <a:pt x="467" y="6"/>
                  </a:lnTo>
                  <a:lnTo>
                    <a:pt x="468" y="6"/>
                  </a:lnTo>
                  <a:lnTo>
                    <a:pt x="470" y="6"/>
                  </a:lnTo>
                  <a:lnTo>
                    <a:pt x="462" y="27"/>
                  </a:lnTo>
                  <a:lnTo>
                    <a:pt x="460" y="27"/>
                  </a:lnTo>
                  <a:lnTo>
                    <a:pt x="459" y="27"/>
                  </a:lnTo>
                  <a:lnTo>
                    <a:pt x="457" y="27"/>
                  </a:lnTo>
                  <a:lnTo>
                    <a:pt x="465" y="6"/>
                  </a:lnTo>
                  <a:close/>
                  <a:moveTo>
                    <a:pt x="470" y="6"/>
                  </a:moveTo>
                  <a:lnTo>
                    <a:pt x="470" y="6"/>
                  </a:lnTo>
                  <a:lnTo>
                    <a:pt x="471" y="6"/>
                  </a:lnTo>
                  <a:lnTo>
                    <a:pt x="473" y="6"/>
                  </a:lnTo>
                  <a:lnTo>
                    <a:pt x="465" y="27"/>
                  </a:lnTo>
                  <a:lnTo>
                    <a:pt x="462" y="27"/>
                  </a:lnTo>
                  <a:lnTo>
                    <a:pt x="470" y="6"/>
                  </a:lnTo>
                  <a:close/>
                  <a:moveTo>
                    <a:pt x="465" y="27"/>
                  </a:moveTo>
                  <a:lnTo>
                    <a:pt x="470" y="17"/>
                  </a:lnTo>
                  <a:lnTo>
                    <a:pt x="465" y="27"/>
                  </a:lnTo>
                  <a:close/>
                  <a:moveTo>
                    <a:pt x="473" y="6"/>
                  </a:moveTo>
                  <a:lnTo>
                    <a:pt x="474" y="6"/>
                  </a:lnTo>
                  <a:lnTo>
                    <a:pt x="476" y="6"/>
                  </a:lnTo>
                  <a:lnTo>
                    <a:pt x="479" y="7"/>
                  </a:lnTo>
                  <a:lnTo>
                    <a:pt x="482" y="9"/>
                  </a:lnTo>
                  <a:lnTo>
                    <a:pt x="483" y="10"/>
                  </a:lnTo>
                  <a:lnTo>
                    <a:pt x="485" y="10"/>
                  </a:lnTo>
                  <a:lnTo>
                    <a:pt x="473" y="31"/>
                  </a:lnTo>
                  <a:lnTo>
                    <a:pt x="471" y="31"/>
                  </a:lnTo>
                  <a:lnTo>
                    <a:pt x="470" y="29"/>
                  </a:lnTo>
                  <a:lnTo>
                    <a:pt x="468" y="29"/>
                  </a:lnTo>
                  <a:lnTo>
                    <a:pt x="467" y="28"/>
                  </a:lnTo>
                  <a:lnTo>
                    <a:pt x="465" y="27"/>
                  </a:lnTo>
                  <a:lnTo>
                    <a:pt x="473" y="6"/>
                  </a:lnTo>
                  <a:close/>
                  <a:moveTo>
                    <a:pt x="473" y="31"/>
                  </a:moveTo>
                  <a:lnTo>
                    <a:pt x="477" y="20"/>
                  </a:lnTo>
                  <a:lnTo>
                    <a:pt x="473" y="31"/>
                  </a:lnTo>
                  <a:close/>
                  <a:moveTo>
                    <a:pt x="485" y="10"/>
                  </a:moveTo>
                  <a:lnTo>
                    <a:pt x="488" y="11"/>
                  </a:lnTo>
                  <a:lnTo>
                    <a:pt x="491" y="13"/>
                  </a:lnTo>
                  <a:lnTo>
                    <a:pt x="493" y="13"/>
                  </a:lnTo>
                  <a:lnTo>
                    <a:pt x="494" y="14"/>
                  </a:lnTo>
                  <a:lnTo>
                    <a:pt x="497" y="16"/>
                  </a:lnTo>
                  <a:lnTo>
                    <a:pt x="499" y="16"/>
                  </a:lnTo>
                  <a:lnTo>
                    <a:pt x="500" y="17"/>
                  </a:lnTo>
                  <a:lnTo>
                    <a:pt x="502" y="17"/>
                  </a:lnTo>
                  <a:lnTo>
                    <a:pt x="490" y="38"/>
                  </a:lnTo>
                  <a:lnTo>
                    <a:pt x="488" y="36"/>
                  </a:lnTo>
                  <a:lnTo>
                    <a:pt x="487" y="35"/>
                  </a:lnTo>
                  <a:lnTo>
                    <a:pt x="483" y="34"/>
                  </a:lnTo>
                  <a:lnTo>
                    <a:pt x="480" y="34"/>
                  </a:lnTo>
                  <a:lnTo>
                    <a:pt x="477" y="32"/>
                  </a:lnTo>
                  <a:lnTo>
                    <a:pt x="473" y="31"/>
                  </a:lnTo>
                  <a:lnTo>
                    <a:pt x="485" y="10"/>
                  </a:lnTo>
                  <a:close/>
                  <a:moveTo>
                    <a:pt x="502" y="17"/>
                  </a:moveTo>
                  <a:lnTo>
                    <a:pt x="505" y="20"/>
                  </a:lnTo>
                  <a:lnTo>
                    <a:pt x="505" y="27"/>
                  </a:lnTo>
                  <a:lnTo>
                    <a:pt x="493" y="27"/>
                  </a:lnTo>
                  <a:lnTo>
                    <a:pt x="502" y="17"/>
                  </a:lnTo>
                  <a:close/>
                  <a:moveTo>
                    <a:pt x="505" y="27"/>
                  </a:moveTo>
                  <a:lnTo>
                    <a:pt x="505" y="38"/>
                  </a:lnTo>
                  <a:lnTo>
                    <a:pt x="482" y="38"/>
                  </a:lnTo>
                  <a:lnTo>
                    <a:pt x="482" y="27"/>
                  </a:lnTo>
                  <a:lnTo>
                    <a:pt x="505" y="27"/>
                  </a:lnTo>
                  <a:close/>
                  <a:moveTo>
                    <a:pt x="505" y="38"/>
                  </a:moveTo>
                  <a:lnTo>
                    <a:pt x="505" y="63"/>
                  </a:lnTo>
                  <a:lnTo>
                    <a:pt x="482" y="63"/>
                  </a:lnTo>
                  <a:lnTo>
                    <a:pt x="482" y="38"/>
                  </a:lnTo>
                  <a:lnTo>
                    <a:pt x="505" y="38"/>
                  </a:lnTo>
                  <a:close/>
                  <a:moveTo>
                    <a:pt x="505" y="63"/>
                  </a:moveTo>
                  <a:lnTo>
                    <a:pt x="505" y="81"/>
                  </a:lnTo>
                  <a:lnTo>
                    <a:pt x="482" y="81"/>
                  </a:lnTo>
                  <a:lnTo>
                    <a:pt x="482" y="63"/>
                  </a:lnTo>
                  <a:lnTo>
                    <a:pt x="505" y="63"/>
                  </a:lnTo>
                  <a:close/>
                  <a:moveTo>
                    <a:pt x="505" y="81"/>
                  </a:moveTo>
                  <a:lnTo>
                    <a:pt x="505" y="95"/>
                  </a:lnTo>
                  <a:lnTo>
                    <a:pt x="482" y="95"/>
                  </a:lnTo>
                  <a:lnTo>
                    <a:pt x="482" y="81"/>
                  </a:lnTo>
                  <a:lnTo>
                    <a:pt x="505" y="81"/>
                  </a:lnTo>
                  <a:close/>
                  <a:moveTo>
                    <a:pt x="505" y="95"/>
                  </a:moveTo>
                  <a:lnTo>
                    <a:pt x="505" y="124"/>
                  </a:lnTo>
                  <a:lnTo>
                    <a:pt x="482" y="124"/>
                  </a:lnTo>
                  <a:lnTo>
                    <a:pt x="482" y="95"/>
                  </a:lnTo>
                  <a:lnTo>
                    <a:pt x="505" y="95"/>
                  </a:lnTo>
                  <a:close/>
                  <a:moveTo>
                    <a:pt x="505" y="124"/>
                  </a:moveTo>
                  <a:lnTo>
                    <a:pt x="505" y="149"/>
                  </a:lnTo>
                  <a:lnTo>
                    <a:pt x="482" y="149"/>
                  </a:lnTo>
                  <a:lnTo>
                    <a:pt x="482" y="124"/>
                  </a:lnTo>
                  <a:lnTo>
                    <a:pt x="505" y="124"/>
                  </a:lnTo>
                  <a:close/>
                  <a:moveTo>
                    <a:pt x="505" y="149"/>
                  </a:moveTo>
                  <a:lnTo>
                    <a:pt x="505" y="159"/>
                  </a:lnTo>
                  <a:lnTo>
                    <a:pt x="482" y="159"/>
                  </a:lnTo>
                  <a:lnTo>
                    <a:pt x="482" y="149"/>
                  </a:lnTo>
                  <a:lnTo>
                    <a:pt x="505" y="149"/>
                  </a:lnTo>
                  <a:close/>
                </a:path>
              </a:pathLst>
            </a:custGeom>
            <a:solidFill>
              <a:srgbClr val="131516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2989" y="630"/>
              <a:ext cx="240" cy="87"/>
            </a:xfrm>
            <a:custGeom>
              <a:avLst/>
              <a:gdLst>
                <a:gd name="T0" fmla="*/ 0 w 481"/>
                <a:gd name="T1" fmla="*/ 1 h 196"/>
                <a:gd name="T2" fmla="*/ 0 w 481"/>
                <a:gd name="T3" fmla="*/ 1 h 196"/>
                <a:gd name="T4" fmla="*/ 0 w 481"/>
                <a:gd name="T5" fmla="*/ 1 h 196"/>
                <a:gd name="T6" fmla="*/ 0 w 481"/>
                <a:gd name="T7" fmla="*/ 1 h 196"/>
                <a:gd name="T8" fmla="*/ 0 w 481"/>
                <a:gd name="T9" fmla="*/ 1 h 196"/>
                <a:gd name="T10" fmla="*/ 0 w 481"/>
                <a:gd name="T11" fmla="*/ 1 h 196"/>
                <a:gd name="T12" fmla="*/ 0 w 481"/>
                <a:gd name="T13" fmla="*/ 1 h 196"/>
                <a:gd name="T14" fmla="*/ 0 w 481"/>
                <a:gd name="T15" fmla="*/ 1 h 196"/>
                <a:gd name="T16" fmla="*/ 0 w 481"/>
                <a:gd name="T17" fmla="*/ 1 h 196"/>
                <a:gd name="T18" fmla="*/ 0 w 481"/>
                <a:gd name="T19" fmla="*/ 1 h 196"/>
                <a:gd name="T20" fmla="*/ 0 w 481"/>
                <a:gd name="T21" fmla="*/ 1 h 196"/>
                <a:gd name="T22" fmla="*/ 0 w 481"/>
                <a:gd name="T23" fmla="*/ 1 h 196"/>
                <a:gd name="T24" fmla="*/ 0 w 481"/>
                <a:gd name="T25" fmla="*/ 1 h 196"/>
                <a:gd name="T26" fmla="*/ 0 w 481"/>
                <a:gd name="T27" fmla="*/ 1 h 196"/>
                <a:gd name="T28" fmla="*/ 0 w 481"/>
                <a:gd name="T29" fmla="*/ 1 h 196"/>
                <a:gd name="T30" fmla="*/ 0 w 481"/>
                <a:gd name="T31" fmla="*/ 1 h 196"/>
                <a:gd name="T32" fmla="*/ 0 w 481"/>
                <a:gd name="T33" fmla="*/ 1 h 196"/>
                <a:gd name="T34" fmla="*/ 0 w 481"/>
                <a:gd name="T35" fmla="*/ 1 h 196"/>
                <a:gd name="T36" fmla="*/ 0 w 481"/>
                <a:gd name="T37" fmla="*/ 1 h 196"/>
                <a:gd name="T38" fmla="*/ 0 w 481"/>
                <a:gd name="T39" fmla="*/ 1 h 196"/>
                <a:gd name="T40" fmla="*/ 0 w 481"/>
                <a:gd name="T41" fmla="*/ 1 h 196"/>
                <a:gd name="T42" fmla="*/ 0 w 481"/>
                <a:gd name="T43" fmla="*/ 1 h 196"/>
                <a:gd name="T44" fmla="*/ 0 w 481"/>
                <a:gd name="T45" fmla="*/ 1 h 196"/>
                <a:gd name="T46" fmla="*/ 0 w 481"/>
                <a:gd name="T47" fmla="*/ 1 h 196"/>
                <a:gd name="T48" fmla="*/ 0 w 481"/>
                <a:gd name="T49" fmla="*/ 1 h 196"/>
                <a:gd name="T50" fmla="*/ 0 w 481"/>
                <a:gd name="T51" fmla="*/ 1 h 196"/>
                <a:gd name="T52" fmla="*/ 0 w 481"/>
                <a:gd name="T53" fmla="*/ 1 h 196"/>
                <a:gd name="T54" fmla="*/ 0 w 481"/>
                <a:gd name="T55" fmla="*/ 1 h 196"/>
                <a:gd name="T56" fmla="*/ 0 w 481"/>
                <a:gd name="T57" fmla="*/ 1 h 196"/>
                <a:gd name="T58" fmla="*/ 0 w 481"/>
                <a:gd name="T59" fmla="*/ 1 h 196"/>
                <a:gd name="T60" fmla="*/ 0 w 481"/>
                <a:gd name="T61" fmla="*/ 1 h 196"/>
                <a:gd name="T62" fmla="*/ 0 w 481"/>
                <a:gd name="T63" fmla="*/ 1 h 196"/>
                <a:gd name="T64" fmla="*/ 0 w 481"/>
                <a:gd name="T65" fmla="*/ 1 h 196"/>
                <a:gd name="T66" fmla="*/ 0 w 481"/>
                <a:gd name="T67" fmla="*/ 1 h 196"/>
                <a:gd name="T68" fmla="*/ 0 w 481"/>
                <a:gd name="T69" fmla="*/ 1 h 196"/>
                <a:gd name="T70" fmla="*/ 0 w 481"/>
                <a:gd name="T71" fmla="*/ 1 h 196"/>
                <a:gd name="T72" fmla="*/ 0 w 481"/>
                <a:gd name="T73" fmla="*/ 1 h 196"/>
                <a:gd name="T74" fmla="*/ 0 w 481"/>
                <a:gd name="T75" fmla="*/ 1 h 196"/>
                <a:gd name="T76" fmla="*/ 0 w 481"/>
                <a:gd name="T77" fmla="*/ 1 h 196"/>
                <a:gd name="T78" fmla="*/ 0 w 481"/>
                <a:gd name="T79" fmla="*/ 1 h 196"/>
                <a:gd name="T80" fmla="*/ 0 w 481"/>
                <a:gd name="T81" fmla="*/ 1 h 196"/>
                <a:gd name="T82" fmla="*/ 0 w 481"/>
                <a:gd name="T83" fmla="*/ 1 h 196"/>
                <a:gd name="T84" fmla="*/ 0 w 481"/>
                <a:gd name="T85" fmla="*/ 1 h 196"/>
                <a:gd name="T86" fmla="*/ 0 w 481"/>
                <a:gd name="T87" fmla="*/ 0 h 196"/>
                <a:gd name="T88" fmla="*/ 0 w 481"/>
                <a:gd name="T89" fmla="*/ 1 h 196"/>
                <a:gd name="T90" fmla="*/ 0 w 481"/>
                <a:gd name="T91" fmla="*/ 1 h 196"/>
                <a:gd name="T92" fmla="*/ 0 w 481"/>
                <a:gd name="T93" fmla="*/ 1 h 196"/>
                <a:gd name="T94" fmla="*/ 0 w 481"/>
                <a:gd name="T95" fmla="*/ 1 h 196"/>
                <a:gd name="T96" fmla="*/ 0 w 481"/>
                <a:gd name="T97" fmla="*/ 1 h 196"/>
                <a:gd name="T98" fmla="*/ 0 w 481"/>
                <a:gd name="T99" fmla="*/ 1 h 196"/>
                <a:gd name="T100" fmla="*/ 0 w 481"/>
                <a:gd name="T101" fmla="*/ 1 h 196"/>
                <a:gd name="T102" fmla="*/ 0 w 481"/>
                <a:gd name="T103" fmla="*/ 1 h 196"/>
                <a:gd name="T104" fmla="*/ 0 w 481"/>
                <a:gd name="T105" fmla="*/ 1 h 196"/>
                <a:gd name="T106" fmla="*/ 0 w 481"/>
                <a:gd name="T107" fmla="*/ 1 h 196"/>
                <a:gd name="T108" fmla="*/ 0 w 481"/>
                <a:gd name="T109" fmla="*/ 1 h 196"/>
                <a:gd name="T110" fmla="*/ 0 w 481"/>
                <a:gd name="T111" fmla="*/ 1 h 196"/>
                <a:gd name="T112" fmla="*/ 0 w 481"/>
                <a:gd name="T113" fmla="*/ 1 h 196"/>
                <a:gd name="T114" fmla="*/ 0 w 481"/>
                <a:gd name="T115" fmla="*/ 1 h 196"/>
                <a:gd name="T116" fmla="*/ 0 w 481"/>
                <a:gd name="T117" fmla="*/ 1 h 196"/>
                <a:gd name="T118" fmla="*/ 0 w 481"/>
                <a:gd name="T119" fmla="*/ 1 h 196"/>
                <a:gd name="T120" fmla="*/ 0 w 481"/>
                <a:gd name="T121" fmla="*/ 1 h 196"/>
                <a:gd name="T122" fmla="*/ 0 w 481"/>
                <a:gd name="T123" fmla="*/ 1 h 196"/>
                <a:gd name="T124" fmla="*/ 0 w 481"/>
                <a:gd name="T125" fmla="*/ 1 h 19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81"/>
                <a:gd name="T190" fmla="*/ 0 h 196"/>
                <a:gd name="T191" fmla="*/ 481 w 481"/>
                <a:gd name="T192" fmla="*/ 196 h 19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81" h="196">
                  <a:moveTo>
                    <a:pt x="481" y="149"/>
                  </a:moveTo>
                  <a:lnTo>
                    <a:pt x="481" y="149"/>
                  </a:lnTo>
                  <a:lnTo>
                    <a:pt x="479" y="149"/>
                  </a:lnTo>
                  <a:lnTo>
                    <a:pt x="478" y="149"/>
                  </a:lnTo>
                  <a:lnTo>
                    <a:pt x="476" y="148"/>
                  </a:lnTo>
                  <a:lnTo>
                    <a:pt x="475" y="148"/>
                  </a:lnTo>
                  <a:lnTo>
                    <a:pt x="471" y="148"/>
                  </a:lnTo>
                  <a:lnTo>
                    <a:pt x="470" y="146"/>
                  </a:lnTo>
                  <a:lnTo>
                    <a:pt x="468" y="145"/>
                  </a:lnTo>
                  <a:lnTo>
                    <a:pt x="465" y="143"/>
                  </a:lnTo>
                  <a:lnTo>
                    <a:pt x="461" y="142"/>
                  </a:lnTo>
                  <a:lnTo>
                    <a:pt x="458" y="141"/>
                  </a:lnTo>
                  <a:lnTo>
                    <a:pt x="455" y="139"/>
                  </a:lnTo>
                  <a:lnTo>
                    <a:pt x="453" y="139"/>
                  </a:lnTo>
                  <a:lnTo>
                    <a:pt x="450" y="139"/>
                  </a:lnTo>
                  <a:lnTo>
                    <a:pt x="448" y="138"/>
                  </a:lnTo>
                  <a:lnTo>
                    <a:pt x="444" y="136"/>
                  </a:lnTo>
                  <a:lnTo>
                    <a:pt x="439" y="135"/>
                  </a:lnTo>
                  <a:lnTo>
                    <a:pt x="436" y="135"/>
                  </a:lnTo>
                  <a:lnTo>
                    <a:pt x="433" y="135"/>
                  </a:lnTo>
                  <a:lnTo>
                    <a:pt x="430" y="134"/>
                  </a:lnTo>
                  <a:lnTo>
                    <a:pt x="427" y="134"/>
                  </a:lnTo>
                  <a:lnTo>
                    <a:pt x="425" y="132"/>
                  </a:lnTo>
                  <a:lnTo>
                    <a:pt x="422" y="132"/>
                  </a:lnTo>
                  <a:lnTo>
                    <a:pt x="416" y="131"/>
                  </a:lnTo>
                  <a:lnTo>
                    <a:pt x="410" y="131"/>
                  </a:lnTo>
                  <a:lnTo>
                    <a:pt x="405" y="132"/>
                  </a:lnTo>
                  <a:lnTo>
                    <a:pt x="402" y="132"/>
                  </a:lnTo>
                  <a:lnTo>
                    <a:pt x="394" y="134"/>
                  </a:lnTo>
                  <a:lnTo>
                    <a:pt x="387" y="135"/>
                  </a:lnTo>
                  <a:lnTo>
                    <a:pt x="382" y="135"/>
                  </a:lnTo>
                  <a:lnTo>
                    <a:pt x="379" y="135"/>
                  </a:lnTo>
                  <a:lnTo>
                    <a:pt x="364" y="139"/>
                  </a:lnTo>
                  <a:lnTo>
                    <a:pt x="348" y="142"/>
                  </a:lnTo>
                  <a:lnTo>
                    <a:pt x="331" y="146"/>
                  </a:lnTo>
                  <a:lnTo>
                    <a:pt x="314" y="149"/>
                  </a:lnTo>
                  <a:lnTo>
                    <a:pt x="297" y="152"/>
                  </a:lnTo>
                  <a:lnTo>
                    <a:pt x="280" y="156"/>
                  </a:lnTo>
                  <a:lnTo>
                    <a:pt x="264" y="159"/>
                  </a:lnTo>
                  <a:lnTo>
                    <a:pt x="247" y="163"/>
                  </a:lnTo>
                  <a:lnTo>
                    <a:pt x="211" y="170"/>
                  </a:lnTo>
                  <a:lnTo>
                    <a:pt x="194" y="173"/>
                  </a:lnTo>
                  <a:lnTo>
                    <a:pt x="176" y="177"/>
                  </a:lnTo>
                  <a:lnTo>
                    <a:pt x="159" y="179"/>
                  </a:lnTo>
                  <a:lnTo>
                    <a:pt x="143" y="182"/>
                  </a:lnTo>
                  <a:lnTo>
                    <a:pt x="127" y="185"/>
                  </a:lnTo>
                  <a:lnTo>
                    <a:pt x="111" y="188"/>
                  </a:lnTo>
                  <a:lnTo>
                    <a:pt x="108" y="189"/>
                  </a:lnTo>
                  <a:lnTo>
                    <a:pt x="105" y="191"/>
                  </a:lnTo>
                  <a:lnTo>
                    <a:pt x="103" y="191"/>
                  </a:lnTo>
                  <a:lnTo>
                    <a:pt x="100" y="192"/>
                  </a:lnTo>
                  <a:lnTo>
                    <a:pt x="96" y="192"/>
                  </a:lnTo>
                  <a:lnTo>
                    <a:pt x="93" y="192"/>
                  </a:lnTo>
                  <a:lnTo>
                    <a:pt x="91" y="192"/>
                  </a:lnTo>
                  <a:lnTo>
                    <a:pt x="90" y="193"/>
                  </a:lnTo>
                  <a:lnTo>
                    <a:pt x="86" y="193"/>
                  </a:lnTo>
                  <a:lnTo>
                    <a:pt x="85" y="195"/>
                  </a:lnTo>
                  <a:lnTo>
                    <a:pt x="82" y="195"/>
                  </a:lnTo>
                  <a:lnTo>
                    <a:pt x="79" y="196"/>
                  </a:lnTo>
                  <a:lnTo>
                    <a:pt x="76" y="196"/>
                  </a:lnTo>
                  <a:lnTo>
                    <a:pt x="71" y="195"/>
                  </a:lnTo>
                  <a:lnTo>
                    <a:pt x="66" y="195"/>
                  </a:lnTo>
                  <a:lnTo>
                    <a:pt x="62" y="195"/>
                  </a:lnTo>
                  <a:lnTo>
                    <a:pt x="57" y="193"/>
                  </a:lnTo>
                  <a:lnTo>
                    <a:pt x="54" y="192"/>
                  </a:lnTo>
                  <a:lnTo>
                    <a:pt x="50" y="191"/>
                  </a:lnTo>
                  <a:lnTo>
                    <a:pt x="46" y="189"/>
                  </a:lnTo>
                  <a:lnTo>
                    <a:pt x="43" y="188"/>
                  </a:lnTo>
                  <a:lnTo>
                    <a:pt x="37" y="185"/>
                  </a:lnTo>
                  <a:lnTo>
                    <a:pt x="31" y="182"/>
                  </a:lnTo>
                  <a:lnTo>
                    <a:pt x="28" y="181"/>
                  </a:lnTo>
                  <a:lnTo>
                    <a:pt x="25" y="178"/>
                  </a:lnTo>
                  <a:lnTo>
                    <a:pt x="22" y="177"/>
                  </a:lnTo>
                  <a:lnTo>
                    <a:pt x="20" y="174"/>
                  </a:lnTo>
                  <a:lnTo>
                    <a:pt x="16" y="171"/>
                  </a:lnTo>
                  <a:lnTo>
                    <a:pt x="11" y="168"/>
                  </a:lnTo>
                  <a:lnTo>
                    <a:pt x="8" y="166"/>
                  </a:lnTo>
                  <a:lnTo>
                    <a:pt x="6" y="164"/>
                  </a:lnTo>
                  <a:lnTo>
                    <a:pt x="3" y="163"/>
                  </a:lnTo>
                  <a:lnTo>
                    <a:pt x="2" y="161"/>
                  </a:lnTo>
                  <a:lnTo>
                    <a:pt x="0" y="160"/>
                  </a:lnTo>
                  <a:lnTo>
                    <a:pt x="0" y="159"/>
                  </a:lnTo>
                  <a:lnTo>
                    <a:pt x="0" y="157"/>
                  </a:lnTo>
                  <a:lnTo>
                    <a:pt x="0" y="156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0" y="149"/>
                  </a:lnTo>
                  <a:lnTo>
                    <a:pt x="0" y="146"/>
                  </a:lnTo>
                  <a:lnTo>
                    <a:pt x="0" y="143"/>
                  </a:lnTo>
                  <a:lnTo>
                    <a:pt x="0" y="136"/>
                  </a:lnTo>
                  <a:lnTo>
                    <a:pt x="0" y="131"/>
                  </a:lnTo>
                  <a:lnTo>
                    <a:pt x="0" y="127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0" y="114"/>
                  </a:lnTo>
                  <a:lnTo>
                    <a:pt x="0" y="111"/>
                  </a:lnTo>
                  <a:lnTo>
                    <a:pt x="0" y="110"/>
                  </a:lnTo>
                  <a:lnTo>
                    <a:pt x="0" y="107"/>
                  </a:lnTo>
                  <a:lnTo>
                    <a:pt x="0" y="106"/>
                  </a:lnTo>
                  <a:lnTo>
                    <a:pt x="0" y="85"/>
                  </a:lnTo>
                  <a:lnTo>
                    <a:pt x="0" y="64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0" y="50"/>
                  </a:lnTo>
                  <a:lnTo>
                    <a:pt x="0" y="49"/>
                  </a:lnTo>
                  <a:lnTo>
                    <a:pt x="0" y="46"/>
                  </a:lnTo>
                  <a:lnTo>
                    <a:pt x="0" y="42"/>
                  </a:lnTo>
                  <a:lnTo>
                    <a:pt x="0" y="39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3" y="21"/>
                  </a:lnTo>
                  <a:lnTo>
                    <a:pt x="6" y="23"/>
                  </a:lnTo>
                  <a:lnTo>
                    <a:pt x="8" y="25"/>
                  </a:lnTo>
                  <a:lnTo>
                    <a:pt x="11" y="28"/>
                  </a:lnTo>
                  <a:lnTo>
                    <a:pt x="16" y="31"/>
                  </a:lnTo>
                  <a:lnTo>
                    <a:pt x="20" y="35"/>
                  </a:lnTo>
                  <a:lnTo>
                    <a:pt x="22" y="38"/>
                  </a:lnTo>
                  <a:lnTo>
                    <a:pt x="25" y="41"/>
                  </a:lnTo>
                  <a:lnTo>
                    <a:pt x="31" y="45"/>
                  </a:lnTo>
                  <a:lnTo>
                    <a:pt x="37" y="49"/>
                  </a:lnTo>
                  <a:lnTo>
                    <a:pt x="40" y="50"/>
                  </a:lnTo>
                  <a:lnTo>
                    <a:pt x="43" y="53"/>
                  </a:lnTo>
                  <a:lnTo>
                    <a:pt x="46" y="56"/>
                  </a:lnTo>
                  <a:lnTo>
                    <a:pt x="50" y="57"/>
                  </a:lnTo>
                  <a:lnTo>
                    <a:pt x="54" y="60"/>
                  </a:lnTo>
                  <a:lnTo>
                    <a:pt x="57" y="61"/>
                  </a:lnTo>
                  <a:lnTo>
                    <a:pt x="62" y="63"/>
                  </a:lnTo>
                  <a:lnTo>
                    <a:pt x="66" y="63"/>
                  </a:lnTo>
                  <a:lnTo>
                    <a:pt x="71" y="64"/>
                  </a:lnTo>
                  <a:lnTo>
                    <a:pt x="76" y="64"/>
                  </a:lnTo>
                  <a:lnTo>
                    <a:pt x="79" y="64"/>
                  </a:lnTo>
                  <a:lnTo>
                    <a:pt x="82" y="64"/>
                  </a:lnTo>
                  <a:lnTo>
                    <a:pt x="86" y="64"/>
                  </a:lnTo>
                  <a:lnTo>
                    <a:pt x="90" y="64"/>
                  </a:lnTo>
                  <a:lnTo>
                    <a:pt x="91" y="64"/>
                  </a:lnTo>
                  <a:lnTo>
                    <a:pt x="93" y="63"/>
                  </a:lnTo>
                  <a:lnTo>
                    <a:pt x="96" y="61"/>
                  </a:lnTo>
                  <a:lnTo>
                    <a:pt x="99" y="61"/>
                  </a:lnTo>
                  <a:lnTo>
                    <a:pt x="100" y="61"/>
                  </a:lnTo>
                  <a:lnTo>
                    <a:pt x="105" y="60"/>
                  </a:lnTo>
                  <a:lnTo>
                    <a:pt x="108" y="60"/>
                  </a:lnTo>
                  <a:lnTo>
                    <a:pt x="111" y="60"/>
                  </a:lnTo>
                  <a:lnTo>
                    <a:pt x="127" y="57"/>
                  </a:lnTo>
                  <a:lnTo>
                    <a:pt x="143" y="53"/>
                  </a:lnTo>
                  <a:lnTo>
                    <a:pt x="159" y="50"/>
                  </a:lnTo>
                  <a:lnTo>
                    <a:pt x="176" y="46"/>
                  </a:lnTo>
                  <a:lnTo>
                    <a:pt x="194" y="42"/>
                  </a:lnTo>
                  <a:lnTo>
                    <a:pt x="211" y="39"/>
                  </a:lnTo>
                  <a:lnTo>
                    <a:pt x="247" y="31"/>
                  </a:lnTo>
                  <a:lnTo>
                    <a:pt x="264" y="28"/>
                  </a:lnTo>
                  <a:lnTo>
                    <a:pt x="280" y="24"/>
                  </a:lnTo>
                  <a:lnTo>
                    <a:pt x="297" y="21"/>
                  </a:lnTo>
                  <a:lnTo>
                    <a:pt x="314" y="17"/>
                  </a:lnTo>
                  <a:lnTo>
                    <a:pt x="331" y="14"/>
                  </a:lnTo>
                  <a:lnTo>
                    <a:pt x="348" y="10"/>
                  </a:lnTo>
                  <a:lnTo>
                    <a:pt x="364" y="7"/>
                  </a:lnTo>
                  <a:lnTo>
                    <a:pt x="379" y="3"/>
                  </a:lnTo>
                  <a:lnTo>
                    <a:pt x="382" y="3"/>
                  </a:lnTo>
                  <a:lnTo>
                    <a:pt x="387" y="3"/>
                  </a:lnTo>
                  <a:lnTo>
                    <a:pt x="394" y="2"/>
                  </a:lnTo>
                  <a:lnTo>
                    <a:pt x="402" y="0"/>
                  </a:lnTo>
                  <a:lnTo>
                    <a:pt x="405" y="0"/>
                  </a:lnTo>
                  <a:lnTo>
                    <a:pt x="410" y="0"/>
                  </a:lnTo>
                  <a:lnTo>
                    <a:pt x="413" y="0"/>
                  </a:lnTo>
                  <a:lnTo>
                    <a:pt x="416" y="0"/>
                  </a:lnTo>
                  <a:lnTo>
                    <a:pt x="422" y="2"/>
                  </a:lnTo>
                  <a:lnTo>
                    <a:pt x="427" y="3"/>
                  </a:lnTo>
                  <a:lnTo>
                    <a:pt x="430" y="3"/>
                  </a:lnTo>
                  <a:lnTo>
                    <a:pt x="433" y="3"/>
                  </a:lnTo>
                  <a:lnTo>
                    <a:pt x="436" y="3"/>
                  </a:lnTo>
                  <a:lnTo>
                    <a:pt x="439" y="4"/>
                  </a:lnTo>
                  <a:lnTo>
                    <a:pt x="441" y="4"/>
                  </a:lnTo>
                  <a:lnTo>
                    <a:pt x="444" y="6"/>
                  </a:lnTo>
                  <a:lnTo>
                    <a:pt x="448" y="9"/>
                  </a:lnTo>
                  <a:lnTo>
                    <a:pt x="450" y="9"/>
                  </a:lnTo>
                  <a:lnTo>
                    <a:pt x="453" y="10"/>
                  </a:lnTo>
                  <a:lnTo>
                    <a:pt x="455" y="11"/>
                  </a:lnTo>
                  <a:lnTo>
                    <a:pt x="458" y="11"/>
                  </a:lnTo>
                  <a:lnTo>
                    <a:pt x="461" y="13"/>
                  </a:lnTo>
                  <a:lnTo>
                    <a:pt x="465" y="14"/>
                  </a:lnTo>
                  <a:lnTo>
                    <a:pt x="468" y="14"/>
                  </a:lnTo>
                  <a:lnTo>
                    <a:pt x="470" y="14"/>
                  </a:lnTo>
                  <a:lnTo>
                    <a:pt x="471" y="16"/>
                  </a:lnTo>
                  <a:lnTo>
                    <a:pt x="475" y="17"/>
                  </a:lnTo>
                  <a:lnTo>
                    <a:pt x="476" y="18"/>
                  </a:lnTo>
                  <a:lnTo>
                    <a:pt x="478" y="18"/>
                  </a:lnTo>
                  <a:lnTo>
                    <a:pt x="479" y="20"/>
                  </a:lnTo>
                  <a:lnTo>
                    <a:pt x="481" y="21"/>
                  </a:lnTo>
                  <a:lnTo>
                    <a:pt x="481" y="23"/>
                  </a:lnTo>
                  <a:lnTo>
                    <a:pt x="481" y="24"/>
                  </a:lnTo>
                  <a:lnTo>
                    <a:pt x="481" y="25"/>
                  </a:lnTo>
                  <a:lnTo>
                    <a:pt x="481" y="27"/>
                  </a:lnTo>
                  <a:lnTo>
                    <a:pt x="481" y="29"/>
                  </a:lnTo>
                  <a:lnTo>
                    <a:pt x="481" y="31"/>
                  </a:lnTo>
                  <a:lnTo>
                    <a:pt x="481" y="34"/>
                  </a:lnTo>
                  <a:lnTo>
                    <a:pt x="481" y="35"/>
                  </a:lnTo>
                  <a:lnTo>
                    <a:pt x="481" y="38"/>
                  </a:lnTo>
                  <a:lnTo>
                    <a:pt x="481" y="41"/>
                  </a:lnTo>
                  <a:lnTo>
                    <a:pt x="481" y="48"/>
                  </a:lnTo>
                  <a:lnTo>
                    <a:pt x="481" y="50"/>
                  </a:lnTo>
                  <a:lnTo>
                    <a:pt x="481" y="53"/>
                  </a:lnTo>
                  <a:lnTo>
                    <a:pt x="481" y="56"/>
                  </a:lnTo>
                  <a:lnTo>
                    <a:pt x="481" y="57"/>
                  </a:lnTo>
                  <a:lnTo>
                    <a:pt x="481" y="61"/>
                  </a:lnTo>
                  <a:lnTo>
                    <a:pt x="481" y="66"/>
                  </a:lnTo>
                  <a:lnTo>
                    <a:pt x="481" y="68"/>
                  </a:lnTo>
                  <a:lnTo>
                    <a:pt x="481" y="71"/>
                  </a:lnTo>
                  <a:lnTo>
                    <a:pt x="481" y="73"/>
                  </a:lnTo>
                  <a:lnTo>
                    <a:pt x="481" y="74"/>
                  </a:lnTo>
                  <a:lnTo>
                    <a:pt x="481" y="78"/>
                  </a:lnTo>
                  <a:lnTo>
                    <a:pt x="481" y="82"/>
                  </a:lnTo>
                  <a:lnTo>
                    <a:pt x="481" y="84"/>
                  </a:lnTo>
                  <a:lnTo>
                    <a:pt x="481" y="85"/>
                  </a:lnTo>
                  <a:lnTo>
                    <a:pt x="481" y="88"/>
                  </a:lnTo>
                  <a:lnTo>
                    <a:pt x="481" y="89"/>
                  </a:lnTo>
                  <a:lnTo>
                    <a:pt x="481" y="93"/>
                  </a:lnTo>
                  <a:lnTo>
                    <a:pt x="481" y="98"/>
                  </a:lnTo>
                  <a:lnTo>
                    <a:pt x="481" y="100"/>
                  </a:lnTo>
                  <a:lnTo>
                    <a:pt x="481" y="103"/>
                  </a:lnTo>
                  <a:lnTo>
                    <a:pt x="481" y="104"/>
                  </a:lnTo>
                  <a:lnTo>
                    <a:pt x="481" y="106"/>
                  </a:lnTo>
                  <a:lnTo>
                    <a:pt x="481" y="110"/>
                  </a:lnTo>
                  <a:lnTo>
                    <a:pt x="481" y="114"/>
                  </a:lnTo>
                  <a:lnTo>
                    <a:pt x="481" y="116"/>
                  </a:lnTo>
                  <a:lnTo>
                    <a:pt x="481" y="117"/>
                  </a:lnTo>
                  <a:lnTo>
                    <a:pt x="481" y="121"/>
                  </a:lnTo>
                  <a:lnTo>
                    <a:pt x="481" y="124"/>
                  </a:lnTo>
                  <a:lnTo>
                    <a:pt x="481" y="128"/>
                  </a:lnTo>
                  <a:lnTo>
                    <a:pt x="481" y="131"/>
                  </a:lnTo>
                  <a:lnTo>
                    <a:pt x="481" y="134"/>
                  </a:lnTo>
                  <a:lnTo>
                    <a:pt x="481" y="135"/>
                  </a:lnTo>
                  <a:lnTo>
                    <a:pt x="481" y="138"/>
                  </a:lnTo>
                  <a:lnTo>
                    <a:pt x="481" y="139"/>
                  </a:lnTo>
                  <a:lnTo>
                    <a:pt x="481" y="141"/>
                  </a:lnTo>
                  <a:lnTo>
                    <a:pt x="481" y="143"/>
                  </a:lnTo>
                  <a:lnTo>
                    <a:pt x="481" y="145"/>
                  </a:lnTo>
                  <a:lnTo>
                    <a:pt x="481" y="146"/>
                  </a:lnTo>
                  <a:lnTo>
                    <a:pt x="481" y="148"/>
                  </a:lnTo>
                  <a:lnTo>
                    <a:pt x="481" y="1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2989" y="694"/>
              <a:ext cx="240" cy="99"/>
            </a:xfrm>
            <a:custGeom>
              <a:avLst/>
              <a:gdLst>
                <a:gd name="T0" fmla="*/ 0 w 481"/>
                <a:gd name="T1" fmla="*/ 1 h 200"/>
                <a:gd name="T2" fmla="*/ 0 w 481"/>
                <a:gd name="T3" fmla="*/ 1 h 200"/>
                <a:gd name="T4" fmla="*/ 0 w 481"/>
                <a:gd name="T5" fmla="*/ 1 h 200"/>
                <a:gd name="T6" fmla="*/ 0 w 481"/>
                <a:gd name="T7" fmla="*/ 1 h 200"/>
                <a:gd name="T8" fmla="*/ 0 w 481"/>
                <a:gd name="T9" fmla="*/ 1 h 200"/>
                <a:gd name="T10" fmla="*/ 0 w 481"/>
                <a:gd name="T11" fmla="*/ 1 h 200"/>
                <a:gd name="T12" fmla="*/ 0 w 481"/>
                <a:gd name="T13" fmla="*/ 1 h 200"/>
                <a:gd name="T14" fmla="*/ 0 w 481"/>
                <a:gd name="T15" fmla="*/ 1 h 200"/>
                <a:gd name="T16" fmla="*/ 0 w 481"/>
                <a:gd name="T17" fmla="*/ 1 h 200"/>
                <a:gd name="T18" fmla="*/ 0 w 481"/>
                <a:gd name="T19" fmla="*/ 1 h 200"/>
                <a:gd name="T20" fmla="*/ 0 w 481"/>
                <a:gd name="T21" fmla="*/ 1 h 200"/>
                <a:gd name="T22" fmla="*/ 0 w 481"/>
                <a:gd name="T23" fmla="*/ 1 h 200"/>
                <a:gd name="T24" fmla="*/ 0 w 481"/>
                <a:gd name="T25" fmla="*/ 1 h 200"/>
                <a:gd name="T26" fmla="*/ 0 w 481"/>
                <a:gd name="T27" fmla="*/ 1 h 200"/>
                <a:gd name="T28" fmla="*/ 0 w 481"/>
                <a:gd name="T29" fmla="*/ 1 h 200"/>
                <a:gd name="T30" fmla="*/ 0 w 481"/>
                <a:gd name="T31" fmla="*/ 1 h 200"/>
                <a:gd name="T32" fmla="*/ 0 w 481"/>
                <a:gd name="T33" fmla="*/ 1 h 200"/>
                <a:gd name="T34" fmla="*/ 0 w 481"/>
                <a:gd name="T35" fmla="*/ 1 h 200"/>
                <a:gd name="T36" fmla="*/ 0 w 481"/>
                <a:gd name="T37" fmla="*/ 1 h 200"/>
                <a:gd name="T38" fmla="*/ 0 w 481"/>
                <a:gd name="T39" fmla="*/ 1 h 200"/>
                <a:gd name="T40" fmla="*/ 0 w 481"/>
                <a:gd name="T41" fmla="*/ 1 h 200"/>
                <a:gd name="T42" fmla="*/ 0 w 481"/>
                <a:gd name="T43" fmla="*/ 1 h 200"/>
                <a:gd name="T44" fmla="*/ 0 w 481"/>
                <a:gd name="T45" fmla="*/ 1 h 200"/>
                <a:gd name="T46" fmla="*/ 0 w 481"/>
                <a:gd name="T47" fmla="*/ 1 h 200"/>
                <a:gd name="T48" fmla="*/ 0 w 481"/>
                <a:gd name="T49" fmla="*/ 1 h 200"/>
                <a:gd name="T50" fmla="*/ 0 w 481"/>
                <a:gd name="T51" fmla="*/ 1 h 200"/>
                <a:gd name="T52" fmla="*/ 0 w 481"/>
                <a:gd name="T53" fmla="*/ 1 h 200"/>
                <a:gd name="T54" fmla="*/ 0 w 481"/>
                <a:gd name="T55" fmla="*/ 1 h 200"/>
                <a:gd name="T56" fmla="*/ 0 w 481"/>
                <a:gd name="T57" fmla="*/ 1 h 200"/>
                <a:gd name="T58" fmla="*/ 0 w 481"/>
                <a:gd name="T59" fmla="*/ 1 h 200"/>
                <a:gd name="T60" fmla="*/ 0 w 481"/>
                <a:gd name="T61" fmla="*/ 1 h 200"/>
                <a:gd name="T62" fmla="*/ 0 w 481"/>
                <a:gd name="T63" fmla="*/ 1 h 200"/>
                <a:gd name="T64" fmla="*/ 0 w 481"/>
                <a:gd name="T65" fmla="*/ 1 h 200"/>
                <a:gd name="T66" fmla="*/ 0 w 481"/>
                <a:gd name="T67" fmla="*/ 1 h 200"/>
                <a:gd name="T68" fmla="*/ 0 w 481"/>
                <a:gd name="T69" fmla="*/ 1 h 200"/>
                <a:gd name="T70" fmla="*/ 0 w 481"/>
                <a:gd name="T71" fmla="*/ 1 h 200"/>
                <a:gd name="T72" fmla="*/ 0 w 481"/>
                <a:gd name="T73" fmla="*/ 1 h 200"/>
                <a:gd name="T74" fmla="*/ 0 w 481"/>
                <a:gd name="T75" fmla="*/ 1 h 200"/>
                <a:gd name="T76" fmla="*/ 0 w 481"/>
                <a:gd name="T77" fmla="*/ 1 h 200"/>
                <a:gd name="T78" fmla="*/ 0 w 481"/>
                <a:gd name="T79" fmla="*/ 1 h 200"/>
                <a:gd name="T80" fmla="*/ 0 w 481"/>
                <a:gd name="T81" fmla="*/ 1 h 200"/>
                <a:gd name="T82" fmla="*/ 0 w 481"/>
                <a:gd name="T83" fmla="*/ 1 h 200"/>
                <a:gd name="T84" fmla="*/ 0 w 481"/>
                <a:gd name="T85" fmla="*/ 1 h 200"/>
                <a:gd name="T86" fmla="*/ 0 w 481"/>
                <a:gd name="T87" fmla="*/ 1 h 200"/>
                <a:gd name="T88" fmla="*/ 0 w 481"/>
                <a:gd name="T89" fmla="*/ 0 h 200"/>
                <a:gd name="T90" fmla="*/ 0 w 481"/>
                <a:gd name="T91" fmla="*/ 1 h 200"/>
                <a:gd name="T92" fmla="*/ 0 w 481"/>
                <a:gd name="T93" fmla="*/ 1 h 200"/>
                <a:gd name="T94" fmla="*/ 0 w 481"/>
                <a:gd name="T95" fmla="*/ 1 h 200"/>
                <a:gd name="T96" fmla="*/ 0 w 481"/>
                <a:gd name="T97" fmla="*/ 1 h 200"/>
                <a:gd name="T98" fmla="*/ 0 w 481"/>
                <a:gd name="T99" fmla="*/ 1 h 200"/>
                <a:gd name="T100" fmla="*/ 0 w 481"/>
                <a:gd name="T101" fmla="*/ 1 h 200"/>
                <a:gd name="T102" fmla="*/ 0 w 481"/>
                <a:gd name="T103" fmla="*/ 1 h 200"/>
                <a:gd name="T104" fmla="*/ 0 w 481"/>
                <a:gd name="T105" fmla="*/ 1 h 200"/>
                <a:gd name="T106" fmla="*/ 0 w 481"/>
                <a:gd name="T107" fmla="*/ 1 h 200"/>
                <a:gd name="T108" fmla="*/ 0 w 481"/>
                <a:gd name="T109" fmla="*/ 1 h 200"/>
                <a:gd name="T110" fmla="*/ 0 w 481"/>
                <a:gd name="T111" fmla="*/ 1 h 200"/>
                <a:gd name="T112" fmla="*/ 0 w 481"/>
                <a:gd name="T113" fmla="*/ 1 h 200"/>
                <a:gd name="T114" fmla="*/ 0 w 481"/>
                <a:gd name="T115" fmla="*/ 1 h 200"/>
                <a:gd name="T116" fmla="*/ 0 w 481"/>
                <a:gd name="T117" fmla="*/ 1 h 200"/>
                <a:gd name="T118" fmla="*/ 0 w 481"/>
                <a:gd name="T119" fmla="*/ 1 h 20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81"/>
                <a:gd name="T181" fmla="*/ 0 h 200"/>
                <a:gd name="T182" fmla="*/ 481 w 481"/>
                <a:gd name="T183" fmla="*/ 200 h 20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81" h="200">
                  <a:moveTo>
                    <a:pt x="481" y="146"/>
                  </a:moveTo>
                  <a:lnTo>
                    <a:pt x="481" y="146"/>
                  </a:lnTo>
                  <a:lnTo>
                    <a:pt x="479" y="144"/>
                  </a:lnTo>
                  <a:lnTo>
                    <a:pt x="478" y="144"/>
                  </a:lnTo>
                  <a:lnTo>
                    <a:pt x="476" y="143"/>
                  </a:lnTo>
                  <a:lnTo>
                    <a:pt x="473" y="142"/>
                  </a:lnTo>
                  <a:lnTo>
                    <a:pt x="470" y="140"/>
                  </a:lnTo>
                  <a:lnTo>
                    <a:pt x="465" y="139"/>
                  </a:lnTo>
                  <a:lnTo>
                    <a:pt x="464" y="139"/>
                  </a:lnTo>
                  <a:lnTo>
                    <a:pt x="462" y="139"/>
                  </a:lnTo>
                  <a:lnTo>
                    <a:pt x="459" y="137"/>
                  </a:lnTo>
                  <a:lnTo>
                    <a:pt x="458" y="137"/>
                  </a:lnTo>
                  <a:lnTo>
                    <a:pt x="455" y="136"/>
                  </a:lnTo>
                  <a:lnTo>
                    <a:pt x="453" y="136"/>
                  </a:lnTo>
                  <a:lnTo>
                    <a:pt x="450" y="136"/>
                  </a:lnTo>
                  <a:lnTo>
                    <a:pt x="448" y="135"/>
                  </a:lnTo>
                  <a:lnTo>
                    <a:pt x="445" y="133"/>
                  </a:lnTo>
                  <a:lnTo>
                    <a:pt x="444" y="133"/>
                  </a:lnTo>
                  <a:lnTo>
                    <a:pt x="441" y="133"/>
                  </a:lnTo>
                  <a:lnTo>
                    <a:pt x="436" y="132"/>
                  </a:lnTo>
                  <a:lnTo>
                    <a:pt x="430" y="132"/>
                  </a:lnTo>
                  <a:lnTo>
                    <a:pt x="427" y="132"/>
                  </a:lnTo>
                  <a:lnTo>
                    <a:pt x="424" y="132"/>
                  </a:lnTo>
                  <a:lnTo>
                    <a:pt x="416" y="132"/>
                  </a:lnTo>
                  <a:lnTo>
                    <a:pt x="408" y="132"/>
                  </a:lnTo>
                  <a:lnTo>
                    <a:pt x="405" y="132"/>
                  </a:lnTo>
                  <a:lnTo>
                    <a:pt x="402" y="132"/>
                  </a:lnTo>
                  <a:lnTo>
                    <a:pt x="399" y="132"/>
                  </a:lnTo>
                  <a:lnTo>
                    <a:pt x="396" y="133"/>
                  </a:lnTo>
                  <a:lnTo>
                    <a:pt x="391" y="133"/>
                  </a:lnTo>
                  <a:lnTo>
                    <a:pt x="388" y="135"/>
                  </a:lnTo>
                  <a:lnTo>
                    <a:pt x="379" y="135"/>
                  </a:lnTo>
                  <a:lnTo>
                    <a:pt x="374" y="136"/>
                  </a:lnTo>
                  <a:lnTo>
                    <a:pt x="370" y="136"/>
                  </a:lnTo>
                  <a:lnTo>
                    <a:pt x="362" y="137"/>
                  </a:lnTo>
                  <a:lnTo>
                    <a:pt x="354" y="139"/>
                  </a:lnTo>
                  <a:lnTo>
                    <a:pt x="339" y="143"/>
                  </a:lnTo>
                  <a:lnTo>
                    <a:pt x="321" y="146"/>
                  </a:lnTo>
                  <a:lnTo>
                    <a:pt x="304" y="150"/>
                  </a:lnTo>
                  <a:lnTo>
                    <a:pt x="285" y="154"/>
                  </a:lnTo>
                  <a:lnTo>
                    <a:pt x="267" y="157"/>
                  </a:lnTo>
                  <a:lnTo>
                    <a:pt x="230" y="165"/>
                  </a:lnTo>
                  <a:lnTo>
                    <a:pt x="211" y="169"/>
                  </a:lnTo>
                  <a:lnTo>
                    <a:pt x="193" y="173"/>
                  </a:lnTo>
                  <a:lnTo>
                    <a:pt x="174" y="176"/>
                  </a:lnTo>
                  <a:lnTo>
                    <a:pt x="156" y="180"/>
                  </a:lnTo>
                  <a:lnTo>
                    <a:pt x="139" y="183"/>
                  </a:lnTo>
                  <a:lnTo>
                    <a:pt x="122" y="187"/>
                  </a:lnTo>
                  <a:lnTo>
                    <a:pt x="114" y="189"/>
                  </a:lnTo>
                  <a:lnTo>
                    <a:pt x="106" y="190"/>
                  </a:lnTo>
                  <a:lnTo>
                    <a:pt x="99" y="192"/>
                  </a:lnTo>
                  <a:lnTo>
                    <a:pt x="91" y="193"/>
                  </a:lnTo>
                  <a:lnTo>
                    <a:pt x="90" y="193"/>
                  </a:lnTo>
                  <a:lnTo>
                    <a:pt x="86" y="193"/>
                  </a:lnTo>
                  <a:lnTo>
                    <a:pt x="82" y="194"/>
                  </a:lnTo>
                  <a:lnTo>
                    <a:pt x="79" y="196"/>
                  </a:lnTo>
                  <a:lnTo>
                    <a:pt x="76" y="196"/>
                  </a:lnTo>
                  <a:lnTo>
                    <a:pt x="71" y="197"/>
                  </a:lnTo>
                  <a:lnTo>
                    <a:pt x="66" y="198"/>
                  </a:lnTo>
                  <a:lnTo>
                    <a:pt x="62" y="198"/>
                  </a:lnTo>
                  <a:lnTo>
                    <a:pt x="57" y="200"/>
                  </a:lnTo>
                  <a:lnTo>
                    <a:pt x="54" y="200"/>
                  </a:lnTo>
                  <a:lnTo>
                    <a:pt x="50" y="200"/>
                  </a:lnTo>
                  <a:lnTo>
                    <a:pt x="46" y="200"/>
                  </a:lnTo>
                  <a:lnTo>
                    <a:pt x="43" y="200"/>
                  </a:lnTo>
                  <a:lnTo>
                    <a:pt x="40" y="200"/>
                  </a:lnTo>
                  <a:lnTo>
                    <a:pt x="37" y="200"/>
                  </a:lnTo>
                  <a:lnTo>
                    <a:pt x="31" y="198"/>
                  </a:lnTo>
                  <a:lnTo>
                    <a:pt x="25" y="197"/>
                  </a:lnTo>
                  <a:lnTo>
                    <a:pt x="22" y="196"/>
                  </a:lnTo>
                  <a:lnTo>
                    <a:pt x="20" y="196"/>
                  </a:lnTo>
                  <a:lnTo>
                    <a:pt x="16" y="193"/>
                  </a:lnTo>
                  <a:lnTo>
                    <a:pt x="11" y="192"/>
                  </a:lnTo>
                  <a:lnTo>
                    <a:pt x="8" y="189"/>
                  </a:lnTo>
                  <a:lnTo>
                    <a:pt x="6" y="186"/>
                  </a:lnTo>
                  <a:lnTo>
                    <a:pt x="3" y="185"/>
                  </a:lnTo>
                  <a:lnTo>
                    <a:pt x="2" y="183"/>
                  </a:lnTo>
                  <a:lnTo>
                    <a:pt x="0" y="182"/>
                  </a:lnTo>
                  <a:lnTo>
                    <a:pt x="0" y="180"/>
                  </a:lnTo>
                  <a:lnTo>
                    <a:pt x="0" y="179"/>
                  </a:lnTo>
                  <a:lnTo>
                    <a:pt x="0" y="178"/>
                  </a:lnTo>
                  <a:lnTo>
                    <a:pt x="0" y="176"/>
                  </a:lnTo>
                  <a:lnTo>
                    <a:pt x="0" y="173"/>
                  </a:lnTo>
                  <a:lnTo>
                    <a:pt x="0" y="171"/>
                  </a:lnTo>
                  <a:lnTo>
                    <a:pt x="0" y="169"/>
                  </a:lnTo>
                  <a:lnTo>
                    <a:pt x="0" y="167"/>
                  </a:lnTo>
                  <a:lnTo>
                    <a:pt x="0" y="164"/>
                  </a:lnTo>
                  <a:lnTo>
                    <a:pt x="0" y="161"/>
                  </a:lnTo>
                  <a:lnTo>
                    <a:pt x="2" y="157"/>
                  </a:lnTo>
                  <a:lnTo>
                    <a:pt x="2" y="153"/>
                  </a:lnTo>
                  <a:lnTo>
                    <a:pt x="3" y="147"/>
                  </a:lnTo>
                  <a:lnTo>
                    <a:pt x="5" y="143"/>
                  </a:lnTo>
                  <a:lnTo>
                    <a:pt x="5" y="121"/>
                  </a:lnTo>
                  <a:lnTo>
                    <a:pt x="5" y="100"/>
                  </a:lnTo>
                  <a:lnTo>
                    <a:pt x="5" y="97"/>
                  </a:lnTo>
                  <a:lnTo>
                    <a:pt x="3" y="94"/>
                  </a:lnTo>
                  <a:lnTo>
                    <a:pt x="2" y="90"/>
                  </a:lnTo>
                  <a:lnTo>
                    <a:pt x="2" y="87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0" y="69"/>
                  </a:lnTo>
                  <a:lnTo>
                    <a:pt x="0" y="68"/>
                  </a:lnTo>
                  <a:lnTo>
                    <a:pt x="0" y="67"/>
                  </a:lnTo>
                  <a:lnTo>
                    <a:pt x="0" y="65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0" y="43"/>
                  </a:lnTo>
                  <a:lnTo>
                    <a:pt x="0" y="42"/>
                  </a:lnTo>
                  <a:lnTo>
                    <a:pt x="0" y="39"/>
                  </a:lnTo>
                  <a:lnTo>
                    <a:pt x="0" y="37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2" y="30"/>
                  </a:lnTo>
                  <a:lnTo>
                    <a:pt x="3" y="32"/>
                  </a:lnTo>
                  <a:lnTo>
                    <a:pt x="6" y="33"/>
                  </a:lnTo>
                  <a:lnTo>
                    <a:pt x="8" y="35"/>
                  </a:lnTo>
                  <a:lnTo>
                    <a:pt x="11" y="37"/>
                  </a:lnTo>
                  <a:lnTo>
                    <a:pt x="16" y="40"/>
                  </a:lnTo>
                  <a:lnTo>
                    <a:pt x="20" y="43"/>
                  </a:lnTo>
                  <a:lnTo>
                    <a:pt x="22" y="46"/>
                  </a:lnTo>
                  <a:lnTo>
                    <a:pt x="25" y="47"/>
                  </a:lnTo>
                  <a:lnTo>
                    <a:pt x="28" y="50"/>
                  </a:lnTo>
                  <a:lnTo>
                    <a:pt x="31" y="51"/>
                  </a:lnTo>
                  <a:lnTo>
                    <a:pt x="37" y="54"/>
                  </a:lnTo>
                  <a:lnTo>
                    <a:pt x="43" y="57"/>
                  </a:lnTo>
                  <a:lnTo>
                    <a:pt x="46" y="58"/>
                  </a:lnTo>
                  <a:lnTo>
                    <a:pt x="50" y="60"/>
                  </a:lnTo>
                  <a:lnTo>
                    <a:pt x="54" y="61"/>
                  </a:lnTo>
                  <a:lnTo>
                    <a:pt x="57" y="62"/>
                  </a:lnTo>
                  <a:lnTo>
                    <a:pt x="62" y="64"/>
                  </a:lnTo>
                  <a:lnTo>
                    <a:pt x="66" y="64"/>
                  </a:lnTo>
                  <a:lnTo>
                    <a:pt x="71" y="64"/>
                  </a:lnTo>
                  <a:lnTo>
                    <a:pt x="76" y="65"/>
                  </a:lnTo>
                  <a:lnTo>
                    <a:pt x="79" y="65"/>
                  </a:lnTo>
                  <a:lnTo>
                    <a:pt x="82" y="64"/>
                  </a:lnTo>
                  <a:lnTo>
                    <a:pt x="85" y="64"/>
                  </a:lnTo>
                  <a:lnTo>
                    <a:pt x="86" y="62"/>
                  </a:lnTo>
                  <a:lnTo>
                    <a:pt x="90" y="62"/>
                  </a:lnTo>
                  <a:lnTo>
                    <a:pt x="91" y="61"/>
                  </a:lnTo>
                  <a:lnTo>
                    <a:pt x="93" y="61"/>
                  </a:lnTo>
                  <a:lnTo>
                    <a:pt x="96" y="61"/>
                  </a:lnTo>
                  <a:lnTo>
                    <a:pt x="100" y="61"/>
                  </a:lnTo>
                  <a:lnTo>
                    <a:pt x="103" y="60"/>
                  </a:lnTo>
                  <a:lnTo>
                    <a:pt x="105" y="60"/>
                  </a:lnTo>
                  <a:lnTo>
                    <a:pt x="108" y="58"/>
                  </a:lnTo>
                  <a:lnTo>
                    <a:pt x="111" y="57"/>
                  </a:lnTo>
                  <a:lnTo>
                    <a:pt x="127" y="54"/>
                  </a:lnTo>
                  <a:lnTo>
                    <a:pt x="143" y="51"/>
                  </a:lnTo>
                  <a:lnTo>
                    <a:pt x="159" y="48"/>
                  </a:lnTo>
                  <a:lnTo>
                    <a:pt x="176" y="46"/>
                  </a:lnTo>
                  <a:lnTo>
                    <a:pt x="194" y="42"/>
                  </a:lnTo>
                  <a:lnTo>
                    <a:pt x="211" y="39"/>
                  </a:lnTo>
                  <a:lnTo>
                    <a:pt x="247" y="32"/>
                  </a:lnTo>
                  <a:lnTo>
                    <a:pt x="264" y="28"/>
                  </a:lnTo>
                  <a:lnTo>
                    <a:pt x="280" y="25"/>
                  </a:lnTo>
                  <a:lnTo>
                    <a:pt x="297" y="21"/>
                  </a:lnTo>
                  <a:lnTo>
                    <a:pt x="314" y="18"/>
                  </a:lnTo>
                  <a:lnTo>
                    <a:pt x="331" y="15"/>
                  </a:lnTo>
                  <a:lnTo>
                    <a:pt x="348" y="11"/>
                  </a:lnTo>
                  <a:lnTo>
                    <a:pt x="364" y="8"/>
                  </a:lnTo>
                  <a:lnTo>
                    <a:pt x="379" y="4"/>
                  </a:lnTo>
                  <a:lnTo>
                    <a:pt x="382" y="4"/>
                  </a:lnTo>
                  <a:lnTo>
                    <a:pt x="387" y="4"/>
                  </a:lnTo>
                  <a:lnTo>
                    <a:pt x="394" y="3"/>
                  </a:lnTo>
                  <a:lnTo>
                    <a:pt x="402" y="1"/>
                  </a:lnTo>
                  <a:lnTo>
                    <a:pt x="405" y="1"/>
                  </a:lnTo>
                  <a:lnTo>
                    <a:pt x="410" y="0"/>
                  </a:lnTo>
                  <a:lnTo>
                    <a:pt x="416" y="0"/>
                  </a:lnTo>
                  <a:lnTo>
                    <a:pt x="422" y="1"/>
                  </a:lnTo>
                  <a:lnTo>
                    <a:pt x="425" y="1"/>
                  </a:lnTo>
                  <a:lnTo>
                    <a:pt x="427" y="3"/>
                  </a:lnTo>
                  <a:lnTo>
                    <a:pt x="430" y="3"/>
                  </a:lnTo>
                  <a:lnTo>
                    <a:pt x="433" y="4"/>
                  </a:lnTo>
                  <a:lnTo>
                    <a:pt x="436" y="4"/>
                  </a:lnTo>
                  <a:lnTo>
                    <a:pt x="439" y="4"/>
                  </a:lnTo>
                  <a:lnTo>
                    <a:pt x="444" y="5"/>
                  </a:lnTo>
                  <a:lnTo>
                    <a:pt x="448" y="7"/>
                  </a:lnTo>
                  <a:lnTo>
                    <a:pt x="450" y="8"/>
                  </a:lnTo>
                  <a:lnTo>
                    <a:pt x="453" y="8"/>
                  </a:lnTo>
                  <a:lnTo>
                    <a:pt x="455" y="8"/>
                  </a:lnTo>
                  <a:lnTo>
                    <a:pt x="458" y="10"/>
                  </a:lnTo>
                  <a:lnTo>
                    <a:pt x="461" y="11"/>
                  </a:lnTo>
                  <a:lnTo>
                    <a:pt x="465" y="12"/>
                  </a:lnTo>
                  <a:lnTo>
                    <a:pt x="468" y="14"/>
                  </a:lnTo>
                  <a:lnTo>
                    <a:pt x="470" y="15"/>
                  </a:lnTo>
                  <a:lnTo>
                    <a:pt x="471" y="17"/>
                  </a:lnTo>
                  <a:lnTo>
                    <a:pt x="475" y="17"/>
                  </a:lnTo>
                  <a:lnTo>
                    <a:pt x="476" y="17"/>
                  </a:lnTo>
                  <a:lnTo>
                    <a:pt x="478" y="18"/>
                  </a:lnTo>
                  <a:lnTo>
                    <a:pt x="479" y="18"/>
                  </a:lnTo>
                  <a:lnTo>
                    <a:pt x="481" y="18"/>
                  </a:lnTo>
                  <a:lnTo>
                    <a:pt x="481" y="19"/>
                  </a:lnTo>
                  <a:lnTo>
                    <a:pt x="481" y="21"/>
                  </a:lnTo>
                  <a:lnTo>
                    <a:pt x="481" y="22"/>
                  </a:lnTo>
                  <a:lnTo>
                    <a:pt x="481" y="23"/>
                  </a:lnTo>
                  <a:lnTo>
                    <a:pt x="481" y="26"/>
                  </a:lnTo>
                  <a:lnTo>
                    <a:pt x="481" y="29"/>
                  </a:lnTo>
                  <a:lnTo>
                    <a:pt x="481" y="35"/>
                  </a:lnTo>
                  <a:lnTo>
                    <a:pt x="481" y="40"/>
                  </a:lnTo>
                  <a:lnTo>
                    <a:pt x="481" y="43"/>
                  </a:lnTo>
                  <a:lnTo>
                    <a:pt x="481" y="46"/>
                  </a:lnTo>
                  <a:lnTo>
                    <a:pt x="481" y="50"/>
                  </a:lnTo>
                  <a:lnTo>
                    <a:pt x="481" y="54"/>
                  </a:lnTo>
                  <a:lnTo>
                    <a:pt x="481" y="57"/>
                  </a:lnTo>
                  <a:lnTo>
                    <a:pt x="481" y="60"/>
                  </a:lnTo>
                  <a:lnTo>
                    <a:pt x="481" y="64"/>
                  </a:lnTo>
                  <a:lnTo>
                    <a:pt x="481" y="67"/>
                  </a:lnTo>
                  <a:lnTo>
                    <a:pt x="481" y="75"/>
                  </a:lnTo>
                  <a:lnTo>
                    <a:pt x="481" y="83"/>
                  </a:lnTo>
                  <a:lnTo>
                    <a:pt x="481" y="86"/>
                  </a:lnTo>
                  <a:lnTo>
                    <a:pt x="481" y="89"/>
                  </a:lnTo>
                  <a:lnTo>
                    <a:pt x="481" y="96"/>
                  </a:lnTo>
                  <a:lnTo>
                    <a:pt x="481" y="103"/>
                  </a:lnTo>
                  <a:lnTo>
                    <a:pt x="481" y="107"/>
                  </a:lnTo>
                  <a:lnTo>
                    <a:pt x="481" y="111"/>
                  </a:lnTo>
                  <a:lnTo>
                    <a:pt x="481" y="115"/>
                  </a:lnTo>
                  <a:lnTo>
                    <a:pt x="481" y="118"/>
                  </a:lnTo>
                  <a:lnTo>
                    <a:pt x="481" y="122"/>
                  </a:lnTo>
                  <a:lnTo>
                    <a:pt x="481" y="125"/>
                  </a:lnTo>
                  <a:lnTo>
                    <a:pt x="481" y="130"/>
                  </a:lnTo>
                  <a:lnTo>
                    <a:pt x="481" y="136"/>
                  </a:lnTo>
                  <a:lnTo>
                    <a:pt x="481" y="139"/>
                  </a:lnTo>
                  <a:lnTo>
                    <a:pt x="481" y="140"/>
                  </a:lnTo>
                  <a:lnTo>
                    <a:pt x="481" y="143"/>
                  </a:lnTo>
                  <a:lnTo>
                    <a:pt x="481" y="144"/>
                  </a:lnTo>
                  <a:lnTo>
                    <a:pt x="481" y="146"/>
                  </a:lnTo>
                  <a:close/>
                </a:path>
              </a:pathLst>
            </a:custGeom>
            <a:solidFill>
              <a:srgbClr val="005399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2989" y="761"/>
              <a:ext cx="240" cy="89"/>
            </a:xfrm>
            <a:custGeom>
              <a:avLst/>
              <a:gdLst>
                <a:gd name="T0" fmla="*/ 0 w 481"/>
                <a:gd name="T1" fmla="*/ 1 h 198"/>
                <a:gd name="T2" fmla="*/ 0 w 481"/>
                <a:gd name="T3" fmla="*/ 1 h 198"/>
                <a:gd name="T4" fmla="*/ 0 w 481"/>
                <a:gd name="T5" fmla="*/ 1 h 198"/>
                <a:gd name="T6" fmla="*/ 0 w 481"/>
                <a:gd name="T7" fmla="*/ 1 h 198"/>
                <a:gd name="T8" fmla="*/ 0 w 481"/>
                <a:gd name="T9" fmla="*/ 1 h 198"/>
                <a:gd name="T10" fmla="*/ 0 w 481"/>
                <a:gd name="T11" fmla="*/ 1 h 198"/>
                <a:gd name="T12" fmla="*/ 0 w 481"/>
                <a:gd name="T13" fmla="*/ 1 h 198"/>
                <a:gd name="T14" fmla="*/ 0 w 481"/>
                <a:gd name="T15" fmla="*/ 1 h 198"/>
                <a:gd name="T16" fmla="*/ 0 w 481"/>
                <a:gd name="T17" fmla="*/ 1 h 198"/>
                <a:gd name="T18" fmla="*/ 0 w 481"/>
                <a:gd name="T19" fmla="*/ 1 h 198"/>
                <a:gd name="T20" fmla="*/ 0 w 481"/>
                <a:gd name="T21" fmla="*/ 1 h 198"/>
                <a:gd name="T22" fmla="*/ 0 w 481"/>
                <a:gd name="T23" fmla="*/ 1 h 198"/>
                <a:gd name="T24" fmla="*/ 0 w 481"/>
                <a:gd name="T25" fmla="*/ 1 h 198"/>
                <a:gd name="T26" fmla="*/ 0 w 481"/>
                <a:gd name="T27" fmla="*/ 1 h 198"/>
                <a:gd name="T28" fmla="*/ 0 w 481"/>
                <a:gd name="T29" fmla="*/ 1 h 198"/>
                <a:gd name="T30" fmla="*/ 0 w 481"/>
                <a:gd name="T31" fmla="*/ 1 h 198"/>
                <a:gd name="T32" fmla="*/ 0 w 481"/>
                <a:gd name="T33" fmla="*/ 1 h 198"/>
                <a:gd name="T34" fmla="*/ 0 w 481"/>
                <a:gd name="T35" fmla="*/ 1 h 198"/>
                <a:gd name="T36" fmla="*/ 0 w 481"/>
                <a:gd name="T37" fmla="*/ 1 h 198"/>
                <a:gd name="T38" fmla="*/ 0 w 481"/>
                <a:gd name="T39" fmla="*/ 1 h 198"/>
                <a:gd name="T40" fmla="*/ 0 w 481"/>
                <a:gd name="T41" fmla="*/ 1 h 198"/>
                <a:gd name="T42" fmla="*/ 0 w 481"/>
                <a:gd name="T43" fmla="*/ 1 h 198"/>
                <a:gd name="T44" fmla="*/ 0 w 481"/>
                <a:gd name="T45" fmla="*/ 1 h 198"/>
                <a:gd name="T46" fmla="*/ 0 w 481"/>
                <a:gd name="T47" fmla="*/ 1 h 198"/>
                <a:gd name="T48" fmla="*/ 0 w 481"/>
                <a:gd name="T49" fmla="*/ 1 h 198"/>
                <a:gd name="T50" fmla="*/ 0 w 481"/>
                <a:gd name="T51" fmla="*/ 1 h 198"/>
                <a:gd name="T52" fmla="*/ 0 w 481"/>
                <a:gd name="T53" fmla="*/ 1 h 198"/>
                <a:gd name="T54" fmla="*/ 0 w 481"/>
                <a:gd name="T55" fmla="*/ 1 h 198"/>
                <a:gd name="T56" fmla="*/ 0 w 481"/>
                <a:gd name="T57" fmla="*/ 1 h 198"/>
                <a:gd name="T58" fmla="*/ 0 w 481"/>
                <a:gd name="T59" fmla="*/ 1 h 198"/>
                <a:gd name="T60" fmla="*/ 0 w 481"/>
                <a:gd name="T61" fmla="*/ 1 h 198"/>
                <a:gd name="T62" fmla="*/ 0 w 481"/>
                <a:gd name="T63" fmla="*/ 1 h 198"/>
                <a:gd name="T64" fmla="*/ 0 w 481"/>
                <a:gd name="T65" fmla="*/ 1 h 198"/>
                <a:gd name="T66" fmla="*/ 0 w 481"/>
                <a:gd name="T67" fmla="*/ 1 h 198"/>
                <a:gd name="T68" fmla="*/ 0 w 481"/>
                <a:gd name="T69" fmla="*/ 1 h 198"/>
                <a:gd name="T70" fmla="*/ 0 w 481"/>
                <a:gd name="T71" fmla="*/ 1 h 198"/>
                <a:gd name="T72" fmla="*/ 0 w 481"/>
                <a:gd name="T73" fmla="*/ 1 h 198"/>
                <a:gd name="T74" fmla="*/ 0 w 481"/>
                <a:gd name="T75" fmla="*/ 1 h 198"/>
                <a:gd name="T76" fmla="*/ 0 w 481"/>
                <a:gd name="T77" fmla="*/ 1 h 198"/>
                <a:gd name="T78" fmla="*/ 0 w 481"/>
                <a:gd name="T79" fmla="*/ 1 h 198"/>
                <a:gd name="T80" fmla="*/ 0 w 481"/>
                <a:gd name="T81" fmla="*/ 1 h 198"/>
                <a:gd name="T82" fmla="*/ 0 w 481"/>
                <a:gd name="T83" fmla="*/ 1 h 198"/>
                <a:gd name="T84" fmla="*/ 0 w 481"/>
                <a:gd name="T85" fmla="*/ 0 h 198"/>
                <a:gd name="T86" fmla="*/ 0 w 481"/>
                <a:gd name="T87" fmla="*/ 0 h 198"/>
                <a:gd name="T88" fmla="*/ 0 w 481"/>
                <a:gd name="T89" fmla="*/ 1 h 198"/>
                <a:gd name="T90" fmla="*/ 0 w 481"/>
                <a:gd name="T91" fmla="*/ 1 h 198"/>
                <a:gd name="T92" fmla="*/ 0 w 481"/>
                <a:gd name="T93" fmla="*/ 1 h 198"/>
                <a:gd name="T94" fmla="*/ 0 w 481"/>
                <a:gd name="T95" fmla="*/ 1 h 198"/>
                <a:gd name="T96" fmla="*/ 0 w 481"/>
                <a:gd name="T97" fmla="*/ 1 h 198"/>
                <a:gd name="T98" fmla="*/ 0 w 481"/>
                <a:gd name="T99" fmla="*/ 1 h 198"/>
                <a:gd name="T100" fmla="*/ 0 w 481"/>
                <a:gd name="T101" fmla="*/ 1 h 198"/>
                <a:gd name="T102" fmla="*/ 0 w 481"/>
                <a:gd name="T103" fmla="*/ 1 h 198"/>
                <a:gd name="T104" fmla="*/ 0 w 481"/>
                <a:gd name="T105" fmla="*/ 1 h 198"/>
                <a:gd name="T106" fmla="*/ 0 w 481"/>
                <a:gd name="T107" fmla="*/ 1 h 198"/>
                <a:gd name="T108" fmla="*/ 0 w 481"/>
                <a:gd name="T109" fmla="*/ 1 h 198"/>
                <a:gd name="T110" fmla="*/ 0 w 481"/>
                <a:gd name="T111" fmla="*/ 1 h 198"/>
                <a:gd name="T112" fmla="*/ 0 w 481"/>
                <a:gd name="T113" fmla="*/ 1 h 19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81"/>
                <a:gd name="T172" fmla="*/ 0 h 198"/>
                <a:gd name="T173" fmla="*/ 481 w 481"/>
                <a:gd name="T174" fmla="*/ 198 h 19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81" h="198">
                  <a:moveTo>
                    <a:pt x="481" y="142"/>
                  </a:moveTo>
                  <a:lnTo>
                    <a:pt x="481" y="142"/>
                  </a:lnTo>
                  <a:lnTo>
                    <a:pt x="479" y="142"/>
                  </a:lnTo>
                  <a:lnTo>
                    <a:pt x="478" y="142"/>
                  </a:lnTo>
                  <a:lnTo>
                    <a:pt x="476" y="142"/>
                  </a:lnTo>
                  <a:lnTo>
                    <a:pt x="473" y="142"/>
                  </a:lnTo>
                  <a:lnTo>
                    <a:pt x="470" y="140"/>
                  </a:lnTo>
                  <a:lnTo>
                    <a:pt x="465" y="139"/>
                  </a:lnTo>
                  <a:lnTo>
                    <a:pt x="464" y="139"/>
                  </a:lnTo>
                  <a:lnTo>
                    <a:pt x="462" y="137"/>
                  </a:lnTo>
                  <a:lnTo>
                    <a:pt x="459" y="137"/>
                  </a:lnTo>
                  <a:lnTo>
                    <a:pt x="458" y="136"/>
                  </a:lnTo>
                  <a:lnTo>
                    <a:pt x="453" y="135"/>
                  </a:lnTo>
                  <a:lnTo>
                    <a:pt x="451" y="133"/>
                  </a:lnTo>
                  <a:lnTo>
                    <a:pt x="450" y="132"/>
                  </a:lnTo>
                  <a:lnTo>
                    <a:pt x="447" y="132"/>
                  </a:lnTo>
                  <a:lnTo>
                    <a:pt x="444" y="132"/>
                  </a:lnTo>
                  <a:lnTo>
                    <a:pt x="438" y="130"/>
                  </a:lnTo>
                  <a:lnTo>
                    <a:pt x="431" y="129"/>
                  </a:lnTo>
                  <a:lnTo>
                    <a:pt x="428" y="129"/>
                  </a:lnTo>
                  <a:lnTo>
                    <a:pt x="425" y="128"/>
                  </a:lnTo>
                  <a:lnTo>
                    <a:pt x="422" y="128"/>
                  </a:lnTo>
                  <a:lnTo>
                    <a:pt x="418" y="129"/>
                  </a:lnTo>
                  <a:lnTo>
                    <a:pt x="410" y="129"/>
                  </a:lnTo>
                  <a:lnTo>
                    <a:pt x="407" y="129"/>
                  </a:lnTo>
                  <a:lnTo>
                    <a:pt x="402" y="130"/>
                  </a:lnTo>
                  <a:lnTo>
                    <a:pt x="399" y="130"/>
                  </a:lnTo>
                  <a:lnTo>
                    <a:pt x="394" y="132"/>
                  </a:lnTo>
                  <a:lnTo>
                    <a:pt x="391" y="132"/>
                  </a:lnTo>
                  <a:lnTo>
                    <a:pt x="388" y="132"/>
                  </a:lnTo>
                  <a:lnTo>
                    <a:pt x="384" y="133"/>
                  </a:lnTo>
                  <a:lnTo>
                    <a:pt x="381" y="135"/>
                  </a:lnTo>
                  <a:lnTo>
                    <a:pt x="371" y="136"/>
                  </a:lnTo>
                  <a:lnTo>
                    <a:pt x="362" y="139"/>
                  </a:lnTo>
                  <a:lnTo>
                    <a:pt x="345" y="142"/>
                  </a:lnTo>
                  <a:lnTo>
                    <a:pt x="328" y="146"/>
                  </a:lnTo>
                  <a:lnTo>
                    <a:pt x="308" y="148"/>
                  </a:lnTo>
                  <a:lnTo>
                    <a:pt x="290" y="153"/>
                  </a:lnTo>
                  <a:lnTo>
                    <a:pt x="271" y="155"/>
                  </a:lnTo>
                  <a:lnTo>
                    <a:pt x="251" y="160"/>
                  </a:lnTo>
                  <a:lnTo>
                    <a:pt x="213" y="167"/>
                  </a:lnTo>
                  <a:lnTo>
                    <a:pt x="194" y="171"/>
                  </a:lnTo>
                  <a:lnTo>
                    <a:pt x="174" y="175"/>
                  </a:lnTo>
                  <a:lnTo>
                    <a:pt x="156" y="178"/>
                  </a:lnTo>
                  <a:lnTo>
                    <a:pt x="139" y="182"/>
                  </a:lnTo>
                  <a:lnTo>
                    <a:pt x="130" y="183"/>
                  </a:lnTo>
                  <a:lnTo>
                    <a:pt x="122" y="186"/>
                  </a:lnTo>
                  <a:lnTo>
                    <a:pt x="113" y="187"/>
                  </a:lnTo>
                  <a:lnTo>
                    <a:pt x="105" y="189"/>
                  </a:lnTo>
                  <a:lnTo>
                    <a:pt x="97" y="190"/>
                  </a:lnTo>
                  <a:lnTo>
                    <a:pt x="90" y="193"/>
                  </a:lnTo>
                  <a:lnTo>
                    <a:pt x="82" y="194"/>
                  </a:lnTo>
                  <a:lnTo>
                    <a:pt x="76" y="196"/>
                  </a:lnTo>
                  <a:lnTo>
                    <a:pt x="71" y="196"/>
                  </a:lnTo>
                  <a:lnTo>
                    <a:pt x="66" y="197"/>
                  </a:lnTo>
                  <a:lnTo>
                    <a:pt x="57" y="197"/>
                  </a:lnTo>
                  <a:lnTo>
                    <a:pt x="54" y="198"/>
                  </a:lnTo>
                  <a:lnTo>
                    <a:pt x="50" y="198"/>
                  </a:lnTo>
                  <a:lnTo>
                    <a:pt x="46" y="198"/>
                  </a:lnTo>
                  <a:lnTo>
                    <a:pt x="43" y="198"/>
                  </a:lnTo>
                  <a:lnTo>
                    <a:pt x="40" y="198"/>
                  </a:lnTo>
                  <a:lnTo>
                    <a:pt x="37" y="198"/>
                  </a:lnTo>
                  <a:lnTo>
                    <a:pt x="31" y="197"/>
                  </a:lnTo>
                  <a:lnTo>
                    <a:pt x="25" y="197"/>
                  </a:lnTo>
                  <a:lnTo>
                    <a:pt x="22" y="196"/>
                  </a:lnTo>
                  <a:lnTo>
                    <a:pt x="20" y="196"/>
                  </a:lnTo>
                  <a:lnTo>
                    <a:pt x="16" y="193"/>
                  </a:lnTo>
                  <a:lnTo>
                    <a:pt x="13" y="190"/>
                  </a:lnTo>
                  <a:lnTo>
                    <a:pt x="9" y="189"/>
                  </a:lnTo>
                  <a:lnTo>
                    <a:pt x="8" y="186"/>
                  </a:lnTo>
                  <a:lnTo>
                    <a:pt x="6" y="185"/>
                  </a:lnTo>
                  <a:lnTo>
                    <a:pt x="5" y="183"/>
                  </a:lnTo>
                  <a:lnTo>
                    <a:pt x="5" y="182"/>
                  </a:lnTo>
                  <a:lnTo>
                    <a:pt x="5" y="180"/>
                  </a:lnTo>
                  <a:lnTo>
                    <a:pt x="5" y="179"/>
                  </a:lnTo>
                  <a:lnTo>
                    <a:pt x="5" y="178"/>
                  </a:lnTo>
                  <a:lnTo>
                    <a:pt x="5" y="175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5" y="168"/>
                  </a:lnTo>
                  <a:lnTo>
                    <a:pt x="5" y="165"/>
                  </a:lnTo>
                  <a:lnTo>
                    <a:pt x="5" y="161"/>
                  </a:lnTo>
                  <a:lnTo>
                    <a:pt x="3" y="158"/>
                  </a:lnTo>
                  <a:lnTo>
                    <a:pt x="3" y="154"/>
                  </a:lnTo>
                  <a:lnTo>
                    <a:pt x="3" y="150"/>
                  </a:lnTo>
                  <a:lnTo>
                    <a:pt x="2" y="146"/>
                  </a:lnTo>
                  <a:lnTo>
                    <a:pt x="0" y="142"/>
                  </a:lnTo>
                  <a:lnTo>
                    <a:pt x="0" y="139"/>
                  </a:lnTo>
                  <a:lnTo>
                    <a:pt x="0" y="136"/>
                  </a:lnTo>
                  <a:lnTo>
                    <a:pt x="0" y="132"/>
                  </a:lnTo>
                  <a:lnTo>
                    <a:pt x="0" y="130"/>
                  </a:lnTo>
                  <a:lnTo>
                    <a:pt x="0" y="128"/>
                  </a:lnTo>
                  <a:lnTo>
                    <a:pt x="0" y="123"/>
                  </a:lnTo>
                  <a:lnTo>
                    <a:pt x="0" y="118"/>
                  </a:lnTo>
                  <a:lnTo>
                    <a:pt x="0" y="115"/>
                  </a:lnTo>
                  <a:lnTo>
                    <a:pt x="0" y="114"/>
                  </a:lnTo>
                  <a:lnTo>
                    <a:pt x="0" y="112"/>
                  </a:lnTo>
                  <a:lnTo>
                    <a:pt x="0" y="111"/>
                  </a:lnTo>
                  <a:lnTo>
                    <a:pt x="0" y="108"/>
                  </a:lnTo>
                  <a:lnTo>
                    <a:pt x="0" y="107"/>
                  </a:lnTo>
                  <a:lnTo>
                    <a:pt x="0" y="103"/>
                  </a:lnTo>
                  <a:lnTo>
                    <a:pt x="0" y="100"/>
                  </a:lnTo>
                  <a:lnTo>
                    <a:pt x="0" y="97"/>
                  </a:lnTo>
                  <a:lnTo>
                    <a:pt x="0" y="96"/>
                  </a:lnTo>
                  <a:lnTo>
                    <a:pt x="0" y="94"/>
                  </a:lnTo>
                  <a:lnTo>
                    <a:pt x="0" y="93"/>
                  </a:lnTo>
                  <a:lnTo>
                    <a:pt x="0" y="89"/>
                  </a:lnTo>
                  <a:lnTo>
                    <a:pt x="0" y="85"/>
                  </a:lnTo>
                  <a:lnTo>
                    <a:pt x="0" y="83"/>
                  </a:lnTo>
                  <a:lnTo>
                    <a:pt x="0" y="82"/>
                  </a:lnTo>
                  <a:lnTo>
                    <a:pt x="0" y="61"/>
                  </a:lnTo>
                  <a:lnTo>
                    <a:pt x="0" y="58"/>
                  </a:lnTo>
                  <a:lnTo>
                    <a:pt x="0" y="55"/>
                  </a:lnTo>
                  <a:lnTo>
                    <a:pt x="0" y="54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0" y="50"/>
                  </a:lnTo>
                  <a:lnTo>
                    <a:pt x="2" y="51"/>
                  </a:lnTo>
                  <a:lnTo>
                    <a:pt x="3" y="53"/>
                  </a:lnTo>
                  <a:lnTo>
                    <a:pt x="6" y="54"/>
                  </a:lnTo>
                  <a:lnTo>
                    <a:pt x="8" y="57"/>
                  </a:lnTo>
                  <a:lnTo>
                    <a:pt x="11" y="60"/>
                  </a:lnTo>
                  <a:lnTo>
                    <a:pt x="16" y="61"/>
                  </a:lnTo>
                  <a:lnTo>
                    <a:pt x="20" y="64"/>
                  </a:lnTo>
                  <a:lnTo>
                    <a:pt x="22" y="64"/>
                  </a:lnTo>
                  <a:lnTo>
                    <a:pt x="25" y="65"/>
                  </a:lnTo>
                  <a:lnTo>
                    <a:pt x="31" y="66"/>
                  </a:lnTo>
                  <a:lnTo>
                    <a:pt x="37" y="68"/>
                  </a:lnTo>
                  <a:lnTo>
                    <a:pt x="40" y="68"/>
                  </a:lnTo>
                  <a:lnTo>
                    <a:pt x="43" y="68"/>
                  </a:lnTo>
                  <a:lnTo>
                    <a:pt x="46" y="68"/>
                  </a:lnTo>
                  <a:lnTo>
                    <a:pt x="50" y="68"/>
                  </a:lnTo>
                  <a:lnTo>
                    <a:pt x="54" y="68"/>
                  </a:lnTo>
                  <a:lnTo>
                    <a:pt x="57" y="68"/>
                  </a:lnTo>
                  <a:lnTo>
                    <a:pt x="62" y="66"/>
                  </a:lnTo>
                  <a:lnTo>
                    <a:pt x="66" y="66"/>
                  </a:lnTo>
                  <a:lnTo>
                    <a:pt x="71" y="65"/>
                  </a:lnTo>
                  <a:lnTo>
                    <a:pt x="76" y="64"/>
                  </a:lnTo>
                  <a:lnTo>
                    <a:pt x="79" y="64"/>
                  </a:lnTo>
                  <a:lnTo>
                    <a:pt x="82" y="62"/>
                  </a:lnTo>
                  <a:lnTo>
                    <a:pt x="86" y="61"/>
                  </a:lnTo>
                  <a:lnTo>
                    <a:pt x="90" y="61"/>
                  </a:lnTo>
                  <a:lnTo>
                    <a:pt x="91" y="61"/>
                  </a:lnTo>
                  <a:lnTo>
                    <a:pt x="99" y="60"/>
                  </a:lnTo>
                  <a:lnTo>
                    <a:pt x="106" y="58"/>
                  </a:lnTo>
                  <a:lnTo>
                    <a:pt x="114" y="57"/>
                  </a:lnTo>
                  <a:lnTo>
                    <a:pt x="122" y="55"/>
                  </a:lnTo>
                  <a:lnTo>
                    <a:pt x="139" y="51"/>
                  </a:lnTo>
                  <a:lnTo>
                    <a:pt x="156" y="48"/>
                  </a:lnTo>
                  <a:lnTo>
                    <a:pt x="174" y="44"/>
                  </a:lnTo>
                  <a:lnTo>
                    <a:pt x="193" y="41"/>
                  </a:lnTo>
                  <a:lnTo>
                    <a:pt x="211" y="37"/>
                  </a:lnTo>
                  <a:lnTo>
                    <a:pt x="230" y="33"/>
                  </a:lnTo>
                  <a:lnTo>
                    <a:pt x="267" y="25"/>
                  </a:lnTo>
                  <a:lnTo>
                    <a:pt x="285" y="22"/>
                  </a:lnTo>
                  <a:lnTo>
                    <a:pt x="304" y="18"/>
                  </a:lnTo>
                  <a:lnTo>
                    <a:pt x="321" y="14"/>
                  </a:lnTo>
                  <a:lnTo>
                    <a:pt x="339" y="11"/>
                  </a:lnTo>
                  <a:lnTo>
                    <a:pt x="354" y="7"/>
                  </a:lnTo>
                  <a:lnTo>
                    <a:pt x="362" y="5"/>
                  </a:lnTo>
                  <a:lnTo>
                    <a:pt x="370" y="4"/>
                  </a:lnTo>
                  <a:lnTo>
                    <a:pt x="374" y="4"/>
                  </a:lnTo>
                  <a:lnTo>
                    <a:pt x="379" y="3"/>
                  </a:lnTo>
                  <a:lnTo>
                    <a:pt x="388" y="3"/>
                  </a:lnTo>
                  <a:lnTo>
                    <a:pt x="391" y="1"/>
                  </a:lnTo>
                  <a:lnTo>
                    <a:pt x="396" y="1"/>
                  </a:lnTo>
                  <a:lnTo>
                    <a:pt x="399" y="0"/>
                  </a:lnTo>
                  <a:lnTo>
                    <a:pt x="402" y="0"/>
                  </a:lnTo>
                  <a:lnTo>
                    <a:pt x="405" y="0"/>
                  </a:lnTo>
                  <a:lnTo>
                    <a:pt x="408" y="0"/>
                  </a:lnTo>
                  <a:lnTo>
                    <a:pt x="416" y="0"/>
                  </a:lnTo>
                  <a:lnTo>
                    <a:pt x="424" y="0"/>
                  </a:lnTo>
                  <a:lnTo>
                    <a:pt x="427" y="0"/>
                  </a:lnTo>
                  <a:lnTo>
                    <a:pt x="430" y="0"/>
                  </a:lnTo>
                  <a:lnTo>
                    <a:pt x="436" y="0"/>
                  </a:lnTo>
                  <a:lnTo>
                    <a:pt x="441" y="1"/>
                  </a:lnTo>
                  <a:lnTo>
                    <a:pt x="444" y="1"/>
                  </a:lnTo>
                  <a:lnTo>
                    <a:pt x="445" y="1"/>
                  </a:lnTo>
                  <a:lnTo>
                    <a:pt x="448" y="3"/>
                  </a:lnTo>
                  <a:lnTo>
                    <a:pt x="450" y="4"/>
                  </a:lnTo>
                  <a:lnTo>
                    <a:pt x="453" y="4"/>
                  </a:lnTo>
                  <a:lnTo>
                    <a:pt x="455" y="4"/>
                  </a:lnTo>
                  <a:lnTo>
                    <a:pt x="458" y="5"/>
                  </a:lnTo>
                  <a:lnTo>
                    <a:pt x="459" y="5"/>
                  </a:lnTo>
                  <a:lnTo>
                    <a:pt x="462" y="7"/>
                  </a:lnTo>
                  <a:lnTo>
                    <a:pt x="464" y="7"/>
                  </a:lnTo>
                  <a:lnTo>
                    <a:pt x="465" y="7"/>
                  </a:lnTo>
                  <a:lnTo>
                    <a:pt x="470" y="8"/>
                  </a:lnTo>
                  <a:lnTo>
                    <a:pt x="473" y="10"/>
                  </a:lnTo>
                  <a:lnTo>
                    <a:pt x="476" y="11"/>
                  </a:lnTo>
                  <a:lnTo>
                    <a:pt x="478" y="12"/>
                  </a:lnTo>
                  <a:lnTo>
                    <a:pt x="479" y="12"/>
                  </a:lnTo>
                  <a:lnTo>
                    <a:pt x="481" y="14"/>
                  </a:lnTo>
                  <a:lnTo>
                    <a:pt x="481" y="15"/>
                  </a:lnTo>
                  <a:lnTo>
                    <a:pt x="481" y="16"/>
                  </a:lnTo>
                  <a:lnTo>
                    <a:pt x="481" y="18"/>
                  </a:lnTo>
                  <a:lnTo>
                    <a:pt x="481" y="19"/>
                  </a:lnTo>
                  <a:lnTo>
                    <a:pt x="481" y="22"/>
                  </a:lnTo>
                  <a:lnTo>
                    <a:pt x="481" y="25"/>
                  </a:lnTo>
                  <a:lnTo>
                    <a:pt x="481" y="30"/>
                  </a:lnTo>
                  <a:lnTo>
                    <a:pt x="481" y="36"/>
                  </a:lnTo>
                  <a:lnTo>
                    <a:pt x="481" y="39"/>
                  </a:lnTo>
                  <a:lnTo>
                    <a:pt x="481" y="43"/>
                  </a:lnTo>
                  <a:lnTo>
                    <a:pt x="481" y="46"/>
                  </a:lnTo>
                  <a:lnTo>
                    <a:pt x="481" y="50"/>
                  </a:lnTo>
                  <a:lnTo>
                    <a:pt x="481" y="82"/>
                  </a:lnTo>
                  <a:lnTo>
                    <a:pt x="481" y="90"/>
                  </a:lnTo>
                  <a:lnTo>
                    <a:pt x="481" y="97"/>
                  </a:lnTo>
                  <a:lnTo>
                    <a:pt x="481" y="101"/>
                  </a:lnTo>
                  <a:lnTo>
                    <a:pt x="481" y="104"/>
                  </a:lnTo>
                  <a:lnTo>
                    <a:pt x="481" y="107"/>
                  </a:lnTo>
                  <a:lnTo>
                    <a:pt x="481" y="111"/>
                  </a:lnTo>
                  <a:lnTo>
                    <a:pt x="481" y="114"/>
                  </a:lnTo>
                  <a:lnTo>
                    <a:pt x="481" y="118"/>
                  </a:lnTo>
                  <a:lnTo>
                    <a:pt x="481" y="121"/>
                  </a:lnTo>
                  <a:lnTo>
                    <a:pt x="481" y="125"/>
                  </a:lnTo>
                  <a:lnTo>
                    <a:pt x="481" y="130"/>
                  </a:lnTo>
                  <a:lnTo>
                    <a:pt x="481" y="136"/>
                  </a:lnTo>
                  <a:lnTo>
                    <a:pt x="481" y="137"/>
                  </a:lnTo>
                  <a:lnTo>
                    <a:pt x="481" y="140"/>
                  </a:lnTo>
                  <a:lnTo>
                    <a:pt x="481" y="142"/>
                  </a:lnTo>
                  <a:close/>
                </a:path>
              </a:pathLst>
            </a:custGeom>
            <a:solidFill>
              <a:srgbClr val="DA2724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24" name="Freeform 14"/>
            <p:cNvSpPr>
              <a:spLocks noEditPoints="1"/>
            </p:cNvSpPr>
            <p:nvPr/>
          </p:nvSpPr>
          <p:spPr bwMode="auto">
            <a:xfrm>
              <a:off x="2498" y="189"/>
              <a:ext cx="692" cy="479"/>
            </a:xfrm>
            <a:custGeom>
              <a:avLst/>
              <a:gdLst>
                <a:gd name="T0" fmla="*/ 3 w 1375"/>
                <a:gd name="T1" fmla="*/ 0 h 961"/>
                <a:gd name="T2" fmla="*/ 2 w 1375"/>
                <a:gd name="T3" fmla="*/ 0 h 961"/>
                <a:gd name="T4" fmla="*/ 2 w 1375"/>
                <a:gd name="T5" fmla="*/ 0 h 961"/>
                <a:gd name="T6" fmla="*/ 2 w 1375"/>
                <a:gd name="T7" fmla="*/ 0 h 961"/>
                <a:gd name="T8" fmla="*/ 2 w 1375"/>
                <a:gd name="T9" fmla="*/ 0 h 961"/>
                <a:gd name="T10" fmla="*/ 2 w 1375"/>
                <a:gd name="T11" fmla="*/ 0 h 961"/>
                <a:gd name="T12" fmla="*/ 2 w 1375"/>
                <a:gd name="T13" fmla="*/ 0 h 961"/>
                <a:gd name="T14" fmla="*/ 1 w 1375"/>
                <a:gd name="T15" fmla="*/ 0 h 961"/>
                <a:gd name="T16" fmla="*/ 1 w 1375"/>
                <a:gd name="T17" fmla="*/ 0 h 961"/>
                <a:gd name="T18" fmla="*/ 1 w 1375"/>
                <a:gd name="T19" fmla="*/ 0 h 961"/>
                <a:gd name="T20" fmla="*/ 1 w 1375"/>
                <a:gd name="T21" fmla="*/ 0 h 961"/>
                <a:gd name="T22" fmla="*/ 1 w 1375"/>
                <a:gd name="T23" fmla="*/ 0 h 961"/>
                <a:gd name="T24" fmla="*/ 1 w 1375"/>
                <a:gd name="T25" fmla="*/ 0 h 961"/>
                <a:gd name="T26" fmla="*/ 1 w 1375"/>
                <a:gd name="T27" fmla="*/ 0 h 961"/>
                <a:gd name="T28" fmla="*/ 1 w 1375"/>
                <a:gd name="T29" fmla="*/ 1 h 961"/>
                <a:gd name="T30" fmla="*/ 1 w 1375"/>
                <a:gd name="T31" fmla="*/ 1 h 961"/>
                <a:gd name="T32" fmla="*/ 1 w 1375"/>
                <a:gd name="T33" fmla="*/ 1 h 961"/>
                <a:gd name="T34" fmla="*/ 1 w 1375"/>
                <a:gd name="T35" fmla="*/ 1 h 961"/>
                <a:gd name="T36" fmla="*/ 1 w 1375"/>
                <a:gd name="T37" fmla="*/ 1 h 961"/>
                <a:gd name="T38" fmla="*/ 1 w 1375"/>
                <a:gd name="T39" fmla="*/ 1 h 961"/>
                <a:gd name="T40" fmla="*/ 1 w 1375"/>
                <a:gd name="T41" fmla="*/ 1 h 961"/>
                <a:gd name="T42" fmla="*/ 1 w 1375"/>
                <a:gd name="T43" fmla="*/ 0 h 961"/>
                <a:gd name="T44" fmla="*/ 1 w 1375"/>
                <a:gd name="T45" fmla="*/ 0 h 961"/>
                <a:gd name="T46" fmla="*/ 1 w 1375"/>
                <a:gd name="T47" fmla="*/ 0 h 961"/>
                <a:gd name="T48" fmla="*/ 1 w 1375"/>
                <a:gd name="T49" fmla="*/ 0 h 961"/>
                <a:gd name="T50" fmla="*/ 1 w 1375"/>
                <a:gd name="T51" fmla="*/ 0 h 961"/>
                <a:gd name="T52" fmla="*/ 2 w 1375"/>
                <a:gd name="T53" fmla="*/ 1 h 961"/>
                <a:gd name="T54" fmla="*/ 2 w 1375"/>
                <a:gd name="T55" fmla="*/ 1 h 961"/>
                <a:gd name="T56" fmla="*/ 2 w 1375"/>
                <a:gd name="T57" fmla="*/ 1 h 961"/>
                <a:gd name="T58" fmla="*/ 2 w 1375"/>
                <a:gd name="T59" fmla="*/ 1 h 961"/>
                <a:gd name="T60" fmla="*/ 3 w 1375"/>
                <a:gd name="T61" fmla="*/ 0 h 961"/>
                <a:gd name="T62" fmla="*/ 3 w 1375"/>
                <a:gd name="T63" fmla="*/ 0 h 961"/>
                <a:gd name="T64" fmla="*/ 3 w 1375"/>
                <a:gd name="T65" fmla="*/ 0 h 961"/>
                <a:gd name="T66" fmla="*/ 3 w 1375"/>
                <a:gd name="T67" fmla="*/ 0 h 961"/>
                <a:gd name="T68" fmla="*/ 3 w 1375"/>
                <a:gd name="T69" fmla="*/ 0 h 961"/>
                <a:gd name="T70" fmla="*/ 3 w 1375"/>
                <a:gd name="T71" fmla="*/ 1 h 961"/>
                <a:gd name="T72" fmla="*/ 3 w 1375"/>
                <a:gd name="T73" fmla="*/ 1 h 961"/>
                <a:gd name="T74" fmla="*/ 3 w 1375"/>
                <a:gd name="T75" fmla="*/ 1 h 961"/>
                <a:gd name="T76" fmla="*/ 3 w 1375"/>
                <a:gd name="T77" fmla="*/ 1 h 961"/>
                <a:gd name="T78" fmla="*/ 2 w 1375"/>
                <a:gd name="T79" fmla="*/ 1 h 961"/>
                <a:gd name="T80" fmla="*/ 3 w 1375"/>
                <a:gd name="T81" fmla="*/ 1 h 961"/>
                <a:gd name="T82" fmla="*/ 3 w 1375"/>
                <a:gd name="T83" fmla="*/ 1 h 961"/>
                <a:gd name="T84" fmla="*/ 3 w 1375"/>
                <a:gd name="T85" fmla="*/ 1 h 961"/>
                <a:gd name="T86" fmla="*/ 3 w 1375"/>
                <a:gd name="T87" fmla="*/ 1 h 961"/>
                <a:gd name="T88" fmla="*/ 3 w 1375"/>
                <a:gd name="T89" fmla="*/ 0 h 961"/>
                <a:gd name="T90" fmla="*/ 3 w 1375"/>
                <a:gd name="T91" fmla="*/ 0 h 961"/>
                <a:gd name="T92" fmla="*/ 3 w 1375"/>
                <a:gd name="T93" fmla="*/ 0 h 961"/>
                <a:gd name="T94" fmla="*/ 3 w 1375"/>
                <a:gd name="T95" fmla="*/ 0 h 961"/>
                <a:gd name="T96" fmla="*/ 2 w 1375"/>
                <a:gd name="T97" fmla="*/ 0 h 961"/>
                <a:gd name="T98" fmla="*/ 2 w 1375"/>
                <a:gd name="T99" fmla="*/ 0 h 961"/>
                <a:gd name="T100" fmla="*/ 2 w 1375"/>
                <a:gd name="T101" fmla="*/ 0 h 961"/>
                <a:gd name="T102" fmla="*/ 2 w 1375"/>
                <a:gd name="T103" fmla="*/ 0 h 961"/>
                <a:gd name="T104" fmla="*/ 2 w 1375"/>
                <a:gd name="T105" fmla="*/ 0 h 961"/>
                <a:gd name="T106" fmla="*/ 2 w 1375"/>
                <a:gd name="T107" fmla="*/ 0 h 961"/>
                <a:gd name="T108" fmla="*/ 2 w 1375"/>
                <a:gd name="T109" fmla="*/ 0 h 961"/>
                <a:gd name="T110" fmla="*/ 2 w 1375"/>
                <a:gd name="T111" fmla="*/ 0 h 961"/>
                <a:gd name="T112" fmla="*/ 2 w 1375"/>
                <a:gd name="T113" fmla="*/ 0 h 961"/>
                <a:gd name="T114" fmla="*/ 2 w 1375"/>
                <a:gd name="T115" fmla="*/ 0 h 96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375"/>
                <a:gd name="T175" fmla="*/ 0 h 961"/>
                <a:gd name="T176" fmla="*/ 1375 w 1375"/>
                <a:gd name="T177" fmla="*/ 961 h 96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375" h="961">
                  <a:moveTo>
                    <a:pt x="1126" y="306"/>
                  </a:moveTo>
                  <a:lnTo>
                    <a:pt x="1126" y="306"/>
                  </a:lnTo>
                  <a:lnTo>
                    <a:pt x="1123" y="306"/>
                  </a:lnTo>
                  <a:lnTo>
                    <a:pt x="1120" y="306"/>
                  </a:lnTo>
                  <a:lnTo>
                    <a:pt x="1118" y="306"/>
                  </a:lnTo>
                  <a:lnTo>
                    <a:pt x="1115" y="306"/>
                  </a:lnTo>
                  <a:lnTo>
                    <a:pt x="1114" y="306"/>
                  </a:lnTo>
                  <a:lnTo>
                    <a:pt x="1112" y="306"/>
                  </a:lnTo>
                  <a:lnTo>
                    <a:pt x="946" y="306"/>
                  </a:lnTo>
                  <a:lnTo>
                    <a:pt x="943" y="297"/>
                  </a:lnTo>
                  <a:lnTo>
                    <a:pt x="940" y="289"/>
                  </a:lnTo>
                  <a:lnTo>
                    <a:pt x="938" y="281"/>
                  </a:lnTo>
                  <a:lnTo>
                    <a:pt x="934" y="272"/>
                  </a:lnTo>
                  <a:lnTo>
                    <a:pt x="930" y="265"/>
                  </a:lnTo>
                  <a:lnTo>
                    <a:pt x="927" y="258"/>
                  </a:lnTo>
                  <a:lnTo>
                    <a:pt x="923" y="250"/>
                  </a:lnTo>
                  <a:lnTo>
                    <a:pt x="920" y="243"/>
                  </a:lnTo>
                  <a:lnTo>
                    <a:pt x="913" y="236"/>
                  </a:lnTo>
                  <a:lnTo>
                    <a:pt x="909" y="228"/>
                  </a:lnTo>
                  <a:lnTo>
                    <a:pt x="904" y="221"/>
                  </a:lnTo>
                  <a:lnTo>
                    <a:pt x="900" y="214"/>
                  </a:lnTo>
                  <a:lnTo>
                    <a:pt x="893" y="208"/>
                  </a:lnTo>
                  <a:lnTo>
                    <a:pt x="887" y="203"/>
                  </a:lnTo>
                  <a:lnTo>
                    <a:pt x="881" y="196"/>
                  </a:lnTo>
                  <a:lnTo>
                    <a:pt x="875" y="190"/>
                  </a:lnTo>
                  <a:lnTo>
                    <a:pt x="869" y="183"/>
                  </a:lnTo>
                  <a:lnTo>
                    <a:pt x="861" y="178"/>
                  </a:lnTo>
                  <a:lnTo>
                    <a:pt x="855" y="172"/>
                  </a:lnTo>
                  <a:lnTo>
                    <a:pt x="849" y="168"/>
                  </a:lnTo>
                  <a:lnTo>
                    <a:pt x="841" y="163"/>
                  </a:lnTo>
                  <a:lnTo>
                    <a:pt x="833" y="158"/>
                  </a:lnTo>
                  <a:lnTo>
                    <a:pt x="826" y="153"/>
                  </a:lnTo>
                  <a:lnTo>
                    <a:pt x="818" y="149"/>
                  </a:lnTo>
                  <a:lnTo>
                    <a:pt x="809" y="146"/>
                  </a:lnTo>
                  <a:lnTo>
                    <a:pt x="801" y="142"/>
                  </a:lnTo>
                  <a:lnTo>
                    <a:pt x="792" y="138"/>
                  </a:lnTo>
                  <a:lnTo>
                    <a:pt x="784" y="135"/>
                  </a:lnTo>
                  <a:lnTo>
                    <a:pt x="776" y="132"/>
                  </a:lnTo>
                  <a:lnTo>
                    <a:pt x="767" y="129"/>
                  </a:lnTo>
                  <a:lnTo>
                    <a:pt x="758" y="126"/>
                  </a:lnTo>
                  <a:lnTo>
                    <a:pt x="749" y="125"/>
                  </a:lnTo>
                  <a:lnTo>
                    <a:pt x="749" y="0"/>
                  </a:lnTo>
                  <a:lnTo>
                    <a:pt x="622" y="0"/>
                  </a:lnTo>
                  <a:lnTo>
                    <a:pt x="622" y="125"/>
                  </a:lnTo>
                  <a:lnTo>
                    <a:pt x="613" y="126"/>
                  </a:lnTo>
                  <a:lnTo>
                    <a:pt x="604" y="129"/>
                  </a:lnTo>
                  <a:lnTo>
                    <a:pt x="595" y="132"/>
                  </a:lnTo>
                  <a:lnTo>
                    <a:pt x="587" y="135"/>
                  </a:lnTo>
                  <a:lnTo>
                    <a:pt x="578" y="138"/>
                  </a:lnTo>
                  <a:lnTo>
                    <a:pt x="570" y="142"/>
                  </a:lnTo>
                  <a:lnTo>
                    <a:pt x="561" y="146"/>
                  </a:lnTo>
                  <a:lnTo>
                    <a:pt x="553" y="149"/>
                  </a:lnTo>
                  <a:lnTo>
                    <a:pt x="545" y="153"/>
                  </a:lnTo>
                  <a:lnTo>
                    <a:pt x="538" y="158"/>
                  </a:lnTo>
                  <a:lnTo>
                    <a:pt x="530" y="163"/>
                  </a:lnTo>
                  <a:lnTo>
                    <a:pt x="522" y="168"/>
                  </a:lnTo>
                  <a:lnTo>
                    <a:pt x="516" y="172"/>
                  </a:lnTo>
                  <a:lnTo>
                    <a:pt x="509" y="178"/>
                  </a:lnTo>
                  <a:lnTo>
                    <a:pt x="502" y="183"/>
                  </a:lnTo>
                  <a:lnTo>
                    <a:pt x="496" y="190"/>
                  </a:lnTo>
                  <a:lnTo>
                    <a:pt x="490" y="196"/>
                  </a:lnTo>
                  <a:lnTo>
                    <a:pt x="484" y="203"/>
                  </a:lnTo>
                  <a:lnTo>
                    <a:pt x="479" y="208"/>
                  </a:lnTo>
                  <a:lnTo>
                    <a:pt x="473" y="214"/>
                  </a:lnTo>
                  <a:lnTo>
                    <a:pt x="468" y="221"/>
                  </a:lnTo>
                  <a:lnTo>
                    <a:pt x="462" y="228"/>
                  </a:lnTo>
                  <a:lnTo>
                    <a:pt x="458" y="236"/>
                  </a:lnTo>
                  <a:lnTo>
                    <a:pt x="453" y="243"/>
                  </a:lnTo>
                  <a:lnTo>
                    <a:pt x="450" y="250"/>
                  </a:lnTo>
                  <a:lnTo>
                    <a:pt x="445" y="258"/>
                  </a:lnTo>
                  <a:lnTo>
                    <a:pt x="442" y="265"/>
                  </a:lnTo>
                  <a:lnTo>
                    <a:pt x="439" y="272"/>
                  </a:lnTo>
                  <a:lnTo>
                    <a:pt x="436" y="281"/>
                  </a:lnTo>
                  <a:lnTo>
                    <a:pt x="433" y="289"/>
                  </a:lnTo>
                  <a:lnTo>
                    <a:pt x="432" y="297"/>
                  </a:lnTo>
                  <a:lnTo>
                    <a:pt x="430" y="306"/>
                  </a:lnTo>
                  <a:lnTo>
                    <a:pt x="259" y="306"/>
                  </a:lnTo>
                  <a:lnTo>
                    <a:pt x="256" y="306"/>
                  </a:lnTo>
                  <a:lnTo>
                    <a:pt x="254" y="306"/>
                  </a:lnTo>
                  <a:lnTo>
                    <a:pt x="253" y="306"/>
                  </a:lnTo>
                  <a:lnTo>
                    <a:pt x="251" y="306"/>
                  </a:lnTo>
                  <a:lnTo>
                    <a:pt x="239" y="306"/>
                  </a:lnTo>
                  <a:lnTo>
                    <a:pt x="225" y="307"/>
                  </a:lnTo>
                  <a:lnTo>
                    <a:pt x="213" y="308"/>
                  </a:lnTo>
                  <a:lnTo>
                    <a:pt x="201" y="311"/>
                  </a:lnTo>
                  <a:lnTo>
                    <a:pt x="188" y="313"/>
                  </a:lnTo>
                  <a:lnTo>
                    <a:pt x="176" y="317"/>
                  </a:lnTo>
                  <a:lnTo>
                    <a:pt x="164" y="320"/>
                  </a:lnTo>
                  <a:lnTo>
                    <a:pt x="153" y="324"/>
                  </a:lnTo>
                  <a:lnTo>
                    <a:pt x="142" y="329"/>
                  </a:lnTo>
                  <a:lnTo>
                    <a:pt x="130" y="333"/>
                  </a:lnTo>
                  <a:lnTo>
                    <a:pt x="120" y="339"/>
                  </a:lnTo>
                  <a:lnTo>
                    <a:pt x="110" y="345"/>
                  </a:lnTo>
                  <a:lnTo>
                    <a:pt x="99" y="351"/>
                  </a:lnTo>
                  <a:lnTo>
                    <a:pt x="91" y="358"/>
                  </a:lnTo>
                  <a:lnTo>
                    <a:pt x="82" y="365"/>
                  </a:lnTo>
                  <a:lnTo>
                    <a:pt x="73" y="374"/>
                  </a:lnTo>
                  <a:lnTo>
                    <a:pt x="63" y="382"/>
                  </a:lnTo>
                  <a:lnTo>
                    <a:pt x="56" y="390"/>
                  </a:lnTo>
                  <a:lnTo>
                    <a:pt x="48" y="399"/>
                  </a:lnTo>
                  <a:lnTo>
                    <a:pt x="42" y="407"/>
                  </a:lnTo>
                  <a:lnTo>
                    <a:pt x="36" y="417"/>
                  </a:lnTo>
                  <a:lnTo>
                    <a:pt x="30" y="427"/>
                  </a:lnTo>
                  <a:lnTo>
                    <a:pt x="23" y="436"/>
                  </a:lnTo>
                  <a:lnTo>
                    <a:pt x="19" y="447"/>
                  </a:lnTo>
                  <a:lnTo>
                    <a:pt x="14" y="457"/>
                  </a:lnTo>
                  <a:lnTo>
                    <a:pt x="11" y="468"/>
                  </a:lnTo>
                  <a:lnTo>
                    <a:pt x="8" y="479"/>
                  </a:lnTo>
                  <a:lnTo>
                    <a:pt x="5" y="490"/>
                  </a:lnTo>
                  <a:lnTo>
                    <a:pt x="2" y="502"/>
                  </a:lnTo>
                  <a:lnTo>
                    <a:pt x="0" y="514"/>
                  </a:lnTo>
                  <a:lnTo>
                    <a:pt x="0" y="525"/>
                  </a:lnTo>
                  <a:lnTo>
                    <a:pt x="0" y="536"/>
                  </a:lnTo>
                  <a:lnTo>
                    <a:pt x="0" y="547"/>
                  </a:lnTo>
                  <a:lnTo>
                    <a:pt x="0" y="558"/>
                  </a:lnTo>
                  <a:lnTo>
                    <a:pt x="2" y="568"/>
                  </a:lnTo>
                  <a:lnTo>
                    <a:pt x="3" y="579"/>
                  </a:lnTo>
                  <a:lnTo>
                    <a:pt x="7" y="589"/>
                  </a:lnTo>
                  <a:lnTo>
                    <a:pt x="10" y="599"/>
                  </a:lnTo>
                  <a:lnTo>
                    <a:pt x="13" y="608"/>
                  </a:lnTo>
                  <a:lnTo>
                    <a:pt x="16" y="618"/>
                  </a:lnTo>
                  <a:lnTo>
                    <a:pt x="19" y="628"/>
                  </a:lnTo>
                  <a:lnTo>
                    <a:pt x="23" y="638"/>
                  </a:lnTo>
                  <a:lnTo>
                    <a:pt x="28" y="646"/>
                  </a:lnTo>
                  <a:lnTo>
                    <a:pt x="34" y="654"/>
                  </a:lnTo>
                  <a:lnTo>
                    <a:pt x="40" y="663"/>
                  </a:lnTo>
                  <a:lnTo>
                    <a:pt x="47" y="671"/>
                  </a:lnTo>
                  <a:lnTo>
                    <a:pt x="53" y="679"/>
                  </a:lnTo>
                  <a:lnTo>
                    <a:pt x="59" y="688"/>
                  </a:lnTo>
                  <a:lnTo>
                    <a:pt x="67" y="695"/>
                  </a:lnTo>
                  <a:lnTo>
                    <a:pt x="74" y="703"/>
                  </a:lnTo>
                  <a:lnTo>
                    <a:pt x="82" y="710"/>
                  </a:lnTo>
                  <a:lnTo>
                    <a:pt x="91" y="715"/>
                  </a:lnTo>
                  <a:lnTo>
                    <a:pt x="99" y="722"/>
                  </a:lnTo>
                  <a:lnTo>
                    <a:pt x="107" y="728"/>
                  </a:lnTo>
                  <a:lnTo>
                    <a:pt x="116" y="733"/>
                  </a:lnTo>
                  <a:lnTo>
                    <a:pt x="127" y="739"/>
                  </a:lnTo>
                  <a:lnTo>
                    <a:pt x="136" y="745"/>
                  </a:lnTo>
                  <a:lnTo>
                    <a:pt x="145" y="749"/>
                  </a:lnTo>
                  <a:lnTo>
                    <a:pt x="154" y="753"/>
                  </a:lnTo>
                  <a:lnTo>
                    <a:pt x="165" y="757"/>
                  </a:lnTo>
                  <a:lnTo>
                    <a:pt x="176" y="760"/>
                  </a:lnTo>
                  <a:lnTo>
                    <a:pt x="187" y="764"/>
                  </a:lnTo>
                  <a:lnTo>
                    <a:pt x="197" y="767"/>
                  </a:lnTo>
                  <a:lnTo>
                    <a:pt x="208" y="768"/>
                  </a:lnTo>
                  <a:lnTo>
                    <a:pt x="208" y="672"/>
                  </a:lnTo>
                  <a:lnTo>
                    <a:pt x="197" y="668"/>
                  </a:lnTo>
                  <a:lnTo>
                    <a:pt x="185" y="663"/>
                  </a:lnTo>
                  <a:lnTo>
                    <a:pt x="174" y="657"/>
                  </a:lnTo>
                  <a:lnTo>
                    <a:pt x="165" y="652"/>
                  </a:lnTo>
                  <a:lnTo>
                    <a:pt x="156" y="645"/>
                  </a:lnTo>
                  <a:lnTo>
                    <a:pt x="147" y="638"/>
                  </a:lnTo>
                  <a:lnTo>
                    <a:pt x="139" y="629"/>
                  </a:lnTo>
                  <a:lnTo>
                    <a:pt x="131" y="621"/>
                  </a:lnTo>
                  <a:lnTo>
                    <a:pt x="128" y="617"/>
                  </a:lnTo>
                  <a:lnTo>
                    <a:pt x="125" y="611"/>
                  </a:lnTo>
                  <a:lnTo>
                    <a:pt x="122" y="607"/>
                  </a:lnTo>
                  <a:lnTo>
                    <a:pt x="119" y="602"/>
                  </a:lnTo>
                  <a:lnTo>
                    <a:pt x="116" y="597"/>
                  </a:lnTo>
                  <a:lnTo>
                    <a:pt x="114" y="592"/>
                  </a:lnTo>
                  <a:lnTo>
                    <a:pt x="111" y="588"/>
                  </a:lnTo>
                  <a:lnTo>
                    <a:pt x="110" y="582"/>
                  </a:lnTo>
                  <a:lnTo>
                    <a:pt x="108" y="577"/>
                  </a:lnTo>
                  <a:lnTo>
                    <a:pt x="107" y="571"/>
                  </a:lnTo>
                  <a:lnTo>
                    <a:pt x="105" y="565"/>
                  </a:lnTo>
                  <a:lnTo>
                    <a:pt x="104" y="560"/>
                  </a:lnTo>
                  <a:lnTo>
                    <a:pt x="104" y="554"/>
                  </a:lnTo>
                  <a:lnTo>
                    <a:pt x="102" y="549"/>
                  </a:lnTo>
                  <a:lnTo>
                    <a:pt x="102" y="543"/>
                  </a:lnTo>
                  <a:lnTo>
                    <a:pt x="102" y="536"/>
                  </a:lnTo>
                  <a:lnTo>
                    <a:pt x="102" y="529"/>
                  </a:lnTo>
                  <a:lnTo>
                    <a:pt x="102" y="524"/>
                  </a:lnTo>
                  <a:lnTo>
                    <a:pt x="104" y="517"/>
                  </a:lnTo>
                  <a:lnTo>
                    <a:pt x="105" y="510"/>
                  </a:lnTo>
                  <a:lnTo>
                    <a:pt x="107" y="503"/>
                  </a:lnTo>
                  <a:lnTo>
                    <a:pt x="108" y="496"/>
                  </a:lnTo>
                  <a:lnTo>
                    <a:pt x="111" y="490"/>
                  </a:lnTo>
                  <a:lnTo>
                    <a:pt x="114" y="483"/>
                  </a:lnTo>
                  <a:lnTo>
                    <a:pt x="117" y="478"/>
                  </a:lnTo>
                  <a:lnTo>
                    <a:pt x="120" y="471"/>
                  </a:lnTo>
                  <a:lnTo>
                    <a:pt x="125" y="467"/>
                  </a:lnTo>
                  <a:lnTo>
                    <a:pt x="128" y="461"/>
                  </a:lnTo>
                  <a:lnTo>
                    <a:pt x="133" y="456"/>
                  </a:lnTo>
                  <a:lnTo>
                    <a:pt x="137" y="450"/>
                  </a:lnTo>
                  <a:lnTo>
                    <a:pt x="144" y="445"/>
                  </a:lnTo>
                  <a:lnTo>
                    <a:pt x="148" y="440"/>
                  </a:lnTo>
                  <a:lnTo>
                    <a:pt x="153" y="435"/>
                  </a:lnTo>
                  <a:lnTo>
                    <a:pt x="159" y="431"/>
                  </a:lnTo>
                  <a:lnTo>
                    <a:pt x="164" y="427"/>
                  </a:lnTo>
                  <a:lnTo>
                    <a:pt x="170" y="422"/>
                  </a:lnTo>
                  <a:lnTo>
                    <a:pt x="177" y="418"/>
                  </a:lnTo>
                  <a:lnTo>
                    <a:pt x="184" y="415"/>
                  </a:lnTo>
                  <a:lnTo>
                    <a:pt x="190" y="413"/>
                  </a:lnTo>
                  <a:lnTo>
                    <a:pt x="197" y="410"/>
                  </a:lnTo>
                  <a:lnTo>
                    <a:pt x="204" y="407"/>
                  </a:lnTo>
                  <a:lnTo>
                    <a:pt x="211" y="404"/>
                  </a:lnTo>
                  <a:lnTo>
                    <a:pt x="219" y="403"/>
                  </a:lnTo>
                  <a:lnTo>
                    <a:pt x="225" y="402"/>
                  </a:lnTo>
                  <a:lnTo>
                    <a:pt x="233" y="400"/>
                  </a:lnTo>
                  <a:lnTo>
                    <a:pt x="241" y="399"/>
                  </a:lnTo>
                  <a:lnTo>
                    <a:pt x="248" y="399"/>
                  </a:lnTo>
                  <a:lnTo>
                    <a:pt x="256" y="399"/>
                  </a:lnTo>
                  <a:lnTo>
                    <a:pt x="256" y="400"/>
                  </a:lnTo>
                  <a:lnTo>
                    <a:pt x="256" y="402"/>
                  </a:lnTo>
                  <a:lnTo>
                    <a:pt x="256" y="886"/>
                  </a:lnTo>
                  <a:lnTo>
                    <a:pt x="365" y="886"/>
                  </a:lnTo>
                  <a:lnTo>
                    <a:pt x="365" y="402"/>
                  </a:lnTo>
                  <a:lnTo>
                    <a:pt x="413" y="402"/>
                  </a:lnTo>
                  <a:lnTo>
                    <a:pt x="413" y="886"/>
                  </a:lnTo>
                  <a:lnTo>
                    <a:pt x="524" y="886"/>
                  </a:lnTo>
                  <a:lnTo>
                    <a:pt x="524" y="540"/>
                  </a:lnTo>
                  <a:lnTo>
                    <a:pt x="535" y="549"/>
                  </a:lnTo>
                  <a:lnTo>
                    <a:pt x="545" y="556"/>
                  </a:lnTo>
                  <a:lnTo>
                    <a:pt x="558" y="561"/>
                  </a:lnTo>
                  <a:lnTo>
                    <a:pt x="570" y="567"/>
                  </a:lnTo>
                  <a:lnTo>
                    <a:pt x="582" y="572"/>
                  </a:lnTo>
                  <a:lnTo>
                    <a:pt x="596" y="577"/>
                  </a:lnTo>
                  <a:lnTo>
                    <a:pt x="609" y="581"/>
                  </a:lnTo>
                  <a:lnTo>
                    <a:pt x="622" y="583"/>
                  </a:lnTo>
                  <a:lnTo>
                    <a:pt x="622" y="961"/>
                  </a:lnTo>
                  <a:lnTo>
                    <a:pt x="749" y="961"/>
                  </a:lnTo>
                  <a:lnTo>
                    <a:pt x="749" y="583"/>
                  </a:lnTo>
                  <a:lnTo>
                    <a:pt x="756" y="582"/>
                  </a:lnTo>
                  <a:lnTo>
                    <a:pt x="763" y="581"/>
                  </a:lnTo>
                  <a:lnTo>
                    <a:pt x="770" y="579"/>
                  </a:lnTo>
                  <a:lnTo>
                    <a:pt x="776" y="577"/>
                  </a:lnTo>
                  <a:lnTo>
                    <a:pt x="784" y="575"/>
                  </a:lnTo>
                  <a:lnTo>
                    <a:pt x="790" y="572"/>
                  </a:lnTo>
                  <a:lnTo>
                    <a:pt x="798" y="570"/>
                  </a:lnTo>
                  <a:lnTo>
                    <a:pt x="804" y="567"/>
                  </a:lnTo>
                  <a:lnTo>
                    <a:pt x="810" y="564"/>
                  </a:lnTo>
                  <a:lnTo>
                    <a:pt x="816" y="561"/>
                  </a:lnTo>
                  <a:lnTo>
                    <a:pt x="823" y="557"/>
                  </a:lnTo>
                  <a:lnTo>
                    <a:pt x="829" y="554"/>
                  </a:lnTo>
                  <a:lnTo>
                    <a:pt x="835" y="550"/>
                  </a:lnTo>
                  <a:lnTo>
                    <a:pt x="841" y="546"/>
                  </a:lnTo>
                  <a:lnTo>
                    <a:pt x="846" y="542"/>
                  </a:lnTo>
                  <a:lnTo>
                    <a:pt x="850" y="536"/>
                  </a:lnTo>
                  <a:lnTo>
                    <a:pt x="850" y="886"/>
                  </a:lnTo>
                  <a:lnTo>
                    <a:pt x="961" y="886"/>
                  </a:lnTo>
                  <a:lnTo>
                    <a:pt x="961" y="399"/>
                  </a:lnTo>
                  <a:lnTo>
                    <a:pt x="1112" y="399"/>
                  </a:lnTo>
                  <a:lnTo>
                    <a:pt x="1114" y="399"/>
                  </a:lnTo>
                  <a:lnTo>
                    <a:pt x="1115" y="399"/>
                  </a:lnTo>
                  <a:lnTo>
                    <a:pt x="1117" y="399"/>
                  </a:lnTo>
                  <a:lnTo>
                    <a:pt x="1120" y="399"/>
                  </a:lnTo>
                  <a:lnTo>
                    <a:pt x="1121" y="399"/>
                  </a:lnTo>
                  <a:lnTo>
                    <a:pt x="1123" y="399"/>
                  </a:lnTo>
                  <a:lnTo>
                    <a:pt x="1131" y="399"/>
                  </a:lnTo>
                  <a:lnTo>
                    <a:pt x="1138" y="400"/>
                  </a:lnTo>
                  <a:lnTo>
                    <a:pt x="1146" y="400"/>
                  </a:lnTo>
                  <a:lnTo>
                    <a:pt x="1154" y="402"/>
                  </a:lnTo>
                  <a:lnTo>
                    <a:pt x="1160" y="404"/>
                  </a:lnTo>
                  <a:lnTo>
                    <a:pt x="1168" y="406"/>
                  </a:lnTo>
                  <a:lnTo>
                    <a:pt x="1175" y="408"/>
                  </a:lnTo>
                  <a:lnTo>
                    <a:pt x="1181" y="411"/>
                  </a:lnTo>
                  <a:lnTo>
                    <a:pt x="1188" y="414"/>
                  </a:lnTo>
                  <a:lnTo>
                    <a:pt x="1194" y="417"/>
                  </a:lnTo>
                  <a:lnTo>
                    <a:pt x="1200" y="421"/>
                  </a:lnTo>
                  <a:lnTo>
                    <a:pt x="1206" y="424"/>
                  </a:lnTo>
                  <a:lnTo>
                    <a:pt x="1212" y="428"/>
                  </a:lnTo>
                  <a:lnTo>
                    <a:pt x="1218" y="432"/>
                  </a:lnTo>
                  <a:lnTo>
                    <a:pt x="1223" y="436"/>
                  </a:lnTo>
                  <a:lnTo>
                    <a:pt x="1229" y="440"/>
                  </a:lnTo>
                  <a:lnTo>
                    <a:pt x="1234" y="446"/>
                  </a:lnTo>
                  <a:lnTo>
                    <a:pt x="1238" y="452"/>
                  </a:lnTo>
                  <a:lnTo>
                    <a:pt x="1243" y="456"/>
                  </a:lnTo>
                  <a:lnTo>
                    <a:pt x="1248" y="461"/>
                  </a:lnTo>
                  <a:lnTo>
                    <a:pt x="1251" y="467"/>
                  </a:lnTo>
                  <a:lnTo>
                    <a:pt x="1255" y="472"/>
                  </a:lnTo>
                  <a:lnTo>
                    <a:pt x="1258" y="478"/>
                  </a:lnTo>
                  <a:lnTo>
                    <a:pt x="1261" y="485"/>
                  </a:lnTo>
                  <a:lnTo>
                    <a:pt x="1263" y="490"/>
                  </a:lnTo>
                  <a:lnTo>
                    <a:pt x="1266" y="497"/>
                  </a:lnTo>
                  <a:lnTo>
                    <a:pt x="1268" y="503"/>
                  </a:lnTo>
                  <a:lnTo>
                    <a:pt x="1269" y="510"/>
                  </a:lnTo>
                  <a:lnTo>
                    <a:pt x="1271" y="517"/>
                  </a:lnTo>
                  <a:lnTo>
                    <a:pt x="1272" y="524"/>
                  </a:lnTo>
                  <a:lnTo>
                    <a:pt x="1272" y="529"/>
                  </a:lnTo>
                  <a:lnTo>
                    <a:pt x="1272" y="536"/>
                  </a:lnTo>
                  <a:lnTo>
                    <a:pt x="1272" y="545"/>
                  </a:lnTo>
                  <a:lnTo>
                    <a:pt x="1272" y="552"/>
                  </a:lnTo>
                  <a:lnTo>
                    <a:pt x="1271" y="558"/>
                  </a:lnTo>
                  <a:lnTo>
                    <a:pt x="1269" y="565"/>
                  </a:lnTo>
                  <a:lnTo>
                    <a:pt x="1268" y="572"/>
                  </a:lnTo>
                  <a:lnTo>
                    <a:pt x="1266" y="579"/>
                  </a:lnTo>
                  <a:lnTo>
                    <a:pt x="1263" y="586"/>
                  </a:lnTo>
                  <a:lnTo>
                    <a:pt x="1261" y="592"/>
                  </a:lnTo>
                  <a:lnTo>
                    <a:pt x="1257" y="597"/>
                  </a:lnTo>
                  <a:lnTo>
                    <a:pt x="1254" y="604"/>
                  </a:lnTo>
                  <a:lnTo>
                    <a:pt x="1251" y="610"/>
                  </a:lnTo>
                  <a:lnTo>
                    <a:pt x="1246" y="615"/>
                  </a:lnTo>
                  <a:lnTo>
                    <a:pt x="1241" y="621"/>
                  </a:lnTo>
                  <a:lnTo>
                    <a:pt x="1237" y="627"/>
                  </a:lnTo>
                  <a:lnTo>
                    <a:pt x="1232" y="631"/>
                  </a:lnTo>
                  <a:lnTo>
                    <a:pt x="1228" y="636"/>
                  </a:lnTo>
                  <a:lnTo>
                    <a:pt x="1221" y="640"/>
                  </a:lnTo>
                  <a:lnTo>
                    <a:pt x="1215" y="645"/>
                  </a:lnTo>
                  <a:lnTo>
                    <a:pt x="1209" y="649"/>
                  </a:lnTo>
                  <a:lnTo>
                    <a:pt x="1205" y="652"/>
                  </a:lnTo>
                  <a:lnTo>
                    <a:pt x="1198" y="657"/>
                  </a:lnTo>
                  <a:lnTo>
                    <a:pt x="1192" y="658"/>
                  </a:lnTo>
                  <a:lnTo>
                    <a:pt x="1185" y="663"/>
                  </a:lnTo>
                  <a:lnTo>
                    <a:pt x="1178" y="665"/>
                  </a:lnTo>
                  <a:lnTo>
                    <a:pt x="1171" y="667"/>
                  </a:lnTo>
                  <a:lnTo>
                    <a:pt x="1164" y="670"/>
                  </a:lnTo>
                  <a:lnTo>
                    <a:pt x="1157" y="671"/>
                  </a:lnTo>
                  <a:lnTo>
                    <a:pt x="1149" y="672"/>
                  </a:lnTo>
                  <a:lnTo>
                    <a:pt x="1141" y="674"/>
                  </a:lnTo>
                  <a:lnTo>
                    <a:pt x="1134" y="675"/>
                  </a:lnTo>
                  <a:lnTo>
                    <a:pt x="1126" y="675"/>
                  </a:lnTo>
                  <a:lnTo>
                    <a:pt x="1120" y="675"/>
                  </a:lnTo>
                  <a:lnTo>
                    <a:pt x="1009" y="675"/>
                  </a:lnTo>
                  <a:lnTo>
                    <a:pt x="1009" y="886"/>
                  </a:lnTo>
                  <a:lnTo>
                    <a:pt x="1120" y="886"/>
                  </a:lnTo>
                  <a:lnTo>
                    <a:pt x="1120" y="772"/>
                  </a:lnTo>
                  <a:lnTo>
                    <a:pt x="1132" y="772"/>
                  </a:lnTo>
                  <a:lnTo>
                    <a:pt x="1144" y="771"/>
                  </a:lnTo>
                  <a:lnTo>
                    <a:pt x="1158" y="770"/>
                  </a:lnTo>
                  <a:lnTo>
                    <a:pt x="1171" y="767"/>
                  </a:lnTo>
                  <a:lnTo>
                    <a:pt x="1183" y="764"/>
                  </a:lnTo>
                  <a:lnTo>
                    <a:pt x="1195" y="761"/>
                  </a:lnTo>
                  <a:lnTo>
                    <a:pt x="1208" y="757"/>
                  </a:lnTo>
                  <a:lnTo>
                    <a:pt x="1218" y="753"/>
                  </a:lnTo>
                  <a:lnTo>
                    <a:pt x="1231" y="749"/>
                  </a:lnTo>
                  <a:lnTo>
                    <a:pt x="1241" y="743"/>
                  </a:lnTo>
                  <a:lnTo>
                    <a:pt x="1252" y="738"/>
                  </a:lnTo>
                  <a:lnTo>
                    <a:pt x="1263" y="731"/>
                  </a:lnTo>
                  <a:lnTo>
                    <a:pt x="1272" y="725"/>
                  </a:lnTo>
                  <a:lnTo>
                    <a:pt x="1282" y="718"/>
                  </a:lnTo>
                  <a:lnTo>
                    <a:pt x="1291" y="710"/>
                  </a:lnTo>
                  <a:lnTo>
                    <a:pt x="1300" y="703"/>
                  </a:lnTo>
                  <a:lnTo>
                    <a:pt x="1309" y="695"/>
                  </a:lnTo>
                  <a:lnTo>
                    <a:pt x="1317" y="686"/>
                  </a:lnTo>
                  <a:lnTo>
                    <a:pt x="1325" y="677"/>
                  </a:lnTo>
                  <a:lnTo>
                    <a:pt x="1331" y="667"/>
                  </a:lnTo>
                  <a:lnTo>
                    <a:pt x="1338" y="658"/>
                  </a:lnTo>
                  <a:lnTo>
                    <a:pt x="1345" y="649"/>
                  </a:lnTo>
                  <a:lnTo>
                    <a:pt x="1349" y="638"/>
                  </a:lnTo>
                  <a:lnTo>
                    <a:pt x="1355" y="628"/>
                  </a:lnTo>
                  <a:lnTo>
                    <a:pt x="1360" y="617"/>
                  </a:lnTo>
                  <a:lnTo>
                    <a:pt x="1363" y="606"/>
                  </a:lnTo>
                  <a:lnTo>
                    <a:pt x="1368" y="595"/>
                  </a:lnTo>
                  <a:lnTo>
                    <a:pt x="1371" y="585"/>
                  </a:lnTo>
                  <a:lnTo>
                    <a:pt x="1372" y="572"/>
                  </a:lnTo>
                  <a:lnTo>
                    <a:pt x="1374" y="561"/>
                  </a:lnTo>
                  <a:lnTo>
                    <a:pt x="1375" y="549"/>
                  </a:lnTo>
                  <a:lnTo>
                    <a:pt x="1375" y="536"/>
                  </a:lnTo>
                  <a:lnTo>
                    <a:pt x="1375" y="525"/>
                  </a:lnTo>
                  <a:lnTo>
                    <a:pt x="1374" y="514"/>
                  </a:lnTo>
                  <a:lnTo>
                    <a:pt x="1372" y="503"/>
                  </a:lnTo>
                  <a:lnTo>
                    <a:pt x="1371" y="492"/>
                  </a:lnTo>
                  <a:lnTo>
                    <a:pt x="1368" y="481"/>
                  </a:lnTo>
                  <a:lnTo>
                    <a:pt x="1365" y="470"/>
                  </a:lnTo>
                  <a:lnTo>
                    <a:pt x="1360" y="460"/>
                  </a:lnTo>
                  <a:lnTo>
                    <a:pt x="1355" y="449"/>
                  </a:lnTo>
                  <a:lnTo>
                    <a:pt x="1351" y="439"/>
                  </a:lnTo>
                  <a:lnTo>
                    <a:pt x="1345" y="429"/>
                  </a:lnTo>
                  <a:lnTo>
                    <a:pt x="1338" y="420"/>
                  </a:lnTo>
                  <a:lnTo>
                    <a:pt x="1334" y="410"/>
                  </a:lnTo>
                  <a:lnTo>
                    <a:pt x="1326" y="400"/>
                  </a:lnTo>
                  <a:lnTo>
                    <a:pt x="1318" y="393"/>
                  </a:lnTo>
                  <a:lnTo>
                    <a:pt x="1311" y="385"/>
                  </a:lnTo>
                  <a:lnTo>
                    <a:pt x="1303" y="376"/>
                  </a:lnTo>
                  <a:lnTo>
                    <a:pt x="1294" y="368"/>
                  </a:lnTo>
                  <a:lnTo>
                    <a:pt x="1285" y="361"/>
                  </a:lnTo>
                  <a:lnTo>
                    <a:pt x="1275" y="354"/>
                  </a:lnTo>
                  <a:lnTo>
                    <a:pt x="1266" y="347"/>
                  </a:lnTo>
                  <a:lnTo>
                    <a:pt x="1257" y="342"/>
                  </a:lnTo>
                  <a:lnTo>
                    <a:pt x="1246" y="336"/>
                  </a:lnTo>
                  <a:lnTo>
                    <a:pt x="1235" y="331"/>
                  </a:lnTo>
                  <a:lnTo>
                    <a:pt x="1225" y="326"/>
                  </a:lnTo>
                  <a:lnTo>
                    <a:pt x="1212" y="322"/>
                  </a:lnTo>
                  <a:lnTo>
                    <a:pt x="1201" y="318"/>
                  </a:lnTo>
                  <a:lnTo>
                    <a:pt x="1189" y="314"/>
                  </a:lnTo>
                  <a:lnTo>
                    <a:pt x="1177" y="311"/>
                  </a:lnTo>
                  <a:lnTo>
                    <a:pt x="1164" y="310"/>
                  </a:lnTo>
                  <a:lnTo>
                    <a:pt x="1152" y="307"/>
                  </a:lnTo>
                  <a:lnTo>
                    <a:pt x="1140" y="307"/>
                  </a:lnTo>
                  <a:lnTo>
                    <a:pt x="1126" y="306"/>
                  </a:lnTo>
                  <a:close/>
                  <a:moveTo>
                    <a:pt x="622" y="483"/>
                  </a:moveTo>
                  <a:lnTo>
                    <a:pt x="615" y="481"/>
                  </a:lnTo>
                  <a:lnTo>
                    <a:pt x="609" y="477"/>
                  </a:lnTo>
                  <a:lnTo>
                    <a:pt x="601" y="472"/>
                  </a:lnTo>
                  <a:lnTo>
                    <a:pt x="595" y="468"/>
                  </a:lnTo>
                  <a:lnTo>
                    <a:pt x="589" y="464"/>
                  </a:lnTo>
                  <a:lnTo>
                    <a:pt x="581" y="460"/>
                  </a:lnTo>
                  <a:lnTo>
                    <a:pt x="576" y="454"/>
                  </a:lnTo>
                  <a:lnTo>
                    <a:pt x="572" y="450"/>
                  </a:lnTo>
                  <a:lnTo>
                    <a:pt x="565" y="445"/>
                  </a:lnTo>
                  <a:lnTo>
                    <a:pt x="561" y="439"/>
                  </a:lnTo>
                  <a:lnTo>
                    <a:pt x="556" y="433"/>
                  </a:lnTo>
                  <a:lnTo>
                    <a:pt x="552" y="427"/>
                  </a:lnTo>
                  <a:lnTo>
                    <a:pt x="549" y="421"/>
                  </a:lnTo>
                  <a:lnTo>
                    <a:pt x="545" y="414"/>
                  </a:lnTo>
                  <a:lnTo>
                    <a:pt x="542" y="408"/>
                  </a:lnTo>
                  <a:lnTo>
                    <a:pt x="539" y="402"/>
                  </a:lnTo>
                  <a:lnTo>
                    <a:pt x="590" y="402"/>
                  </a:lnTo>
                  <a:lnTo>
                    <a:pt x="590" y="306"/>
                  </a:lnTo>
                  <a:lnTo>
                    <a:pt x="539" y="306"/>
                  </a:lnTo>
                  <a:lnTo>
                    <a:pt x="542" y="299"/>
                  </a:lnTo>
                  <a:lnTo>
                    <a:pt x="545" y="293"/>
                  </a:lnTo>
                  <a:lnTo>
                    <a:pt x="550" y="286"/>
                  </a:lnTo>
                  <a:lnTo>
                    <a:pt x="553" y="281"/>
                  </a:lnTo>
                  <a:lnTo>
                    <a:pt x="558" y="275"/>
                  </a:lnTo>
                  <a:lnTo>
                    <a:pt x="562" y="270"/>
                  </a:lnTo>
                  <a:lnTo>
                    <a:pt x="567" y="264"/>
                  </a:lnTo>
                  <a:lnTo>
                    <a:pt x="572" y="258"/>
                  </a:lnTo>
                  <a:lnTo>
                    <a:pt x="578" y="253"/>
                  </a:lnTo>
                  <a:lnTo>
                    <a:pt x="582" y="249"/>
                  </a:lnTo>
                  <a:lnTo>
                    <a:pt x="589" y="243"/>
                  </a:lnTo>
                  <a:lnTo>
                    <a:pt x="595" y="239"/>
                  </a:lnTo>
                  <a:lnTo>
                    <a:pt x="601" y="235"/>
                  </a:lnTo>
                  <a:lnTo>
                    <a:pt x="609" y="231"/>
                  </a:lnTo>
                  <a:lnTo>
                    <a:pt x="615" y="228"/>
                  </a:lnTo>
                  <a:lnTo>
                    <a:pt x="622" y="224"/>
                  </a:lnTo>
                  <a:lnTo>
                    <a:pt x="622" y="483"/>
                  </a:lnTo>
                  <a:close/>
                  <a:moveTo>
                    <a:pt x="749" y="483"/>
                  </a:moveTo>
                  <a:lnTo>
                    <a:pt x="749" y="224"/>
                  </a:lnTo>
                  <a:lnTo>
                    <a:pt x="760" y="228"/>
                  </a:lnTo>
                  <a:lnTo>
                    <a:pt x="769" y="233"/>
                  </a:lnTo>
                  <a:lnTo>
                    <a:pt x="778" y="239"/>
                  </a:lnTo>
                  <a:lnTo>
                    <a:pt x="786" y="245"/>
                  </a:lnTo>
                  <a:lnTo>
                    <a:pt x="795" y="251"/>
                  </a:lnTo>
                  <a:lnTo>
                    <a:pt x="803" y="260"/>
                  </a:lnTo>
                  <a:lnTo>
                    <a:pt x="810" y="267"/>
                  </a:lnTo>
                  <a:lnTo>
                    <a:pt x="816" y="275"/>
                  </a:lnTo>
                  <a:lnTo>
                    <a:pt x="823" y="283"/>
                  </a:lnTo>
                  <a:lnTo>
                    <a:pt x="827" y="293"/>
                  </a:lnTo>
                  <a:lnTo>
                    <a:pt x="832" y="303"/>
                  </a:lnTo>
                  <a:lnTo>
                    <a:pt x="835" y="307"/>
                  </a:lnTo>
                  <a:lnTo>
                    <a:pt x="836" y="313"/>
                  </a:lnTo>
                  <a:lnTo>
                    <a:pt x="838" y="318"/>
                  </a:lnTo>
                  <a:lnTo>
                    <a:pt x="840" y="324"/>
                  </a:lnTo>
                  <a:lnTo>
                    <a:pt x="841" y="328"/>
                  </a:lnTo>
                  <a:lnTo>
                    <a:pt x="841" y="333"/>
                  </a:lnTo>
                  <a:lnTo>
                    <a:pt x="843" y="339"/>
                  </a:lnTo>
                  <a:lnTo>
                    <a:pt x="843" y="345"/>
                  </a:lnTo>
                  <a:lnTo>
                    <a:pt x="843" y="350"/>
                  </a:lnTo>
                  <a:lnTo>
                    <a:pt x="843" y="356"/>
                  </a:lnTo>
                  <a:lnTo>
                    <a:pt x="843" y="361"/>
                  </a:lnTo>
                  <a:lnTo>
                    <a:pt x="843" y="367"/>
                  </a:lnTo>
                  <a:lnTo>
                    <a:pt x="843" y="371"/>
                  </a:lnTo>
                  <a:lnTo>
                    <a:pt x="841" y="376"/>
                  </a:lnTo>
                  <a:lnTo>
                    <a:pt x="841" y="382"/>
                  </a:lnTo>
                  <a:lnTo>
                    <a:pt x="840" y="388"/>
                  </a:lnTo>
                  <a:lnTo>
                    <a:pt x="838" y="392"/>
                  </a:lnTo>
                  <a:lnTo>
                    <a:pt x="836" y="397"/>
                  </a:lnTo>
                  <a:lnTo>
                    <a:pt x="835" y="402"/>
                  </a:lnTo>
                  <a:lnTo>
                    <a:pt x="832" y="406"/>
                  </a:lnTo>
                  <a:lnTo>
                    <a:pt x="827" y="415"/>
                  </a:lnTo>
                  <a:lnTo>
                    <a:pt x="823" y="424"/>
                  </a:lnTo>
                  <a:lnTo>
                    <a:pt x="816" y="433"/>
                  </a:lnTo>
                  <a:lnTo>
                    <a:pt x="810" y="442"/>
                  </a:lnTo>
                  <a:lnTo>
                    <a:pt x="803" y="449"/>
                  </a:lnTo>
                  <a:lnTo>
                    <a:pt x="795" y="456"/>
                  </a:lnTo>
                  <a:lnTo>
                    <a:pt x="786" y="463"/>
                  </a:lnTo>
                  <a:lnTo>
                    <a:pt x="778" y="468"/>
                  </a:lnTo>
                  <a:lnTo>
                    <a:pt x="769" y="474"/>
                  </a:lnTo>
                  <a:lnTo>
                    <a:pt x="760" y="479"/>
                  </a:lnTo>
                  <a:lnTo>
                    <a:pt x="749" y="4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2530" y="554"/>
              <a:ext cx="544" cy="157"/>
            </a:xfrm>
            <a:custGeom>
              <a:avLst/>
              <a:gdLst>
                <a:gd name="T0" fmla="*/ 3 w 1087"/>
                <a:gd name="T1" fmla="*/ 0 h 317"/>
                <a:gd name="T2" fmla="*/ 3 w 1087"/>
                <a:gd name="T3" fmla="*/ 0 h 317"/>
                <a:gd name="T4" fmla="*/ 3 w 1087"/>
                <a:gd name="T5" fmla="*/ 0 h 317"/>
                <a:gd name="T6" fmla="*/ 3 w 1087"/>
                <a:gd name="T7" fmla="*/ 0 h 317"/>
                <a:gd name="T8" fmla="*/ 2 w 1087"/>
                <a:gd name="T9" fmla="*/ 0 h 317"/>
                <a:gd name="T10" fmla="*/ 2 w 1087"/>
                <a:gd name="T11" fmla="*/ 0 h 317"/>
                <a:gd name="T12" fmla="*/ 2 w 1087"/>
                <a:gd name="T13" fmla="*/ 0 h 317"/>
                <a:gd name="T14" fmla="*/ 1 w 1087"/>
                <a:gd name="T15" fmla="*/ 0 h 317"/>
                <a:gd name="T16" fmla="*/ 1 w 1087"/>
                <a:gd name="T17" fmla="*/ 0 h 317"/>
                <a:gd name="T18" fmla="*/ 1 w 1087"/>
                <a:gd name="T19" fmla="*/ 0 h 317"/>
                <a:gd name="T20" fmla="*/ 1 w 1087"/>
                <a:gd name="T21" fmla="*/ 0 h 317"/>
                <a:gd name="T22" fmla="*/ 1 w 1087"/>
                <a:gd name="T23" fmla="*/ 0 h 317"/>
                <a:gd name="T24" fmla="*/ 1 w 1087"/>
                <a:gd name="T25" fmla="*/ 0 h 317"/>
                <a:gd name="T26" fmla="*/ 1 w 1087"/>
                <a:gd name="T27" fmla="*/ 0 h 317"/>
                <a:gd name="T28" fmla="*/ 1 w 1087"/>
                <a:gd name="T29" fmla="*/ 0 h 317"/>
                <a:gd name="T30" fmla="*/ 1 w 1087"/>
                <a:gd name="T31" fmla="*/ 0 h 317"/>
                <a:gd name="T32" fmla="*/ 0 w 1087"/>
                <a:gd name="T33" fmla="*/ 0 h 317"/>
                <a:gd name="T34" fmla="*/ 0 w 1087"/>
                <a:gd name="T35" fmla="*/ 0 h 317"/>
                <a:gd name="T36" fmla="*/ 0 w 1087"/>
                <a:gd name="T37" fmla="*/ 0 h 317"/>
                <a:gd name="T38" fmla="*/ 0 w 1087"/>
                <a:gd name="T39" fmla="*/ 0 h 317"/>
                <a:gd name="T40" fmla="*/ 0 w 1087"/>
                <a:gd name="T41" fmla="*/ 0 h 317"/>
                <a:gd name="T42" fmla="*/ 0 w 1087"/>
                <a:gd name="T43" fmla="*/ 0 h 317"/>
                <a:gd name="T44" fmla="*/ 0 w 1087"/>
                <a:gd name="T45" fmla="*/ 0 h 317"/>
                <a:gd name="T46" fmla="*/ 0 w 1087"/>
                <a:gd name="T47" fmla="*/ 0 h 317"/>
                <a:gd name="T48" fmla="*/ 0 w 1087"/>
                <a:gd name="T49" fmla="*/ 0 h 317"/>
                <a:gd name="T50" fmla="*/ 1 w 1087"/>
                <a:gd name="T51" fmla="*/ 0 h 317"/>
                <a:gd name="T52" fmla="*/ 1 w 1087"/>
                <a:gd name="T53" fmla="*/ 0 h 317"/>
                <a:gd name="T54" fmla="*/ 1 w 1087"/>
                <a:gd name="T55" fmla="*/ 0 h 317"/>
                <a:gd name="T56" fmla="*/ 1 w 1087"/>
                <a:gd name="T57" fmla="*/ 0 h 317"/>
                <a:gd name="T58" fmla="*/ 1 w 1087"/>
                <a:gd name="T59" fmla="*/ 0 h 317"/>
                <a:gd name="T60" fmla="*/ 1 w 1087"/>
                <a:gd name="T61" fmla="*/ 0 h 317"/>
                <a:gd name="T62" fmla="*/ 1 w 1087"/>
                <a:gd name="T63" fmla="*/ 0 h 317"/>
                <a:gd name="T64" fmla="*/ 1 w 1087"/>
                <a:gd name="T65" fmla="*/ 0 h 317"/>
                <a:gd name="T66" fmla="*/ 2 w 1087"/>
                <a:gd name="T67" fmla="*/ 0 h 317"/>
                <a:gd name="T68" fmla="*/ 2 w 1087"/>
                <a:gd name="T69" fmla="*/ 0 h 317"/>
                <a:gd name="T70" fmla="*/ 2 w 1087"/>
                <a:gd name="T71" fmla="*/ 0 h 317"/>
                <a:gd name="T72" fmla="*/ 2 w 1087"/>
                <a:gd name="T73" fmla="*/ 0 h 317"/>
                <a:gd name="T74" fmla="*/ 2 w 1087"/>
                <a:gd name="T75" fmla="*/ 0 h 317"/>
                <a:gd name="T76" fmla="*/ 2 w 1087"/>
                <a:gd name="T77" fmla="*/ 0 h 317"/>
                <a:gd name="T78" fmla="*/ 2 w 1087"/>
                <a:gd name="T79" fmla="*/ 0 h 317"/>
                <a:gd name="T80" fmla="*/ 3 w 1087"/>
                <a:gd name="T81" fmla="*/ 0 h 317"/>
                <a:gd name="T82" fmla="*/ 3 w 1087"/>
                <a:gd name="T83" fmla="*/ 0 h 317"/>
                <a:gd name="T84" fmla="*/ 3 w 1087"/>
                <a:gd name="T85" fmla="*/ 0 h 317"/>
                <a:gd name="T86" fmla="*/ 3 w 1087"/>
                <a:gd name="T87" fmla="*/ 0 h 317"/>
                <a:gd name="T88" fmla="*/ 3 w 1087"/>
                <a:gd name="T89" fmla="*/ 0 h 317"/>
                <a:gd name="T90" fmla="*/ 3 w 1087"/>
                <a:gd name="T91" fmla="*/ 0 h 317"/>
                <a:gd name="T92" fmla="*/ 3 w 1087"/>
                <a:gd name="T93" fmla="*/ 0 h 317"/>
                <a:gd name="T94" fmla="*/ 3 w 1087"/>
                <a:gd name="T95" fmla="*/ 0 h 317"/>
                <a:gd name="T96" fmla="*/ 3 w 1087"/>
                <a:gd name="T97" fmla="*/ 0 h 317"/>
                <a:gd name="T98" fmla="*/ 3 w 1087"/>
                <a:gd name="T99" fmla="*/ 0 h 317"/>
                <a:gd name="T100" fmla="*/ 3 w 1087"/>
                <a:gd name="T101" fmla="*/ 0 h 317"/>
                <a:gd name="T102" fmla="*/ 3 w 1087"/>
                <a:gd name="T103" fmla="*/ 0 h 31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087"/>
                <a:gd name="T157" fmla="*/ 0 h 317"/>
                <a:gd name="T158" fmla="*/ 1087 w 1087"/>
                <a:gd name="T159" fmla="*/ 317 h 31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087" h="317">
                  <a:moveTo>
                    <a:pt x="1087" y="150"/>
                  </a:moveTo>
                  <a:lnTo>
                    <a:pt x="1087" y="149"/>
                  </a:lnTo>
                  <a:lnTo>
                    <a:pt x="1085" y="149"/>
                  </a:lnTo>
                  <a:lnTo>
                    <a:pt x="1085" y="148"/>
                  </a:lnTo>
                  <a:lnTo>
                    <a:pt x="1082" y="146"/>
                  </a:lnTo>
                  <a:lnTo>
                    <a:pt x="1081" y="145"/>
                  </a:lnTo>
                  <a:lnTo>
                    <a:pt x="1079" y="143"/>
                  </a:lnTo>
                  <a:lnTo>
                    <a:pt x="1076" y="142"/>
                  </a:lnTo>
                  <a:lnTo>
                    <a:pt x="1070" y="141"/>
                  </a:lnTo>
                  <a:lnTo>
                    <a:pt x="1067" y="139"/>
                  </a:lnTo>
                  <a:lnTo>
                    <a:pt x="1064" y="138"/>
                  </a:lnTo>
                  <a:lnTo>
                    <a:pt x="1059" y="136"/>
                  </a:lnTo>
                  <a:lnTo>
                    <a:pt x="1054" y="135"/>
                  </a:lnTo>
                  <a:lnTo>
                    <a:pt x="1050" y="134"/>
                  </a:lnTo>
                  <a:lnTo>
                    <a:pt x="1045" y="132"/>
                  </a:lnTo>
                  <a:lnTo>
                    <a:pt x="1042" y="134"/>
                  </a:lnTo>
                  <a:lnTo>
                    <a:pt x="1041" y="134"/>
                  </a:lnTo>
                  <a:lnTo>
                    <a:pt x="1039" y="135"/>
                  </a:lnTo>
                  <a:lnTo>
                    <a:pt x="1036" y="135"/>
                  </a:lnTo>
                  <a:lnTo>
                    <a:pt x="1030" y="135"/>
                  </a:lnTo>
                  <a:lnTo>
                    <a:pt x="1025" y="135"/>
                  </a:lnTo>
                  <a:lnTo>
                    <a:pt x="1007" y="139"/>
                  </a:lnTo>
                  <a:lnTo>
                    <a:pt x="987" y="143"/>
                  </a:lnTo>
                  <a:lnTo>
                    <a:pt x="965" y="148"/>
                  </a:lnTo>
                  <a:lnTo>
                    <a:pt x="942" y="152"/>
                  </a:lnTo>
                  <a:lnTo>
                    <a:pt x="917" y="157"/>
                  </a:lnTo>
                  <a:lnTo>
                    <a:pt x="891" y="161"/>
                  </a:lnTo>
                  <a:lnTo>
                    <a:pt x="863" y="167"/>
                  </a:lnTo>
                  <a:lnTo>
                    <a:pt x="834" y="173"/>
                  </a:lnTo>
                  <a:lnTo>
                    <a:pt x="805" y="178"/>
                  </a:lnTo>
                  <a:lnTo>
                    <a:pt x="774" y="184"/>
                  </a:lnTo>
                  <a:lnTo>
                    <a:pt x="742" y="189"/>
                  </a:lnTo>
                  <a:lnTo>
                    <a:pt x="709" y="196"/>
                  </a:lnTo>
                  <a:lnTo>
                    <a:pt x="677" y="202"/>
                  </a:lnTo>
                  <a:lnTo>
                    <a:pt x="643" y="209"/>
                  </a:lnTo>
                  <a:lnTo>
                    <a:pt x="577" y="221"/>
                  </a:lnTo>
                  <a:lnTo>
                    <a:pt x="508" y="235"/>
                  </a:lnTo>
                  <a:lnTo>
                    <a:pt x="442" y="246"/>
                  </a:lnTo>
                  <a:lnTo>
                    <a:pt x="408" y="253"/>
                  </a:lnTo>
                  <a:lnTo>
                    <a:pt x="374" y="259"/>
                  </a:lnTo>
                  <a:lnTo>
                    <a:pt x="341" y="266"/>
                  </a:lnTo>
                  <a:lnTo>
                    <a:pt x="311" y="271"/>
                  </a:lnTo>
                  <a:lnTo>
                    <a:pt x="280" y="277"/>
                  </a:lnTo>
                  <a:lnTo>
                    <a:pt x="251" y="282"/>
                  </a:lnTo>
                  <a:lnTo>
                    <a:pt x="221" y="288"/>
                  </a:lnTo>
                  <a:lnTo>
                    <a:pt x="194" y="293"/>
                  </a:lnTo>
                  <a:lnTo>
                    <a:pt x="167" y="298"/>
                  </a:lnTo>
                  <a:lnTo>
                    <a:pt x="143" y="302"/>
                  </a:lnTo>
                  <a:lnTo>
                    <a:pt x="120" y="306"/>
                  </a:lnTo>
                  <a:lnTo>
                    <a:pt x="98" y="310"/>
                  </a:lnTo>
                  <a:lnTo>
                    <a:pt x="95" y="311"/>
                  </a:lnTo>
                  <a:lnTo>
                    <a:pt x="92" y="311"/>
                  </a:lnTo>
                  <a:lnTo>
                    <a:pt x="86" y="313"/>
                  </a:lnTo>
                  <a:lnTo>
                    <a:pt x="81" y="314"/>
                  </a:lnTo>
                  <a:lnTo>
                    <a:pt x="78" y="316"/>
                  </a:lnTo>
                  <a:lnTo>
                    <a:pt x="75" y="317"/>
                  </a:lnTo>
                  <a:lnTo>
                    <a:pt x="69" y="317"/>
                  </a:lnTo>
                  <a:lnTo>
                    <a:pt x="63" y="317"/>
                  </a:lnTo>
                  <a:lnTo>
                    <a:pt x="61" y="316"/>
                  </a:lnTo>
                  <a:lnTo>
                    <a:pt x="58" y="316"/>
                  </a:lnTo>
                  <a:lnTo>
                    <a:pt x="57" y="314"/>
                  </a:lnTo>
                  <a:lnTo>
                    <a:pt x="55" y="313"/>
                  </a:lnTo>
                  <a:lnTo>
                    <a:pt x="49" y="313"/>
                  </a:lnTo>
                  <a:lnTo>
                    <a:pt x="43" y="313"/>
                  </a:lnTo>
                  <a:lnTo>
                    <a:pt x="41" y="313"/>
                  </a:lnTo>
                  <a:lnTo>
                    <a:pt x="38" y="313"/>
                  </a:lnTo>
                  <a:lnTo>
                    <a:pt x="37" y="313"/>
                  </a:lnTo>
                  <a:lnTo>
                    <a:pt x="35" y="313"/>
                  </a:lnTo>
                  <a:lnTo>
                    <a:pt x="30" y="311"/>
                  </a:lnTo>
                  <a:lnTo>
                    <a:pt x="26" y="310"/>
                  </a:lnTo>
                  <a:lnTo>
                    <a:pt x="24" y="309"/>
                  </a:lnTo>
                  <a:lnTo>
                    <a:pt x="20" y="309"/>
                  </a:lnTo>
                  <a:lnTo>
                    <a:pt x="17" y="307"/>
                  </a:lnTo>
                  <a:lnTo>
                    <a:pt x="13" y="307"/>
                  </a:lnTo>
                  <a:lnTo>
                    <a:pt x="10" y="306"/>
                  </a:lnTo>
                  <a:lnTo>
                    <a:pt x="7" y="306"/>
                  </a:lnTo>
                  <a:lnTo>
                    <a:pt x="6" y="304"/>
                  </a:lnTo>
                  <a:lnTo>
                    <a:pt x="4" y="304"/>
                  </a:lnTo>
                  <a:lnTo>
                    <a:pt x="3" y="303"/>
                  </a:lnTo>
                  <a:lnTo>
                    <a:pt x="1" y="303"/>
                  </a:lnTo>
                  <a:lnTo>
                    <a:pt x="0" y="303"/>
                  </a:lnTo>
                  <a:lnTo>
                    <a:pt x="0" y="302"/>
                  </a:lnTo>
                  <a:lnTo>
                    <a:pt x="0" y="300"/>
                  </a:lnTo>
                  <a:lnTo>
                    <a:pt x="0" y="299"/>
                  </a:lnTo>
                  <a:lnTo>
                    <a:pt x="0" y="298"/>
                  </a:lnTo>
                  <a:lnTo>
                    <a:pt x="0" y="296"/>
                  </a:lnTo>
                  <a:lnTo>
                    <a:pt x="0" y="293"/>
                  </a:lnTo>
                  <a:lnTo>
                    <a:pt x="0" y="292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0" y="284"/>
                  </a:lnTo>
                  <a:lnTo>
                    <a:pt x="0" y="277"/>
                  </a:lnTo>
                  <a:lnTo>
                    <a:pt x="0" y="271"/>
                  </a:lnTo>
                  <a:lnTo>
                    <a:pt x="0" y="268"/>
                  </a:lnTo>
                  <a:lnTo>
                    <a:pt x="0" y="264"/>
                  </a:lnTo>
                  <a:lnTo>
                    <a:pt x="0" y="261"/>
                  </a:lnTo>
                  <a:lnTo>
                    <a:pt x="0" y="257"/>
                  </a:lnTo>
                  <a:lnTo>
                    <a:pt x="0" y="253"/>
                  </a:lnTo>
                  <a:lnTo>
                    <a:pt x="0" y="249"/>
                  </a:lnTo>
                  <a:lnTo>
                    <a:pt x="0" y="243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0" y="235"/>
                  </a:lnTo>
                  <a:lnTo>
                    <a:pt x="0" y="234"/>
                  </a:lnTo>
                  <a:lnTo>
                    <a:pt x="0" y="231"/>
                  </a:lnTo>
                  <a:lnTo>
                    <a:pt x="0" y="227"/>
                  </a:lnTo>
                  <a:lnTo>
                    <a:pt x="0" y="221"/>
                  </a:lnTo>
                  <a:lnTo>
                    <a:pt x="0" y="220"/>
                  </a:lnTo>
                  <a:lnTo>
                    <a:pt x="0" y="218"/>
                  </a:lnTo>
                  <a:lnTo>
                    <a:pt x="0" y="216"/>
                  </a:lnTo>
                  <a:lnTo>
                    <a:pt x="0" y="213"/>
                  </a:lnTo>
                  <a:lnTo>
                    <a:pt x="0" y="209"/>
                  </a:lnTo>
                  <a:lnTo>
                    <a:pt x="0" y="203"/>
                  </a:lnTo>
                  <a:lnTo>
                    <a:pt x="0" y="195"/>
                  </a:lnTo>
                  <a:lnTo>
                    <a:pt x="0" y="188"/>
                  </a:lnTo>
                  <a:lnTo>
                    <a:pt x="0" y="184"/>
                  </a:lnTo>
                  <a:lnTo>
                    <a:pt x="0" y="181"/>
                  </a:lnTo>
                  <a:lnTo>
                    <a:pt x="0" y="177"/>
                  </a:lnTo>
                  <a:lnTo>
                    <a:pt x="0" y="174"/>
                  </a:lnTo>
                  <a:lnTo>
                    <a:pt x="0" y="173"/>
                  </a:lnTo>
                  <a:lnTo>
                    <a:pt x="0" y="170"/>
                  </a:lnTo>
                  <a:lnTo>
                    <a:pt x="0" y="168"/>
                  </a:lnTo>
                  <a:lnTo>
                    <a:pt x="0" y="167"/>
                  </a:lnTo>
                  <a:lnTo>
                    <a:pt x="0" y="166"/>
                  </a:lnTo>
                  <a:lnTo>
                    <a:pt x="0" y="164"/>
                  </a:lnTo>
                  <a:lnTo>
                    <a:pt x="1" y="166"/>
                  </a:lnTo>
                  <a:lnTo>
                    <a:pt x="3" y="166"/>
                  </a:lnTo>
                  <a:lnTo>
                    <a:pt x="4" y="167"/>
                  </a:lnTo>
                  <a:lnTo>
                    <a:pt x="6" y="167"/>
                  </a:lnTo>
                  <a:lnTo>
                    <a:pt x="9" y="167"/>
                  </a:lnTo>
                  <a:lnTo>
                    <a:pt x="12" y="168"/>
                  </a:lnTo>
                  <a:lnTo>
                    <a:pt x="15" y="168"/>
                  </a:lnTo>
                  <a:lnTo>
                    <a:pt x="17" y="170"/>
                  </a:lnTo>
                  <a:lnTo>
                    <a:pt x="18" y="171"/>
                  </a:lnTo>
                  <a:lnTo>
                    <a:pt x="20" y="171"/>
                  </a:lnTo>
                  <a:lnTo>
                    <a:pt x="24" y="171"/>
                  </a:lnTo>
                  <a:lnTo>
                    <a:pt x="27" y="171"/>
                  </a:lnTo>
                  <a:lnTo>
                    <a:pt x="30" y="173"/>
                  </a:lnTo>
                  <a:lnTo>
                    <a:pt x="33" y="174"/>
                  </a:lnTo>
                  <a:lnTo>
                    <a:pt x="38" y="174"/>
                  </a:lnTo>
                  <a:lnTo>
                    <a:pt x="44" y="175"/>
                  </a:lnTo>
                  <a:lnTo>
                    <a:pt x="47" y="177"/>
                  </a:lnTo>
                  <a:lnTo>
                    <a:pt x="50" y="178"/>
                  </a:lnTo>
                  <a:lnTo>
                    <a:pt x="75" y="178"/>
                  </a:lnTo>
                  <a:lnTo>
                    <a:pt x="80" y="178"/>
                  </a:lnTo>
                  <a:lnTo>
                    <a:pt x="83" y="177"/>
                  </a:lnTo>
                  <a:lnTo>
                    <a:pt x="90" y="177"/>
                  </a:lnTo>
                  <a:lnTo>
                    <a:pt x="97" y="175"/>
                  </a:lnTo>
                  <a:lnTo>
                    <a:pt x="101" y="174"/>
                  </a:lnTo>
                  <a:lnTo>
                    <a:pt x="106" y="174"/>
                  </a:lnTo>
                  <a:lnTo>
                    <a:pt x="110" y="174"/>
                  </a:lnTo>
                  <a:lnTo>
                    <a:pt x="114" y="173"/>
                  </a:lnTo>
                  <a:lnTo>
                    <a:pt x="121" y="171"/>
                  </a:lnTo>
                  <a:lnTo>
                    <a:pt x="129" y="170"/>
                  </a:lnTo>
                  <a:lnTo>
                    <a:pt x="134" y="168"/>
                  </a:lnTo>
                  <a:lnTo>
                    <a:pt x="138" y="168"/>
                  </a:lnTo>
                  <a:lnTo>
                    <a:pt x="164" y="163"/>
                  </a:lnTo>
                  <a:lnTo>
                    <a:pt x="192" y="157"/>
                  </a:lnTo>
                  <a:lnTo>
                    <a:pt x="223" y="152"/>
                  </a:lnTo>
                  <a:lnTo>
                    <a:pt x="254" y="145"/>
                  </a:lnTo>
                  <a:lnTo>
                    <a:pt x="288" y="139"/>
                  </a:lnTo>
                  <a:lnTo>
                    <a:pt x="320" y="132"/>
                  </a:lnTo>
                  <a:lnTo>
                    <a:pt x="355" y="125"/>
                  </a:lnTo>
                  <a:lnTo>
                    <a:pt x="389" y="120"/>
                  </a:lnTo>
                  <a:lnTo>
                    <a:pt x="426" y="113"/>
                  </a:lnTo>
                  <a:lnTo>
                    <a:pt x="462" y="106"/>
                  </a:lnTo>
                  <a:lnTo>
                    <a:pt x="534" y="92"/>
                  </a:lnTo>
                  <a:lnTo>
                    <a:pt x="606" y="79"/>
                  </a:lnTo>
                  <a:lnTo>
                    <a:pt x="642" y="72"/>
                  </a:lnTo>
                  <a:lnTo>
                    <a:pt x="677" y="66"/>
                  </a:lnTo>
                  <a:lnTo>
                    <a:pt x="709" y="59"/>
                  </a:lnTo>
                  <a:lnTo>
                    <a:pt x="743" y="53"/>
                  </a:lnTo>
                  <a:lnTo>
                    <a:pt x="776" y="47"/>
                  </a:lnTo>
                  <a:lnTo>
                    <a:pt x="805" y="42"/>
                  </a:lnTo>
                  <a:lnTo>
                    <a:pt x="836" y="36"/>
                  </a:lnTo>
                  <a:lnTo>
                    <a:pt x="862" y="31"/>
                  </a:lnTo>
                  <a:lnTo>
                    <a:pt x="888" y="27"/>
                  </a:lnTo>
                  <a:lnTo>
                    <a:pt x="900" y="24"/>
                  </a:lnTo>
                  <a:lnTo>
                    <a:pt x="911" y="22"/>
                  </a:lnTo>
                  <a:lnTo>
                    <a:pt x="922" y="20"/>
                  </a:lnTo>
                  <a:lnTo>
                    <a:pt x="933" y="18"/>
                  </a:lnTo>
                  <a:lnTo>
                    <a:pt x="942" y="16"/>
                  </a:lnTo>
                  <a:lnTo>
                    <a:pt x="951" y="14"/>
                  </a:lnTo>
                  <a:lnTo>
                    <a:pt x="960" y="13"/>
                  </a:lnTo>
                  <a:lnTo>
                    <a:pt x="968" y="11"/>
                  </a:lnTo>
                  <a:lnTo>
                    <a:pt x="976" y="10"/>
                  </a:lnTo>
                  <a:lnTo>
                    <a:pt x="984" y="9"/>
                  </a:lnTo>
                  <a:lnTo>
                    <a:pt x="988" y="7"/>
                  </a:lnTo>
                  <a:lnTo>
                    <a:pt x="993" y="7"/>
                  </a:lnTo>
                  <a:lnTo>
                    <a:pt x="997" y="6"/>
                  </a:lnTo>
                  <a:lnTo>
                    <a:pt x="1002" y="4"/>
                  </a:lnTo>
                  <a:lnTo>
                    <a:pt x="1005" y="4"/>
                  </a:lnTo>
                  <a:lnTo>
                    <a:pt x="1007" y="4"/>
                  </a:lnTo>
                  <a:lnTo>
                    <a:pt x="1008" y="4"/>
                  </a:lnTo>
                  <a:lnTo>
                    <a:pt x="1008" y="3"/>
                  </a:lnTo>
                  <a:lnTo>
                    <a:pt x="1010" y="3"/>
                  </a:lnTo>
                  <a:lnTo>
                    <a:pt x="1011" y="3"/>
                  </a:lnTo>
                  <a:lnTo>
                    <a:pt x="1013" y="3"/>
                  </a:lnTo>
                  <a:lnTo>
                    <a:pt x="1016" y="2"/>
                  </a:lnTo>
                  <a:lnTo>
                    <a:pt x="1017" y="2"/>
                  </a:lnTo>
                  <a:lnTo>
                    <a:pt x="1020" y="0"/>
                  </a:lnTo>
                  <a:lnTo>
                    <a:pt x="1027" y="0"/>
                  </a:lnTo>
                  <a:lnTo>
                    <a:pt x="1033" y="0"/>
                  </a:lnTo>
                  <a:lnTo>
                    <a:pt x="1036" y="2"/>
                  </a:lnTo>
                  <a:lnTo>
                    <a:pt x="1041" y="2"/>
                  </a:lnTo>
                  <a:lnTo>
                    <a:pt x="1044" y="3"/>
                  </a:lnTo>
                  <a:lnTo>
                    <a:pt x="1048" y="3"/>
                  </a:lnTo>
                  <a:lnTo>
                    <a:pt x="1051" y="4"/>
                  </a:lnTo>
                  <a:lnTo>
                    <a:pt x="1054" y="6"/>
                  </a:lnTo>
                  <a:lnTo>
                    <a:pt x="1062" y="10"/>
                  </a:lnTo>
                  <a:lnTo>
                    <a:pt x="1065" y="11"/>
                  </a:lnTo>
                  <a:lnTo>
                    <a:pt x="1068" y="13"/>
                  </a:lnTo>
                  <a:lnTo>
                    <a:pt x="1073" y="16"/>
                  </a:lnTo>
                  <a:lnTo>
                    <a:pt x="1076" y="18"/>
                  </a:lnTo>
                  <a:lnTo>
                    <a:pt x="1079" y="21"/>
                  </a:lnTo>
                  <a:lnTo>
                    <a:pt x="1081" y="24"/>
                  </a:lnTo>
                  <a:lnTo>
                    <a:pt x="1082" y="25"/>
                  </a:lnTo>
                  <a:lnTo>
                    <a:pt x="1085" y="28"/>
                  </a:lnTo>
                  <a:lnTo>
                    <a:pt x="1085" y="29"/>
                  </a:lnTo>
                  <a:lnTo>
                    <a:pt x="1087" y="31"/>
                  </a:lnTo>
                  <a:lnTo>
                    <a:pt x="1087" y="32"/>
                  </a:lnTo>
                  <a:lnTo>
                    <a:pt x="1087" y="34"/>
                  </a:lnTo>
                  <a:lnTo>
                    <a:pt x="1087" y="35"/>
                  </a:lnTo>
                  <a:lnTo>
                    <a:pt x="1087" y="36"/>
                  </a:lnTo>
                  <a:lnTo>
                    <a:pt x="1087" y="39"/>
                  </a:lnTo>
                  <a:lnTo>
                    <a:pt x="1087" y="60"/>
                  </a:lnTo>
                  <a:lnTo>
                    <a:pt x="1087" y="71"/>
                  </a:lnTo>
                  <a:lnTo>
                    <a:pt x="1087" y="74"/>
                  </a:lnTo>
                  <a:lnTo>
                    <a:pt x="1087" y="77"/>
                  </a:lnTo>
                  <a:lnTo>
                    <a:pt x="1087" y="78"/>
                  </a:lnTo>
                  <a:lnTo>
                    <a:pt x="1087" y="79"/>
                  </a:lnTo>
                  <a:lnTo>
                    <a:pt x="1087" y="84"/>
                  </a:lnTo>
                  <a:lnTo>
                    <a:pt x="1087" y="86"/>
                  </a:lnTo>
                  <a:lnTo>
                    <a:pt x="1087" y="88"/>
                  </a:lnTo>
                  <a:lnTo>
                    <a:pt x="1087" y="89"/>
                  </a:lnTo>
                  <a:lnTo>
                    <a:pt x="1087" y="93"/>
                  </a:lnTo>
                  <a:lnTo>
                    <a:pt x="1087" y="98"/>
                  </a:lnTo>
                  <a:lnTo>
                    <a:pt x="1087" y="99"/>
                  </a:lnTo>
                  <a:lnTo>
                    <a:pt x="1087" y="100"/>
                  </a:lnTo>
                  <a:lnTo>
                    <a:pt x="1087" y="103"/>
                  </a:lnTo>
                  <a:lnTo>
                    <a:pt x="1087" y="104"/>
                  </a:lnTo>
                  <a:lnTo>
                    <a:pt x="1087" y="109"/>
                  </a:lnTo>
                  <a:lnTo>
                    <a:pt x="1087" y="113"/>
                  </a:lnTo>
                  <a:lnTo>
                    <a:pt x="1087" y="116"/>
                  </a:lnTo>
                  <a:lnTo>
                    <a:pt x="1087" y="117"/>
                  </a:lnTo>
                  <a:lnTo>
                    <a:pt x="1087" y="120"/>
                  </a:lnTo>
                  <a:lnTo>
                    <a:pt x="1087" y="124"/>
                  </a:lnTo>
                  <a:lnTo>
                    <a:pt x="1087" y="129"/>
                  </a:lnTo>
                  <a:lnTo>
                    <a:pt x="1087" y="132"/>
                  </a:lnTo>
                  <a:lnTo>
                    <a:pt x="1087" y="135"/>
                  </a:lnTo>
                  <a:lnTo>
                    <a:pt x="1087" y="138"/>
                  </a:lnTo>
                  <a:lnTo>
                    <a:pt x="1087" y="139"/>
                  </a:lnTo>
                  <a:lnTo>
                    <a:pt x="1087" y="142"/>
                  </a:lnTo>
                  <a:lnTo>
                    <a:pt x="1087" y="143"/>
                  </a:lnTo>
                  <a:lnTo>
                    <a:pt x="1087" y="146"/>
                  </a:lnTo>
                  <a:lnTo>
                    <a:pt x="1087" y="148"/>
                  </a:lnTo>
                  <a:lnTo>
                    <a:pt x="1087" y="149"/>
                  </a:lnTo>
                  <a:lnTo>
                    <a:pt x="1087" y="1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26" name="Freeform 16"/>
            <p:cNvSpPr>
              <a:spLocks noEditPoints="1"/>
            </p:cNvSpPr>
            <p:nvPr/>
          </p:nvSpPr>
          <p:spPr bwMode="auto">
            <a:xfrm>
              <a:off x="2525" y="547"/>
              <a:ext cx="558" cy="170"/>
            </a:xfrm>
            <a:custGeom>
              <a:avLst/>
              <a:gdLst>
                <a:gd name="T0" fmla="*/ 2 w 1117"/>
                <a:gd name="T1" fmla="*/ 1 h 339"/>
                <a:gd name="T2" fmla="*/ 2 w 1117"/>
                <a:gd name="T3" fmla="*/ 1 h 339"/>
                <a:gd name="T4" fmla="*/ 2 w 1117"/>
                <a:gd name="T5" fmla="*/ 1 h 339"/>
                <a:gd name="T6" fmla="*/ 2 w 1117"/>
                <a:gd name="T7" fmla="*/ 1 h 339"/>
                <a:gd name="T8" fmla="*/ 2 w 1117"/>
                <a:gd name="T9" fmla="*/ 1 h 339"/>
                <a:gd name="T10" fmla="*/ 2 w 1117"/>
                <a:gd name="T11" fmla="*/ 1 h 339"/>
                <a:gd name="T12" fmla="*/ 1 w 1117"/>
                <a:gd name="T13" fmla="*/ 1 h 339"/>
                <a:gd name="T14" fmla="*/ 1 w 1117"/>
                <a:gd name="T15" fmla="*/ 1 h 339"/>
                <a:gd name="T16" fmla="*/ 1 w 1117"/>
                <a:gd name="T17" fmla="*/ 1 h 339"/>
                <a:gd name="T18" fmla="*/ 0 w 1117"/>
                <a:gd name="T19" fmla="*/ 1 h 339"/>
                <a:gd name="T20" fmla="*/ 0 w 1117"/>
                <a:gd name="T21" fmla="*/ 1 h 339"/>
                <a:gd name="T22" fmla="*/ 0 w 1117"/>
                <a:gd name="T23" fmla="*/ 1 h 339"/>
                <a:gd name="T24" fmla="*/ 0 w 1117"/>
                <a:gd name="T25" fmla="*/ 1 h 339"/>
                <a:gd name="T26" fmla="*/ 0 w 1117"/>
                <a:gd name="T27" fmla="*/ 1 h 339"/>
                <a:gd name="T28" fmla="*/ 0 w 1117"/>
                <a:gd name="T29" fmla="*/ 1 h 339"/>
                <a:gd name="T30" fmla="*/ 0 w 1117"/>
                <a:gd name="T31" fmla="*/ 1 h 339"/>
                <a:gd name="T32" fmla="*/ 0 w 1117"/>
                <a:gd name="T33" fmla="*/ 1 h 339"/>
                <a:gd name="T34" fmla="*/ 0 w 1117"/>
                <a:gd name="T35" fmla="*/ 1 h 339"/>
                <a:gd name="T36" fmla="*/ 0 w 1117"/>
                <a:gd name="T37" fmla="*/ 1 h 339"/>
                <a:gd name="T38" fmla="*/ 0 w 1117"/>
                <a:gd name="T39" fmla="*/ 1 h 339"/>
                <a:gd name="T40" fmla="*/ 0 w 1117"/>
                <a:gd name="T41" fmla="*/ 1 h 339"/>
                <a:gd name="T42" fmla="*/ 0 w 1117"/>
                <a:gd name="T43" fmla="*/ 1 h 339"/>
                <a:gd name="T44" fmla="*/ 0 w 1117"/>
                <a:gd name="T45" fmla="*/ 1 h 339"/>
                <a:gd name="T46" fmla="*/ 0 w 1117"/>
                <a:gd name="T47" fmla="*/ 1 h 339"/>
                <a:gd name="T48" fmla="*/ 0 w 1117"/>
                <a:gd name="T49" fmla="*/ 1 h 339"/>
                <a:gd name="T50" fmla="*/ 0 w 1117"/>
                <a:gd name="T51" fmla="*/ 1 h 339"/>
                <a:gd name="T52" fmla="*/ 0 w 1117"/>
                <a:gd name="T53" fmla="*/ 1 h 339"/>
                <a:gd name="T54" fmla="*/ 0 w 1117"/>
                <a:gd name="T55" fmla="*/ 1 h 339"/>
                <a:gd name="T56" fmla="*/ 0 w 1117"/>
                <a:gd name="T57" fmla="*/ 1 h 339"/>
                <a:gd name="T58" fmla="*/ 0 w 1117"/>
                <a:gd name="T59" fmla="*/ 1 h 339"/>
                <a:gd name="T60" fmla="*/ 0 w 1117"/>
                <a:gd name="T61" fmla="*/ 1 h 339"/>
                <a:gd name="T62" fmla="*/ 0 w 1117"/>
                <a:gd name="T63" fmla="*/ 1 h 339"/>
                <a:gd name="T64" fmla="*/ 0 w 1117"/>
                <a:gd name="T65" fmla="*/ 1 h 339"/>
                <a:gd name="T66" fmla="*/ 0 w 1117"/>
                <a:gd name="T67" fmla="*/ 1 h 339"/>
                <a:gd name="T68" fmla="*/ 0 w 1117"/>
                <a:gd name="T69" fmla="*/ 1 h 339"/>
                <a:gd name="T70" fmla="*/ 0 w 1117"/>
                <a:gd name="T71" fmla="*/ 1 h 339"/>
                <a:gd name="T72" fmla="*/ 1 w 1117"/>
                <a:gd name="T73" fmla="*/ 1 h 339"/>
                <a:gd name="T74" fmla="*/ 1 w 1117"/>
                <a:gd name="T75" fmla="*/ 1 h 339"/>
                <a:gd name="T76" fmla="*/ 1 w 1117"/>
                <a:gd name="T77" fmla="*/ 1 h 339"/>
                <a:gd name="T78" fmla="*/ 0 w 1117"/>
                <a:gd name="T79" fmla="*/ 1 h 339"/>
                <a:gd name="T80" fmla="*/ 2 w 1117"/>
                <a:gd name="T81" fmla="*/ 1 h 339"/>
                <a:gd name="T82" fmla="*/ 2 w 1117"/>
                <a:gd name="T83" fmla="*/ 0 h 339"/>
                <a:gd name="T84" fmla="*/ 2 w 1117"/>
                <a:gd name="T85" fmla="*/ 0 h 339"/>
                <a:gd name="T86" fmla="*/ 2 w 1117"/>
                <a:gd name="T87" fmla="*/ 1 h 339"/>
                <a:gd name="T88" fmla="*/ 2 w 1117"/>
                <a:gd name="T89" fmla="*/ 1 h 339"/>
                <a:gd name="T90" fmla="*/ 2 w 1117"/>
                <a:gd name="T91" fmla="*/ 1 h 339"/>
                <a:gd name="T92" fmla="*/ 2 w 1117"/>
                <a:gd name="T93" fmla="*/ 1 h 339"/>
                <a:gd name="T94" fmla="*/ 2 w 1117"/>
                <a:gd name="T95" fmla="*/ 1 h 339"/>
                <a:gd name="T96" fmla="*/ 2 w 1117"/>
                <a:gd name="T97" fmla="*/ 1 h 339"/>
                <a:gd name="T98" fmla="*/ 2 w 1117"/>
                <a:gd name="T99" fmla="*/ 1 h 339"/>
                <a:gd name="T100" fmla="*/ 2 w 1117"/>
                <a:gd name="T101" fmla="*/ 1 h 339"/>
                <a:gd name="T102" fmla="*/ 2 w 1117"/>
                <a:gd name="T103" fmla="*/ 1 h 339"/>
                <a:gd name="T104" fmla="*/ 2 w 1117"/>
                <a:gd name="T105" fmla="*/ 1 h 339"/>
                <a:gd name="T106" fmla="*/ 2 w 1117"/>
                <a:gd name="T107" fmla="*/ 1 h 339"/>
                <a:gd name="T108" fmla="*/ 2 w 1117"/>
                <a:gd name="T109" fmla="*/ 1 h 339"/>
                <a:gd name="T110" fmla="*/ 2 w 1117"/>
                <a:gd name="T111" fmla="*/ 1 h 339"/>
                <a:gd name="T112" fmla="*/ 2 w 1117"/>
                <a:gd name="T113" fmla="*/ 1 h 339"/>
                <a:gd name="T114" fmla="*/ 2 w 1117"/>
                <a:gd name="T115" fmla="*/ 1 h 339"/>
                <a:gd name="T116" fmla="*/ 2 w 1117"/>
                <a:gd name="T117" fmla="*/ 1 h 339"/>
                <a:gd name="T118" fmla="*/ 2 w 1117"/>
                <a:gd name="T119" fmla="*/ 1 h 339"/>
                <a:gd name="T120" fmla="*/ 2 w 1117"/>
                <a:gd name="T121" fmla="*/ 1 h 339"/>
                <a:gd name="T122" fmla="*/ 2 w 1117"/>
                <a:gd name="T123" fmla="*/ 1 h 33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17"/>
                <a:gd name="T187" fmla="*/ 0 h 339"/>
                <a:gd name="T188" fmla="*/ 1117 w 1117"/>
                <a:gd name="T189" fmla="*/ 339 h 33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17" h="339">
                  <a:moveTo>
                    <a:pt x="1092" y="168"/>
                  </a:moveTo>
                  <a:lnTo>
                    <a:pt x="1092" y="168"/>
                  </a:lnTo>
                  <a:lnTo>
                    <a:pt x="1090" y="168"/>
                  </a:lnTo>
                  <a:lnTo>
                    <a:pt x="1089" y="168"/>
                  </a:lnTo>
                  <a:lnTo>
                    <a:pt x="1087" y="167"/>
                  </a:lnTo>
                  <a:lnTo>
                    <a:pt x="1086" y="167"/>
                  </a:lnTo>
                  <a:lnTo>
                    <a:pt x="1083" y="165"/>
                  </a:lnTo>
                  <a:lnTo>
                    <a:pt x="1081" y="164"/>
                  </a:lnTo>
                  <a:lnTo>
                    <a:pt x="1097" y="143"/>
                  </a:lnTo>
                  <a:lnTo>
                    <a:pt x="1100" y="145"/>
                  </a:lnTo>
                  <a:lnTo>
                    <a:pt x="1101" y="146"/>
                  </a:lnTo>
                  <a:lnTo>
                    <a:pt x="1104" y="146"/>
                  </a:lnTo>
                  <a:lnTo>
                    <a:pt x="1106" y="147"/>
                  </a:lnTo>
                  <a:lnTo>
                    <a:pt x="1107" y="149"/>
                  </a:lnTo>
                  <a:lnTo>
                    <a:pt x="1109" y="150"/>
                  </a:lnTo>
                  <a:lnTo>
                    <a:pt x="1092" y="168"/>
                  </a:lnTo>
                  <a:close/>
                  <a:moveTo>
                    <a:pt x="1097" y="143"/>
                  </a:moveTo>
                  <a:lnTo>
                    <a:pt x="1089" y="153"/>
                  </a:lnTo>
                  <a:lnTo>
                    <a:pt x="1097" y="143"/>
                  </a:lnTo>
                  <a:close/>
                  <a:moveTo>
                    <a:pt x="1081" y="164"/>
                  </a:moveTo>
                  <a:lnTo>
                    <a:pt x="1097" y="143"/>
                  </a:lnTo>
                  <a:lnTo>
                    <a:pt x="1081" y="164"/>
                  </a:lnTo>
                  <a:close/>
                  <a:moveTo>
                    <a:pt x="1081" y="164"/>
                  </a:moveTo>
                  <a:lnTo>
                    <a:pt x="1089" y="153"/>
                  </a:lnTo>
                  <a:lnTo>
                    <a:pt x="1081" y="164"/>
                  </a:lnTo>
                  <a:close/>
                  <a:moveTo>
                    <a:pt x="1081" y="164"/>
                  </a:moveTo>
                  <a:lnTo>
                    <a:pt x="1081" y="164"/>
                  </a:lnTo>
                  <a:lnTo>
                    <a:pt x="1081" y="163"/>
                  </a:lnTo>
                  <a:lnTo>
                    <a:pt x="1081" y="161"/>
                  </a:lnTo>
                  <a:lnTo>
                    <a:pt x="1092" y="143"/>
                  </a:lnTo>
                  <a:lnTo>
                    <a:pt x="1094" y="143"/>
                  </a:lnTo>
                  <a:lnTo>
                    <a:pt x="1095" y="143"/>
                  </a:lnTo>
                  <a:lnTo>
                    <a:pt x="1097" y="143"/>
                  </a:lnTo>
                  <a:lnTo>
                    <a:pt x="1081" y="164"/>
                  </a:lnTo>
                  <a:close/>
                  <a:moveTo>
                    <a:pt x="1081" y="161"/>
                  </a:moveTo>
                  <a:lnTo>
                    <a:pt x="1080" y="161"/>
                  </a:lnTo>
                  <a:lnTo>
                    <a:pt x="1078" y="161"/>
                  </a:lnTo>
                  <a:lnTo>
                    <a:pt x="1077" y="161"/>
                  </a:lnTo>
                  <a:lnTo>
                    <a:pt x="1089" y="139"/>
                  </a:lnTo>
                  <a:lnTo>
                    <a:pt x="1090" y="139"/>
                  </a:lnTo>
                  <a:lnTo>
                    <a:pt x="1090" y="140"/>
                  </a:lnTo>
                  <a:lnTo>
                    <a:pt x="1092" y="140"/>
                  </a:lnTo>
                  <a:lnTo>
                    <a:pt x="1092" y="142"/>
                  </a:lnTo>
                  <a:lnTo>
                    <a:pt x="1092" y="143"/>
                  </a:lnTo>
                  <a:lnTo>
                    <a:pt x="1081" y="161"/>
                  </a:lnTo>
                  <a:close/>
                  <a:moveTo>
                    <a:pt x="1089" y="139"/>
                  </a:moveTo>
                  <a:lnTo>
                    <a:pt x="1081" y="150"/>
                  </a:lnTo>
                  <a:lnTo>
                    <a:pt x="1089" y="139"/>
                  </a:lnTo>
                  <a:close/>
                  <a:moveTo>
                    <a:pt x="1077" y="161"/>
                  </a:moveTo>
                  <a:lnTo>
                    <a:pt x="1075" y="160"/>
                  </a:lnTo>
                  <a:lnTo>
                    <a:pt x="1074" y="159"/>
                  </a:lnTo>
                  <a:lnTo>
                    <a:pt x="1072" y="159"/>
                  </a:lnTo>
                  <a:lnTo>
                    <a:pt x="1069" y="157"/>
                  </a:lnTo>
                  <a:lnTo>
                    <a:pt x="1063" y="157"/>
                  </a:lnTo>
                  <a:lnTo>
                    <a:pt x="1058" y="157"/>
                  </a:lnTo>
                  <a:lnTo>
                    <a:pt x="1061" y="132"/>
                  </a:lnTo>
                  <a:lnTo>
                    <a:pt x="1066" y="134"/>
                  </a:lnTo>
                  <a:lnTo>
                    <a:pt x="1069" y="134"/>
                  </a:lnTo>
                  <a:lnTo>
                    <a:pt x="1072" y="135"/>
                  </a:lnTo>
                  <a:lnTo>
                    <a:pt x="1077" y="136"/>
                  </a:lnTo>
                  <a:lnTo>
                    <a:pt x="1083" y="138"/>
                  </a:lnTo>
                  <a:lnTo>
                    <a:pt x="1086" y="138"/>
                  </a:lnTo>
                  <a:lnTo>
                    <a:pt x="1089" y="139"/>
                  </a:lnTo>
                  <a:lnTo>
                    <a:pt x="1077" y="161"/>
                  </a:lnTo>
                  <a:close/>
                  <a:moveTo>
                    <a:pt x="1058" y="132"/>
                  </a:moveTo>
                  <a:lnTo>
                    <a:pt x="1061" y="132"/>
                  </a:lnTo>
                  <a:lnTo>
                    <a:pt x="1058" y="143"/>
                  </a:lnTo>
                  <a:lnTo>
                    <a:pt x="1058" y="132"/>
                  </a:lnTo>
                  <a:close/>
                  <a:moveTo>
                    <a:pt x="1061" y="157"/>
                  </a:moveTo>
                  <a:lnTo>
                    <a:pt x="1058" y="132"/>
                  </a:lnTo>
                  <a:lnTo>
                    <a:pt x="1061" y="157"/>
                  </a:lnTo>
                  <a:close/>
                  <a:moveTo>
                    <a:pt x="1061" y="157"/>
                  </a:moveTo>
                  <a:lnTo>
                    <a:pt x="1058" y="157"/>
                  </a:lnTo>
                  <a:lnTo>
                    <a:pt x="1057" y="157"/>
                  </a:lnTo>
                  <a:lnTo>
                    <a:pt x="1052" y="157"/>
                  </a:lnTo>
                  <a:lnTo>
                    <a:pt x="1047" y="157"/>
                  </a:lnTo>
                  <a:lnTo>
                    <a:pt x="1044" y="157"/>
                  </a:lnTo>
                  <a:lnTo>
                    <a:pt x="1041" y="157"/>
                  </a:lnTo>
                  <a:lnTo>
                    <a:pt x="1038" y="136"/>
                  </a:lnTo>
                  <a:lnTo>
                    <a:pt x="1040" y="135"/>
                  </a:lnTo>
                  <a:lnTo>
                    <a:pt x="1043" y="135"/>
                  </a:lnTo>
                  <a:lnTo>
                    <a:pt x="1047" y="134"/>
                  </a:lnTo>
                  <a:lnTo>
                    <a:pt x="1052" y="132"/>
                  </a:lnTo>
                  <a:lnTo>
                    <a:pt x="1055" y="132"/>
                  </a:lnTo>
                  <a:lnTo>
                    <a:pt x="1058" y="132"/>
                  </a:lnTo>
                  <a:lnTo>
                    <a:pt x="1061" y="157"/>
                  </a:lnTo>
                  <a:close/>
                  <a:moveTo>
                    <a:pt x="1041" y="157"/>
                  </a:moveTo>
                  <a:lnTo>
                    <a:pt x="1038" y="161"/>
                  </a:lnTo>
                  <a:lnTo>
                    <a:pt x="1033" y="136"/>
                  </a:lnTo>
                  <a:lnTo>
                    <a:pt x="1038" y="136"/>
                  </a:lnTo>
                  <a:lnTo>
                    <a:pt x="1041" y="157"/>
                  </a:lnTo>
                  <a:close/>
                  <a:moveTo>
                    <a:pt x="1033" y="136"/>
                  </a:moveTo>
                  <a:lnTo>
                    <a:pt x="1038" y="146"/>
                  </a:lnTo>
                  <a:lnTo>
                    <a:pt x="1033" y="136"/>
                  </a:lnTo>
                  <a:close/>
                  <a:moveTo>
                    <a:pt x="1038" y="161"/>
                  </a:moveTo>
                  <a:lnTo>
                    <a:pt x="1033" y="136"/>
                  </a:lnTo>
                  <a:lnTo>
                    <a:pt x="1038" y="161"/>
                  </a:lnTo>
                  <a:close/>
                  <a:moveTo>
                    <a:pt x="1033" y="136"/>
                  </a:moveTo>
                  <a:lnTo>
                    <a:pt x="1038" y="146"/>
                  </a:lnTo>
                  <a:lnTo>
                    <a:pt x="1033" y="136"/>
                  </a:lnTo>
                  <a:close/>
                  <a:moveTo>
                    <a:pt x="1038" y="161"/>
                  </a:moveTo>
                  <a:lnTo>
                    <a:pt x="1027" y="163"/>
                  </a:lnTo>
                  <a:lnTo>
                    <a:pt x="1017" y="164"/>
                  </a:lnTo>
                  <a:lnTo>
                    <a:pt x="1006" y="167"/>
                  </a:lnTo>
                  <a:lnTo>
                    <a:pt x="995" y="168"/>
                  </a:lnTo>
                  <a:lnTo>
                    <a:pt x="983" y="171"/>
                  </a:lnTo>
                  <a:lnTo>
                    <a:pt x="969" y="172"/>
                  </a:lnTo>
                  <a:lnTo>
                    <a:pt x="957" y="175"/>
                  </a:lnTo>
                  <a:lnTo>
                    <a:pt x="943" y="178"/>
                  </a:lnTo>
                  <a:lnTo>
                    <a:pt x="929" y="179"/>
                  </a:lnTo>
                  <a:lnTo>
                    <a:pt x="913" y="184"/>
                  </a:lnTo>
                  <a:lnTo>
                    <a:pt x="898" y="185"/>
                  </a:lnTo>
                  <a:lnTo>
                    <a:pt x="883" y="188"/>
                  </a:lnTo>
                  <a:lnTo>
                    <a:pt x="867" y="192"/>
                  </a:lnTo>
                  <a:lnTo>
                    <a:pt x="852" y="195"/>
                  </a:lnTo>
                  <a:lnTo>
                    <a:pt x="835" y="197"/>
                  </a:lnTo>
                  <a:lnTo>
                    <a:pt x="818" y="200"/>
                  </a:lnTo>
                  <a:lnTo>
                    <a:pt x="799" y="204"/>
                  </a:lnTo>
                  <a:lnTo>
                    <a:pt x="784" y="207"/>
                  </a:lnTo>
                  <a:lnTo>
                    <a:pt x="766" y="210"/>
                  </a:lnTo>
                  <a:lnTo>
                    <a:pt x="747" y="214"/>
                  </a:lnTo>
                  <a:lnTo>
                    <a:pt x="729" y="217"/>
                  </a:lnTo>
                  <a:lnTo>
                    <a:pt x="712" y="221"/>
                  </a:lnTo>
                  <a:lnTo>
                    <a:pt x="673" y="228"/>
                  </a:lnTo>
                  <a:lnTo>
                    <a:pt x="636" y="235"/>
                  </a:lnTo>
                  <a:lnTo>
                    <a:pt x="598" y="242"/>
                  </a:lnTo>
                  <a:lnTo>
                    <a:pt x="559" y="249"/>
                  </a:lnTo>
                  <a:lnTo>
                    <a:pt x="521" y="257"/>
                  </a:lnTo>
                  <a:lnTo>
                    <a:pt x="518" y="236"/>
                  </a:lnTo>
                  <a:lnTo>
                    <a:pt x="556" y="228"/>
                  </a:lnTo>
                  <a:lnTo>
                    <a:pt x="593" y="221"/>
                  </a:lnTo>
                  <a:lnTo>
                    <a:pt x="632" y="214"/>
                  </a:lnTo>
                  <a:lnTo>
                    <a:pt x="670" y="206"/>
                  </a:lnTo>
                  <a:lnTo>
                    <a:pt x="707" y="199"/>
                  </a:lnTo>
                  <a:lnTo>
                    <a:pt x="726" y="196"/>
                  </a:lnTo>
                  <a:lnTo>
                    <a:pt x="744" y="192"/>
                  </a:lnTo>
                  <a:lnTo>
                    <a:pt x="761" y="189"/>
                  </a:lnTo>
                  <a:lnTo>
                    <a:pt x="779" y="185"/>
                  </a:lnTo>
                  <a:lnTo>
                    <a:pt x="796" y="182"/>
                  </a:lnTo>
                  <a:lnTo>
                    <a:pt x="813" y="179"/>
                  </a:lnTo>
                  <a:lnTo>
                    <a:pt x="830" y="177"/>
                  </a:lnTo>
                  <a:lnTo>
                    <a:pt x="847" y="172"/>
                  </a:lnTo>
                  <a:lnTo>
                    <a:pt x="864" y="170"/>
                  </a:lnTo>
                  <a:lnTo>
                    <a:pt x="880" y="167"/>
                  </a:lnTo>
                  <a:lnTo>
                    <a:pt x="895" y="164"/>
                  </a:lnTo>
                  <a:lnTo>
                    <a:pt x="910" y="160"/>
                  </a:lnTo>
                  <a:lnTo>
                    <a:pt x="924" y="157"/>
                  </a:lnTo>
                  <a:lnTo>
                    <a:pt x="938" y="154"/>
                  </a:lnTo>
                  <a:lnTo>
                    <a:pt x="952" y="152"/>
                  </a:lnTo>
                  <a:lnTo>
                    <a:pt x="966" y="150"/>
                  </a:lnTo>
                  <a:lnTo>
                    <a:pt x="978" y="147"/>
                  </a:lnTo>
                  <a:lnTo>
                    <a:pt x="990" y="145"/>
                  </a:lnTo>
                  <a:lnTo>
                    <a:pt x="1003" y="142"/>
                  </a:lnTo>
                  <a:lnTo>
                    <a:pt x="1013" y="140"/>
                  </a:lnTo>
                  <a:lnTo>
                    <a:pt x="1023" y="138"/>
                  </a:lnTo>
                  <a:lnTo>
                    <a:pt x="1033" y="136"/>
                  </a:lnTo>
                  <a:lnTo>
                    <a:pt x="1038" y="161"/>
                  </a:lnTo>
                  <a:close/>
                  <a:moveTo>
                    <a:pt x="521" y="257"/>
                  </a:moveTo>
                  <a:lnTo>
                    <a:pt x="491" y="261"/>
                  </a:lnTo>
                  <a:lnTo>
                    <a:pt x="462" y="267"/>
                  </a:lnTo>
                  <a:lnTo>
                    <a:pt x="433" y="272"/>
                  </a:lnTo>
                  <a:lnTo>
                    <a:pt x="404" y="278"/>
                  </a:lnTo>
                  <a:lnTo>
                    <a:pt x="376" y="284"/>
                  </a:lnTo>
                  <a:lnTo>
                    <a:pt x="348" y="289"/>
                  </a:lnTo>
                  <a:lnTo>
                    <a:pt x="321" y="295"/>
                  </a:lnTo>
                  <a:lnTo>
                    <a:pt x="294" y="300"/>
                  </a:lnTo>
                  <a:lnTo>
                    <a:pt x="282" y="303"/>
                  </a:lnTo>
                  <a:lnTo>
                    <a:pt x="268" y="306"/>
                  </a:lnTo>
                  <a:lnTo>
                    <a:pt x="256" y="307"/>
                  </a:lnTo>
                  <a:lnTo>
                    <a:pt x="244" y="310"/>
                  </a:lnTo>
                  <a:lnTo>
                    <a:pt x="231" y="313"/>
                  </a:lnTo>
                  <a:lnTo>
                    <a:pt x="219" y="314"/>
                  </a:lnTo>
                  <a:lnTo>
                    <a:pt x="208" y="317"/>
                  </a:lnTo>
                  <a:lnTo>
                    <a:pt x="196" y="320"/>
                  </a:lnTo>
                  <a:lnTo>
                    <a:pt x="185" y="321"/>
                  </a:lnTo>
                  <a:lnTo>
                    <a:pt x="174" y="324"/>
                  </a:lnTo>
                  <a:lnTo>
                    <a:pt x="163" y="325"/>
                  </a:lnTo>
                  <a:lnTo>
                    <a:pt x="153" y="328"/>
                  </a:lnTo>
                  <a:lnTo>
                    <a:pt x="143" y="329"/>
                  </a:lnTo>
                  <a:lnTo>
                    <a:pt x="133" y="331"/>
                  </a:lnTo>
                  <a:lnTo>
                    <a:pt x="123" y="334"/>
                  </a:lnTo>
                  <a:lnTo>
                    <a:pt x="114" y="335"/>
                  </a:lnTo>
                  <a:lnTo>
                    <a:pt x="111" y="310"/>
                  </a:lnTo>
                  <a:lnTo>
                    <a:pt x="120" y="309"/>
                  </a:lnTo>
                  <a:lnTo>
                    <a:pt x="130" y="307"/>
                  </a:lnTo>
                  <a:lnTo>
                    <a:pt x="139" y="306"/>
                  </a:lnTo>
                  <a:lnTo>
                    <a:pt x="150" y="303"/>
                  </a:lnTo>
                  <a:lnTo>
                    <a:pt x="160" y="302"/>
                  </a:lnTo>
                  <a:lnTo>
                    <a:pt x="170" y="299"/>
                  </a:lnTo>
                  <a:lnTo>
                    <a:pt x="180" y="297"/>
                  </a:lnTo>
                  <a:lnTo>
                    <a:pt x="193" y="295"/>
                  </a:lnTo>
                  <a:lnTo>
                    <a:pt x="204" y="293"/>
                  </a:lnTo>
                  <a:lnTo>
                    <a:pt x="216" y="290"/>
                  </a:lnTo>
                  <a:lnTo>
                    <a:pt x="228" y="289"/>
                  </a:lnTo>
                  <a:lnTo>
                    <a:pt x="240" y="286"/>
                  </a:lnTo>
                  <a:lnTo>
                    <a:pt x="251" y="284"/>
                  </a:lnTo>
                  <a:lnTo>
                    <a:pt x="265" y="282"/>
                  </a:lnTo>
                  <a:lnTo>
                    <a:pt x="277" y="279"/>
                  </a:lnTo>
                  <a:lnTo>
                    <a:pt x="291" y="277"/>
                  </a:lnTo>
                  <a:lnTo>
                    <a:pt x="316" y="272"/>
                  </a:lnTo>
                  <a:lnTo>
                    <a:pt x="344" y="267"/>
                  </a:lnTo>
                  <a:lnTo>
                    <a:pt x="373" y="261"/>
                  </a:lnTo>
                  <a:lnTo>
                    <a:pt x="401" y="256"/>
                  </a:lnTo>
                  <a:lnTo>
                    <a:pt x="430" y="252"/>
                  </a:lnTo>
                  <a:lnTo>
                    <a:pt x="458" y="246"/>
                  </a:lnTo>
                  <a:lnTo>
                    <a:pt x="487" y="240"/>
                  </a:lnTo>
                  <a:lnTo>
                    <a:pt x="518" y="236"/>
                  </a:lnTo>
                  <a:lnTo>
                    <a:pt x="521" y="257"/>
                  </a:lnTo>
                  <a:close/>
                  <a:moveTo>
                    <a:pt x="114" y="335"/>
                  </a:moveTo>
                  <a:lnTo>
                    <a:pt x="111" y="321"/>
                  </a:lnTo>
                  <a:lnTo>
                    <a:pt x="114" y="335"/>
                  </a:lnTo>
                  <a:close/>
                  <a:moveTo>
                    <a:pt x="114" y="335"/>
                  </a:moveTo>
                  <a:lnTo>
                    <a:pt x="113" y="335"/>
                  </a:lnTo>
                  <a:lnTo>
                    <a:pt x="110" y="336"/>
                  </a:lnTo>
                  <a:lnTo>
                    <a:pt x="108" y="336"/>
                  </a:lnTo>
                  <a:lnTo>
                    <a:pt x="107" y="336"/>
                  </a:lnTo>
                  <a:lnTo>
                    <a:pt x="108" y="336"/>
                  </a:lnTo>
                  <a:lnTo>
                    <a:pt x="108" y="335"/>
                  </a:lnTo>
                  <a:lnTo>
                    <a:pt x="107" y="335"/>
                  </a:lnTo>
                  <a:lnTo>
                    <a:pt x="105" y="335"/>
                  </a:lnTo>
                  <a:lnTo>
                    <a:pt x="103" y="335"/>
                  </a:lnTo>
                  <a:lnTo>
                    <a:pt x="99" y="313"/>
                  </a:lnTo>
                  <a:lnTo>
                    <a:pt x="102" y="313"/>
                  </a:lnTo>
                  <a:lnTo>
                    <a:pt x="105" y="313"/>
                  </a:lnTo>
                  <a:lnTo>
                    <a:pt x="107" y="311"/>
                  </a:lnTo>
                  <a:lnTo>
                    <a:pt x="108" y="311"/>
                  </a:lnTo>
                  <a:lnTo>
                    <a:pt x="110" y="310"/>
                  </a:lnTo>
                  <a:lnTo>
                    <a:pt x="111" y="310"/>
                  </a:lnTo>
                  <a:lnTo>
                    <a:pt x="114" y="335"/>
                  </a:lnTo>
                  <a:close/>
                  <a:moveTo>
                    <a:pt x="103" y="335"/>
                  </a:moveTo>
                  <a:lnTo>
                    <a:pt x="102" y="335"/>
                  </a:lnTo>
                  <a:lnTo>
                    <a:pt x="100" y="335"/>
                  </a:lnTo>
                  <a:lnTo>
                    <a:pt x="97" y="336"/>
                  </a:lnTo>
                  <a:lnTo>
                    <a:pt x="94" y="338"/>
                  </a:lnTo>
                  <a:lnTo>
                    <a:pt x="93" y="339"/>
                  </a:lnTo>
                  <a:lnTo>
                    <a:pt x="91" y="339"/>
                  </a:lnTo>
                  <a:lnTo>
                    <a:pt x="83" y="317"/>
                  </a:lnTo>
                  <a:lnTo>
                    <a:pt x="85" y="315"/>
                  </a:lnTo>
                  <a:lnTo>
                    <a:pt x="86" y="315"/>
                  </a:lnTo>
                  <a:lnTo>
                    <a:pt x="88" y="314"/>
                  </a:lnTo>
                  <a:lnTo>
                    <a:pt x="90" y="314"/>
                  </a:lnTo>
                  <a:lnTo>
                    <a:pt x="93" y="314"/>
                  </a:lnTo>
                  <a:lnTo>
                    <a:pt x="94" y="314"/>
                  </a:lnTo>
                  <a:lnTo>
                    <a:pt x="97" y="313"/>
                  </a:lnTo>
                  <a:lnTo>
                    <a:pt x="99" y="313"/>
                  </a:lnTo>
                  <a:lnTo>
                    <a:pt x="103" y="335"/>
                  </a:lnTo>
                  <a:close/>
                  <a:moveTo>
                    <a:pt x="91" y="339"/>
                  </a:moveTo>
                  <a:lnTo>
                    <a:pt x="88" y="339"/>
                  </a:lnTo>
                  <a:lnTo>
                    <a:pt x="88" y="328"/>
                  </a:lnTo>
                  <a:lnTo>
                    <a:pt x="91" y="339"/>
                  </a:lnTo>
                  <a:close/>
                  <a:moveTo>
                    <a:pt x="88" y="339"/>
                  </a:moveTo>
                  <a:lnTo>
                    <a:pt x="88" y="317"/>
                  </a:lnTo>
                  <a:lnTo>
                    <a:pt x="88" y="339"/>
                  </a:lnTo>
                  <a:close/>
                  <a:moveTo>
                    <a:pt x="88" y="339"/>
                  </a:moveTo>
                  <a:lnTo>
                    <a:pt x="86" y="339"/>
                  </a:lnTo>
                  <a:lnTo>
                    <a:pt x="85" y="339"/>
                  </a:lnTo>
                  <a:lnTo>
                    <a:pt x="83" y="339"/>
                  </a:lnTo>
                  <a:lnTo>
                    <a:pt x="83" y="317"/>
                  </a:lnTo>
                  <a:lnTo>
                    <a:pt x="85" y="317"/>
                  </a:lnTo>
                  <a:lnTo>
                    <a:pt x="86" y="317"/>
                  </a:lnTo>
                  <a:lnTo>
                    <a:pt x="88" y="317"/>
                  </a:lnTo>
                  <a:lnTo>
                    <a:pt x="88" y="339"/>
                  </a:lnTo>
                  <a:close/>
                  <a:moveTo>
                    <a:pt x="83" y="339"/>
                  </a:moveTo>
                  <a:lnTo>
                    <a:pt x="83" y="339"/>
                  </a:lnTo>
                  <a:lnTo>
                    <a:pt x="82" y="339"/>
                  </a:lnTo>
                  <a:lnTo>
                    <a:pt x="80" y="339"/>
                  </a:lnTo>
                  <a:lnTo>
                    <a:pt x="80" y="317"/>
                  </a:lnTo>
                  <a:lnTo>
                    <a:pt x="82" y="317"/>
                  </a:lnTo>
                  <a:lnTo>
                    <a:pt x="83" y="317"/>
                  </a:lnTo>
                  <a:lnTo>
                    <a:pt x="83" y="339"/>
                  </a:lnTo>
                  <a:close/>
                  <a:moveTo>
                    <a:pt x="80" y="339"/>
                  </a:moveTo>
                  <a:lnTo>
                    <a:pt x="77" y="339"/>
                  </a:lnTo>
                  <a:lnTo>
                    <a:pt x="76" y="339"/>
                  </a:lnTo>
                  <a:lnTo>
                    <a:pt x="71" y="339"/>
                  </a:lnTo>
                  <a:lnTo>
                    <a:pt x="68" y="339"/>
                  </a:lnTo>
                  <a:lnTo>
                    <a:pt x="65" y="339"/>
                  </a:lnTo>
                  <a:lnTo>
                    <a:pt x="63" y="339"/>
                  </a:lnTo>
                  <a:lnTo>
                    <a:pt x="68" y="313"/>
                  </a:lnTo>
                  <a:lnTo>
                    <a:pt x="71" y="314"/>
                  </a:lnTo>
                  <a:lnTo>
                    <a:pt x="74" y="314"/>
                  </a:lnTo>
                  <a:lnTo>
                    <a:pt x="76" y="314"/>
                  </a:lnTo>
                  <a:lnTo>
                    <a:pt x="77" y="315"/>
                  </a:lnTo>
                  <a:lnTo>
                    <a:pt x="79" y="315"/>
                  </a:lnTo>
                  <a:lnTo>
                    <a:pt x="80" y="317"/>
                  </a:lnTo>
                  <a:lnTo>
                    <a:pt x="80" y="339"/>
                  </a:lnTo>
                  <a:close/>
                  <a:moveTo>
                    <a:pt x="68" y="313"/>
                  </a:moveTo>
                  <a:lnTo>
                    <a:pt x="68" y="324"/>
                  </a:lnTo>
                  <a:lnTo>
                    <a:pt x="68" y="313"/>
                  </a:lnTo>
                  <a:close/>
                  <a:moveTo>
                    <a:pt x="63" y="339"/>
                  </a:moveTo>
                  <a:lnTo>
                    <a:pt x="62" y="339"/>
                  </a:lnTo>
                  <a:lnTo>
                    <a:pt x="60" y="338"/>
                  </a:lnTo>
                  <a:lnTo>
                    <a:pt x="59" y="336"/>
                  </a:lnTo>
                  <a:lnTo>
                    <a:pt x="57" y="336"/>
                  </a:lnTo>
                  <a:lnTo>
                    <a:pt x="56" y="335"/>
                  </a:lnTo>
                  <a:lnTo>
                    <a:pt x="60" y="313"/>
                  </a:lnTo>
                  <a:lnTo>
                    <a:pt x="62" y="313"/>
                  </a:lnTo>
                  <a:lnTo>
                    <a:pt x="65" y="313"/>
                  </a:lnTo>
                  <a:lnTo>
                    <a:pt x="68" y="313"/>
                  </a:lnTo>
                  <a:lnTo>
                    <a:pt x="63" y="339"/>
                  </a:lnTo>
                  <a:close/>
                  <a:moveTo>
                    <a:pt x="56" y="335"/>
                  </a:moveTo>
                  <a:lnTo>
                    <a:pt x="43" y="335"/>
                  </a:lnTo>
                  <a:lnTo>
                    <a:pt x="51" y="313"/>
                  </a:lnTo>
                  <a:lnTo>
                    <a:pt x="53" y="313"/>
                  </a:lnTo>
                  <a:lnTo>
                    <a:pt x="54" y="313"/>
                  </a:lnTo>
                  <a:lnTo>
                    <a:pt x="57" y="313"/>
                  </a:lnTo>
                  <a:lnTo>
                    <a:pt x="60" y="313"/>
                  </a:lnTo>
                  <a:lnTo>
                    <a:pt x="56" y="335"/>
                  </a:lnTo>
                  <a:close/>
                  <a:moveTo>
                    <a:pt x="43" y="335"/>
                  </a:moveTo>
                  <a:lnTo>
                    <a:pt x="48" y="324"/>
                  </a:lnTo>
                  <a:lnTo>
                    <a:pt x="43" y="335"/>
                  </a:lnTo>
                  <a:close/>
                  <a:moveTo>
                    <a:pt x="43" y="335"/>
                  </a:moveTo>
                  <a:lnTo>
                    <a:pt x="51" y="313"/>
                  </a:lnTo>
                  <a:lnTo>
                    <a:pt x="43" y="335"/>
                  </a:lnTo>
                  <a:close/>
                  <a:moveTo>
                    <a:pt x="51" y="313"/>
                  </a:moveTo>
                  <a:lnTo>
                    <a:pt x="48" y="324"/>
                  </a:lnTo>
                  <a:lnTo>
                    <a:pt x="51" y="313"/>
                  </a:lnTo>
                  <a:close/>
                  <a:moveTo>
                    <a:pt x="43" y="335"/>
                  </a:moveTo>
                  <a:lnTo>
                    <a:pt x="40" y="331"/>
                  </a:lnTo>
                  <a:lnTo>
                    <a:pt x="48" y="310"/>
                  </a:lnTo>
                  <a:lnTo>
                    <a:pt x="51" y="313"/>
                  </a:lnTo>
                  <a:lnTo>
                    <a:pt x="43" y="335"/>
                  </a:lnTo>
                  <a:close/>
                  <a:moveTo>
                    <a:pt x="40" y="331"/>
                  </a:moveTo>
                  <a:lnTo>
                    <a:pt x="43" y="321"/>
                  </a:lnTo>
                  <a:lnTo>
                    <a:pt x="40" y="331"/>
                  </a:lnTo>
                  <a:close/>
                  <a:moveTo>
                    <a:pt x="40" y="331"/>
                  </a:moveTo>
                  <a:lnTo>
                    <a:pt x="37" y="331"/>
                  </a:lnTo>
                  <a:lnTo>
                    <a:pt x="43" y="310"/>
                  </a:lnTo>
                  <a:lnTo>
                    <a:pt x="48" y="310"/>
                  </a:lnTo>
                  <a:lnTo>
                    <a:pt x="40" y="331"/>
                  </a:lnTo>
                  <a:close/>
                  <a:moveTo>
                    <a:pt x="37" y="331"/>
                  </a:moveTo>
                  <a:lnTo>
                    <a:pt x="33" y="331"/>
                  </a:lnTo>
                  <a:lnTo>
                    <a:pt x="31" y="331"/>
                  </a:lnTo>
                  <a:lnTo>
                    <a:pt x="25" y="329"/>
                  </a:lnTo>
                  <a:lnTo>
                    <a:pt x="22" y="329"/>
                  </a:lnTo>
                  <a:lnTo>
                    <a:pt x="20" y="328"/>
                  </a:lnTo>
                  <a:lnTo>
                    <a:pt x="19" y="328"/>
                  </a:lnTo>
                  <a:lnTo>
                    <a:pt x="17" y="328"/>
                  </a:lnTo>
                  <a:lnTo>
                    <a:pt x="28" y="307"/>
                  </a:lnTo>
                  <a:lnTo>
                    <a:pt x="31" y="307"/>
                  </a:lnTo>
                  <a:lnTo>
                    <a:pt x="34" y="307"/>
                  </a:lnTo>
                  <a:lnTo>
                    <a:pt x="37" y="307"/>
                  </a:lnTo>
                  <a:lnTo>
                    <a:pt x="39" y="309"/>
                  </a:lnTo>
                  <a:lnTo>
                    <a:pt x="40" y="309"/>
                  </a:lnTo>
                  <a:lnTo>
                    <a:pt x="43" y="310"/>
                  </a:lnTo>
                  <a:lnTo>
                    <a:pt x="37" y="331"/>
                  </a:lnTo>
                  <a:close/>
                  <a:moveTo>
                    <a:pt x="17" y="328"/>
                  </a:moveTo>
                  <a:lnTo>
                    <a:pt x="20" y="317"/>
                  </a:lnTo>
                  <a:lnTo>
                    <a:pt x="17" y="328"/>
                  </a:lnTo>
                  <a:close/>
                  <a:moveTo>
                    <a:pt x="17" y="328"/>
                  </a:moveTo>
                  <a:lnTo>
                    <a:pt x="16" y="327"/>
                  </a:lnTo>
                  <a:lnTo>
                    <a:pt x="14" y="325"/>
                  </a:lnTo>
                  <a:lnTo>
                    <a:pt x="13" y="325"/>
                  </a:lnTo>
                  <a:lnTo>
                    <a:pt x="11" y="325"/>
                  </a:lnTo>
                  <a:lnTo>
                    <a:pt x="9" y="324"/>
                  </a:lnTo>
                  <a:lnTo>
                    <a:pt x="8" y="324"/>
                  </a:lnTo>
                  <a:lnTo>
                    <a:pt x="20" y="303"/>
                  </a:lnTo>
                  <a:lnTo>
                    <a:pt x="28" y="307"/>
                  </a:lnTo>
                  <a:lnTo>
                    <a:pt x="17" y="328"/>
                  </a:lnTo>
                  <a:close/>
                  <a:moveTo>
                    <a:pt x="8" y="324"/>
                  </a:moveTo>
                  <a:lnTo>
                    <a:pt x="0" y="321"/>
                  </a:lnTo>
                  <a:lnTo>
                    <a:pt x="0" y="313"/>
                  </a:lnTo>
                  <a:lnTo>
                    <a:pt x="13" y="313"/>
                  </a:lnTo>
                  <a:lnTo>
                    <a:pt x="8" y="324"/>
                  </a:lnTo>
                  <a:close/>
                  <a:moveTo>
                    <a:pt x="0" y="313"/>
                  </a:moveTo>
                  <a:lnTo>
                    <a:pt x="0" y="282"/>
                  </a:lnTo>
                  <a:lnTo>
                    <a:pt x="25" y="282"/>
                  </a:lnTo>
                  <a:lnTo>
                    <a:pt x="25" y="313"/>
                  </a:lnTo>
                  <a:lnTo>
                    <a:pt x="0" y="313"/>
                  </a:lnTo>
                  <a:close/>
                  <a:moveTo>
                    <a:pt x="0" y="282"/>
                  </a:moveTo>
                  <a:lnTo>
                    <a:pt x="0" y="249"/>
                  </a:lnTo>
                  <a:lnTo>
                    <a:pt x="25" y="249"/>
                  </a:lnTo>
                  <a:lnTo>
                    <a:pt x="25" y="282"/>
                  </a:lnTo>
                  <a:lnTo>
                    <a:pt x="0" y="282"/>
                  </a:lnTo>
                  <a:close/>
                  <a:moveTo>
                    <a:pt x="0" y="249"/>
                  </a:moveTo>
                  <a:lnTo>
                    <a:pt x="0" y="232"/>
                  </a:lnTo>
                  <a:lnTo>
                    <a:pt x="25" y="232"/>
                  </a:lnTo>
                  <a:lnTo>
                    <a:pt x="25" y="249"/>
                  </a:lnTo>
                  <a:lnTo>
                    <a:pt x="0" y="249"/>
                  </a:lnTo>
                  <a:close/>
                  <a:moveTo>
                    <a:pt x="0" y="232"/>
                  </a:moveTo>
                  <a:lnTo>
                    <a:pt x="0" y="214"/>
                  </a:lnTo>
                  <a:lnTo>
                    <a:pt x="25" y="214"/>
                  </a:lnTo>
                  <a:lnTo>
                    <a:pt x="25" y="232"/>
                  </a:lnTo>
                  <a:lnTo>
                    <a:pt x="0" y="232"/>
                  </a:lnTo>
                  <a:close/>
                  <a:moveTo>
                    <a:pt x="0" y="214"/>
                  </a:moveTo>
                  <a:lnTo>
                    <a:pt x="0" y="185"/>
                  </a:lnTo>
                  <a:lnTo>
                    <a:pt x="25" y="185"/>
                  </a:lnTo>
                  <a:lnTo>
                    <a:pt x="25" y="214"/>
                  </a:lnTo>
                  <a:lnTo>
                    <a:pt x="0" y="214"/>
                  </a:lnTo>
                  <a:close/>
                  <a:moveTo>
                    <a:pt x="0" y="185"/>
                  </a:moveTo>
                  <a:lnTo>
                    <a:pt x="0" y="175"/>
                  </a:lnTo>
                  <a:lnTo>
                    <a:pt x="25" y="175"/>
                  </a:lnTo>
                  <a:lnTo>
                    <a:pt x="25" y="185"/>
                  </a:lnTo>
                  <a:lnTo>
                    <a:pt x="0" y="185"/>
                  </a:lnTo>
                  <a:close/>
                  <a:moveTo>
                    <a:pt x="0" y="175"/>
                  </a:moveTo>
                  <a:lnTo>
                    <a:pt x="0" y="161"/>
                  </a:lnTo>
                  <a:lnTo>
                    <a:pt x="17" y="164"/>
                  </a:lnTo>
                  <a:lnTo>
                    <a:pt x="13" y="175"/>
                  </a:lnTo>
                  <a:lnTo>
                    <a:pt x="0" y="175"/>
                  </a:lnTo>
                  <a:close/>
                  <a:moveTo>
                    <a:pt x="17" y="164"/>
                  </a:moveTo>
                  <a:lnTo>
                    <a:pt x="17" y="165"/>
                  </a:lnTo>
                  <a:lnTo>
                    <a:pt x="19" y="165"/>
                  </a:lnTo>
                  <a:lnTo>
                    <a:pt x="20" y="167"/>
                  </a:lnTo>
                  <a:lnTo>
                    <a:pt x="22" y="167"/>
                  </a:lnTo>
                  <a:lnTo>
                    <a:pt x="23" y="167"/>
                  </a:lnTo>
                  <a:lnTo>
                    <a:pt x="26" y="168"/>
                  </a:lnTo>
                  <a:lnTo>
                    <a:pt x="28" y="168"/>
                  </a:lnTo>
                  <a:lnTo>
                    <a:pt x="20" y="189"/>
                  </a:lnTo>
                  <a:lnTo>
                    <a:pt x="17" y="189"/>
                  </a:lnTo>
                  <a:lnTo>
                    <a:pt x="16" y="188"/>
                  </a:lnTo>
                  <a:lnTo>
                    <a:pt x="13" y="188"/>
                  </a:lnTo>
                  <a:lnTo>
                    <a:pt x="11" y="188"/>
                  </a:lnTo>
                  <a:lnTo>
                    <a:pt x="11" y="186"/>
                  </a:lnTo>
                  <a:lnTo>
                    <a:pt x="9" y="186"/>
                  </a:lnTo>
                  <a:lnTo>
                    <a:pt x="9" y="185"/>
                  </a:lnTo>
                  <a:lnTo>
                    <a:pt x="8" y="185"/>
                  </a:lnTo>
                  <a:lnTo>
                    <a:pt x="17" y="164"/>
                  </a:lnTo>
                  <a:close/>
                  <a:moveTo>
                    <a:pt x="25" y="189"/>
                  </a:moveTo>
                  <a:lnTo>
                    <a:pt x="20" y="189"/>
                  </a:lnTo>
                  <a:lnTo>
                    <a:pt x="25" y="179"/>
                  </a:lnTo>
                  <a:lnTo>
                    <a:pt x="25" y="189"/>
                  </a:lnTo>
                  <a:close/>
                  <a:moveTo>
                    <a:pt x="28" y="168"/>
                  </a:moveTo>
                  <a:lnTo>
                    <a:pt x="25" y="189"/>
                  </a:lnTo>
                  <a:lnTo>
                    <a:pt x="28" y="168"/>
                  </a:lnTo>
                  <a:close/>
                  <a:moveTo>
                    <a:pt x="28" y="168"/>
                  </a:moveTo>
                  <a:lnTo>
                    <a:pt x="25" y="179"/>
                  </a:lnTo>
                  <a:lnTo>
                    <a:pt x="28" y="168"/>
                  </a:lnTo>
                  <a:close/>
                  <a:moveTo>
                    <a:pt x="28" y="168"/>
                  </a:moveTo>
                  <a:lnTo>
                    <a:pt x="31" y="168"/>
                  </a:lnTo>
                  <a:lnTo>
                    <a:pt x="25" y="192"/>
                  </a:lnTo>
                  <a:lnTo>
                    <a:pt x="25" y="189"/>
                  </a:lnTo>
                  <a:lnTo>
                    <a:pt x="28" y="168"/>
                  </a:lnTo>
                  <a:close/>
                  <a:moveTo>
                    <a:pt x="31" y="168"/>
                  </a:moveTo>
                  <a:lnTo>
                    <a:pt x="33" y="170"/>
                  </a:lnTo>
                  <a:lnTo>
                    <a:pt x="34" y="170"/>
                  </a:lnTo>
                  <a:lnTo>
                    <a:pt x="37" y="171"/>
                  </a:lnTo>
                  <a:lnTo>
                    <a:pt x="40" y="171"/>
                  </a:lnTo>
                  <a:lnTo>
                    <a:pt x="43" y="171"/>
                  </a:lnTo>
                  <a:lnTo>
                    <a:pt x="40" y="196"/>
                  </a:lnTo>
                  <a:lnTo>
                    <a:pt x="37" y="195"/>
                  </a:lnTo>
                  <a:lnTo>
                    <a:pt x="34" y="195"/>
                  </a:lnTo>
                  <a:lnTo>
                    <a:pt x="33" y="193"/>
                  </a:lnTo>
                  <a:lnTo>
                    <a:pt x="31" y="193"/>
                  </a:lnTo>
                  <a:lnTo>
                    <a:pt x="28" y="192"/>
                  </a:lnTo>
                  <a:lnTo>
                    <a:pt x="25" y="192"/>
                  </a:lnTo>
                  <a:lnTo>
                    <a:pt x="31" y="168"/>
                  </a:lnTo>
                  <a:close/>
                  <a:moveTo>
                    <a:pt x="43" y="171"/>
                  </a:moveTo>
                  <a:lnTo>
                    <a:pt x="40" y="182"/>
                  </a:lnTo>
                  <a:lnTo>
                    <a:pt x="43" y="171"/>
                  </a:lnTo>
                  <a:close/>
                  <a:moveTo>
                    <a:pt x="43" y="171"/>
                  </a:moveTo>
                  <a:lnTo>
                    <a:pt x="40" y="196"/>
                  </a:lnTo>
                  <a:lnTo>
                    <a:pt x="43" y="171"/>
                  </a:lnTo>
                  <a:close/>
                  <a:moveTo>
                    <a:pt x="40" y="196"/>
                  </a:moveTo>
                  <a:lnTo>
                    <a:pt x="40" y="182"/>
                  </a:lnTo>
                  <a:lnTo>
                    <a:pt x="40" y="196"/>
                  </a:lnTo>
                  <a:close/>
                  <a:moveTo>
                    <a:pt x="43" y="171"/>
                  </a:moveTo>
                  <a:lnTo>
                    <a:pt x="48" y="175"/>
                  </a:lnTo>
                  <a:lnTo>
                    <a:pt x="40" y="196"/>
                  </a:lnTo>
                  <a:lnTo>
                    <a:pt x="43" y="171"/>
                  </a:lnTo>
                  <a:close/>
                  <a:moveTo>
                    <a:pt x="48" y="175"/>
                  </a:moveTo>
                  <a:lnTo>
                    <a:pt x="43" y="185"/>
                  </a:lnTo>
                  <a:lnTo>
                    <a:pt x="48" y="175"/>
                  </a:lnTo>
                  <a:close/>
                  <a:moveTo>
                    <a:pt x="48" y="175"/>
                  </a:moveTo>
                  <a:lnTo>
                    <a:pt x="43" y="196"/>
                  </a:lnTo>
                  <a:lnTo>
                    <a:pt x="42" y="196"/>
                  </a:lnTo>
                  <a:lnTo>
                    <a:pt x="40" y="196"/>
                  </a:lnTo>
                  <a:lnTo>
                    <a:pt x="48" y="175"/>
                  </a:lnTo>
                  <a:close/>
                  <a:moveTo>
                    <a:pt x="48" y="175"/>
                  </a:moveTo>
                  <a:lnTo>
                    <a:pt x="51" y="175"/>
                  </a:lnTo>
                  <a:lnTo>
                    <a:pt x="53" y="175"/>
                  </a:lnTo>
                  <a:lnTo>
                    <a:pt x="56" y="175"/>
                  </a:lnTo>
                  <a:lnTo>
                    <a:pt x="57" y="175"/>
                  </a:lnTo>
                  <a:lnTo>
                    <a:pt x="60" y="175"/>
                  </a:lnTo>
                  <a:lnTo>
                    <a:pt x="63" y="175"/>
                  </a:lnTo>
                  <a:lnTo>
                    <a:pt x="60" y="200"/>
                  </a:lnTo>
                  <a:lnTo>
                    <a:pt x="57" y="200"/>
                  </a:lnTo>
                  <a:lnTo>
                    <a:pt x="56" y="199"/>
                  </a:lnTo>
                  <a:lnTo>
                    <a:pt x="51" y="197"/>
                  </a:lnTo>
                  <a:lnTo>
                    <a:pt x="48" y="196"/>
                  </a:lnTo>
                  <a:lnTo>
                    <a:pt x="45" y="196"/>
                  </a:lnTo>
                  <a:lnTo>
                    <a:pt x="43" y="196"/>
                  </a:lnTo>
                  <a:lnTo>
                    <a:pt x="48" y="175"/>
                  </a:lnTo>
                  <a:close/>
                  <a:moveTo>
                    <a:pt x="60" y="200"/>
                  </a:moveTo>
                  <a:lnTo>
                    <a:pt x="63" y="189"/>
                  </a:lnTo>
                  <a:lnTo>
                    <a:pt x="60" y="200"/>
                  </a:lnTo>
                  <a:close/>
                  <a:moveTo>
                    <a:pt x="63" y="175"/>
                  </a:moveTo>
                  <a:lnTo>
                    <a:pt x="65" y="177"/>
                  </a:lnTo>
                  <a:lnTo>
                    <a:pt x="66" y="178"/>
                  </a:lnTo>
                  <a:lnTo>
                    <a:pt x="68" y="178"/>
                  </a:lnTo>
                  <a:lnTo>
                    <a:pt x="70" y="178"/>
                  </a:lnTo>
                  <a:lnTo>
                    <a:pt x="73" y="179"/>
                  </a:lnTo>
                  <a:lnTo>
                    <a:pt x="76" y="179"/>
                  </a:lnTo>
                  <a:lnTo>
                    <a:pt x="76" y="200"/>
                  </a:lnTo>
                  <a:lnTo>
                    <a:pt x="73" y="200"/>
                  </a:lnTo>
                  <a:lnTo>
                    <a:pt x="70" y="200"/>
                  </a:lnTo>
                  <a:lnTo>
                    <a:pt x="68" y="200"/>
                  </a:lnTo>
                  <a:lnTo>
                    <a:pt x="66" y="200"/>
                  </a:lnTo>
                  <a:lnTo>
                    <a:pt x="63" y="200"/>
                  </a:lnTo>
                  <a:lnTo>
                    <a:pt x="60" y="200"/>
                  </a:lnTo>
                  <a:lnTo>
                    <a:pt x="63" y="175"/>
                  </a:lnTo>
                  <a:close/>
                  <a:moveTo>
                    <a:pt x="76" y="179"/>
                  </a:moveTo>
                  <a:lnTo>
                    <a:pt x="88" y="179"/>
                  </a:lnTo>
                  <a:lnTo>
                    <a:pt x="88" y="200"/>
                  </a:lnTo>
                  <a:lnTo>
                    <a:pt x="76" y="200"/>
                  </a:lnTo>
                  <a:lnTo>
                    <a:pt x="76" y="179"/>
                  </a:lnTo>
                  <a:close/>
                  <a:moveTo>
                    <a:pt x="88" y="179"/>
                  </a:moveTo>
                  <a:lnTo>
                    <a:pt x="88" y="189"/>
                  </a:lnTo>
                  <a:lnTo>
                    <a:pt x="88" y="179"/>
                  </a:lnTo>
                  <a:close/>
                  <a:moveTo>
                    <a:pt x="88" y="179"/>
                  </a:moveTo>
                  <a:lnTo>
                    <a:pt x="91" y="179"/>
                  </a:lnTo>
                  <a:lnTo>
                    <a:pt x="94" y="178"/>
                  </a:lnTo>
                  <a:lnTo>
                    <a:pt x="96" y="178"/>
                  </a:lnTo>
                  <a:lnTo>
                    <a:pt x="97" y="178"/>
                  </a:lnTo>
                  <a:lnTo>
                    <a:pt x="97" y="177"/>
                  </a:lnTo>
                  <a:lnTo>
                    <a:pt x="99" y="175"/>
                  </a:lnTo>
                  <a:lnTo>
                    <a:pt x="103" y="200"/>
                  </a:lnTo>
                  <a:lnTo>
                    <a:pt x="100" y="200"/>
                  </a:lnTo>
                  <a:lnTo>
                    <a:pt x="97" y="200"/>
                  </a:lnTo>
                  <a:lnTo>
                    <a:pt x="96" y="200"/>
                  </a:lnTo>
                  <a:lnTo>
                    <a:pt x="93" y="200"/>
                  </a:lnTo>
                  <a:lnTo>
                    <a:pt x="91" y="200"/>
                  </a:lnTo>
                  <a:lnTo>
                    <a:pt x="88" y="200"/>
                  </a:lnTo>
                  <a:lnTo>
                    <a:pt x="88" y="179"/>
                  </a:lnTo>
                  <a:close/>
                  <a:moveTo>
                    <a:pt x="99" y="175"/>
                  </a:moveTo>
                  <a:lnTo>
                    <a:pt x="103" y="189"/>
                  </a:lnTo>
                  <a:lnTo>
                    <a:pt x="99" y="175"/>
                  </a:lnTo>
                  <a:close/>
                  <a:moveTo>
                    <a:pt x="99" y="175"/>
                  </a:moveTo>
                  <a:lnTo>
                    <a:pt x="102" y="175"/>
                  </a:lnTo>
                  <a:lnTo>
                    <a:pt x="105" y="175"/>
                  </a:lnTo>
                  <a:lnTo>
                    <a:pt x="107" y="175"/>
                  </a:lnTo>
                  <a:lnTo>
                    <a:pt x="108" y="175"/>
                  </a:lnTo>
                  <a:lnTo>
                    <a:pt x="111" y="175"/>
                  </a:lnTo>
                  <a:lnTo>
                    <a:pt x="114" y="175"/>
                  </a:lnTo>
                  <a:lnTo>
                    <a:pt x="119" y="196"/>
                  </a:lnTo>
                  <a:lnTo>
                    <a:pt x="117" y="196"/>
                  </a:lnTo>
                  <a:lnTo>
                    <a:pt x="116" y="196"/>
                  </a:lnTo>
                  <a:lnTo>
                    <a:pt x="113" y="197"/>
                  </a:lnTo>
                  <a:lnTo>
                    <a:pt x="110" y="199"/>
                  </a:lnTo>
                  <a:lnTo>
                    <a:pt x="108" y="199"/>
                  </a:lnTo>
                  <a:lnTo>
                    <a:pt x="105" y="200"/>
                  </a:lnTo>
                  <a:lnTo>
                    <a:pt x="103" y="200"/>
                  </a:lnTo>
                  <a:lnTo>
                    <a:pt x="99" y="175"/>
                  </a:lnTo>
                  <a:close/>
                  <a:moveTo>
                    <a:pt x="119" y="196"/>
                  </a:moveTo>
                  <a:lnTo>
                    <a:pt x="119" y="185"/>
                  </a:lnTo>
                  <a:lnTo>
                    <a:pt x="119" y="196"/>
                  </a:lnTo>
                  <a:close/>
                  <a:moveTo>
                    <a:pt x="114" y="175"/>
                  </a:moveTo>
                  <a:lnTo>
                    <a:pt x="119" y="196"/>
                  </a:lnTo>
                  <a:lnTo>
                    <a:pt x="114" y="175"/>
                  </a:lnTo>
                  <a:close/>
                  <a:moveTo>
                    <a:pt x="114" y="175"/>
                  </a:moveTo>
                  <a:lnTo>
                    <a:pt x="116" y="174"/>
                  </a:lnTo>
                  <a:lnTo>
                    <a:pt x="119" y="174"/>
                  </a:lnTo>
                  <a:lnTo>
                    <a:pt x="120" y="172"/>
                  </a:lnTo>
                  <a:lnTo>
                    <a:pt x="123" y="172"/>
                  </a:lnTo>
                  <a:lnTo>
                    <a:pt x="128" y="171"/>
                  </a:lnTo>
                  <a:lnTo>
                    <a:pt x="134" y="171"/>
                  </a:lnTo>
                  <a:lnTo>
                    <a:pt x="142" y="192"/>
                  </a:lnTo>
                  <a:lnTo>
                    <a:pt x="140" y="193"/>
                  </a:lnTo>
                  <a:lnTo>
                    <a:pt x="137" y="193"/>
                  </a:lnTo>
                  <a:lnTo>
                    <a:pt x="133" y="195"/>
                  </a:lnTo>
                  <a:lnTo>
                    <a:pt x="130" y="195"/>
                  </a:lnTo>
                  <a:lnTo>
                    <a:pt x="127" y="196"/>
                  </a:lnTo>
                  <a:lnTo>
                    <a:pt x="123" y="196"/>
                  </a:lnTo>
                  <a:lnTo>
                    <a:pt x="119" y="196"/>
                  </a:lnTo>
                  <a:lnTo>
                    <a:pt x="114" y="175"/>
                  </a:lnTo>
                  <a:close/>
                  <a:moveTo>
                    <a:pt x="134" y="171"/>
                  </a:moveTo>
                  <a:lnTo>
                    <a:pt x="137" y="171"/>
                  </a:lnTo>
                  <a:lnTo>
                    <a:pt x="140" y="170"/>
                  </a:lnTo>
                  <a:lnTo>
                    <a:pt x="142" y="168"/>
                  </a:lnTo>
                  <a:lnTo>
                    <a:pt x="143" y="168"/>
                  </a:lnTo>
                  <a:lnTo>
                    <a:pt x="148" y="168"/>
                  </a:lnTo>
                  <a:lnTo>
                    <a:pt x="151" y="168"/>
                  </a:lnTo>
                  <a:lnTo>
                    <a:pt x="154" y="189"/>
                  </a:lnTo>
                  <a:lnTo>
                    <a:pt x="153" y="189"/>
                  </a:lnTo>
                  <a:lnTo>
                    <a:pt x="151" y="189"/>
                  </a:lnTo>
                  <a:lnTo>
                    <a:pt x="148" y="190"/>
                  </a:lnTo>
                  <a:lnTo>
                    <a:pt x="145" y="192"/>
                  </a:lnTo>
                  <a:lnTo>
                    <a:pt x="143" y="192"/>
                  </a:lnTo>
                  <a:lnTo>
                    <a:pt x="142" y="192"/>
                  </a:lnTo>
                  <a:lnTo>
                    <a:pt x="134" y="171"/>
                  </a:lnTo>
                  <a:close/>
                  <a:moveTo>
                    <a:pt x="151" y="168"/>
                  </a:moveTo>
                  <a:lnTo>
                    <a:pt x="177" y="163"/>
                  </a:lnTo>
                  <a:lnTo>
                    <a:pt x="205" y="157"/>
                  </a:lnTo>
                  <a:lnTo>
                    <a:pt x="236" y="152"/>
                  </a:lnTo>
                  <a:lnTo>
                    <a:pt x="267" y="146"/>
                  </a:lnTo>
                  <a:lnTo>
                    <a:pt x="299" y="139"/>
                  </a:lnTo>
                  <a:lnTo>
                    <a:pt x="333" y="132"/>
                  </a:lnTo>
                  <a:lnTo>
                    <a:pt x="368" y="127"/>
                  </a:lnTo>
                  <a:lnTo>
                    <a:pt x="402" y="120"/>
                  </a:lnTo>
                  <a:lnTo>
                    <a:pt x="438" y="113"/>
                  </a:lnTo>
                  <a:lnTo>
                    <a:pt x="473" y="106"/>
                  </a:lnTo>
                  <a:lnTo>
                    <a:pt x="545" y="93"/>
                  </a:lnTo>
                  <a:lnTo>
                    <a:pt x="618" y="79"/>
                  </a:lnTo>
                  <a:lnTo>
                    <a:pt x="653" y="72"/>
                  </a:lnTo>
                  <a:lnTo>
                    <a:pt x="687" y="65"/>
                  </a:lnTo>
                  <a:lnTo>
                    <a:pt x="721" y="60"/>
                  </a:lnTo>
                  <a:lnTo>
                    <a:pt x="755" y="54"/>
                  </a:lnTo>
                  <a:lnTo>
                    <a:pt x="786" y="47"/>
                  </a:lnTo>
                  <a:lnTo>
                    <a:pt x="816" y="42"/>
                  </a:lnTo>
                  <a:lnTo>
                    <a:pt x="846" y="36"/>
                  </a:lnTo>
                  <a:lnTo>
                    <a:pt x="872" y="32"/>
                  </a:lnTo>
                  <a:lnTo>
                    <a:pt x="898" y="27"/>
                  </a:lnTo>
                  <a:lnTo>
                    <a:pt x="910" y="24"/>
                  </a:lnTo>
                  <a:lnTo>
                    <a:pt x="921" y="22"/>
                  </a:lnTo>
                  <a:lnTo>
                    <a:pt x="932" y="20"/>
                  </a:lnTo>
                  <a:lnTo>
                    <a:pt x="943" y="18"/>
                  </a:lnTo>
                  <a:lnTo>
                    <a:pt x="952" y="17"/>
                  </a:lnTo>
                  <a:lnTo>
                    <a:pt x="961" y="14"/>
                  </a:lnTo>
                  <a:lnTo>
                    <a:pt x="970" y="13"/>
                  </a:lnTo>
                  <a:lnTo>
                    <a:pt x="978" y="11"/>
                  </a:lnTo>
                  <a:lnTo>
                    <a:pt x="986" y="10"/>
                  </a:lnTo>
                  <a:lnTo>
                    <a:pt x="992" y="8"/>
                  </a:lnTo>
                  <a:lnTo>
                    <a:pt x="998" y="7"/>
                  </a:lnTo>
                  <a:lnTo>
                    <a:pt x="1003" y="7"/>
                  </a:lnTo>
                  <a:lnTo>
                    <a:pt x="1007" y="6"/>
                  </a:lnTo>
                  <a:lnTo>
                    <a:pt x="1010" y="6"/>
                  </a:lnTo>
                  <a:lnTo>
                    <a:pt x="1013" y="4"/>
                  </a:lnTo>
                  <a:lnTo>
                    <a:pt x="1015" y="4"/>
                  </a:lnTo>
                  <a:lnTo>
                    <a:pt x="1017" y="4"/>
                  </a:lnTo>
                  <a:lnTo>
                    <a:pt x="1018" y="4"/>
                  </a:lnTo>
                  <a:lnTo>
                    <a:pt x="1021" y="25"/>
                  </a:lnTo>
                  <a:lnTo>
                    <a:pt x="1020" y="25"/>
                  </a:lnTo>
                  <a:lnTo>
                    <a:pt x="1018" y="27"/>
                  </a:lnTo>
                  <a:lnTo>
                    <a:pt x="1015" y="27"/>
                  </a:lnTo>
                  <a:lnTo>
                    <a:pt x="1010" y="28"/>
                  </a:lnTo>
                  <a:lnTo>
                    <a:pt x="1006" y="28"/>
                  </a:lnTo>
                  <a:lnTo>
                    <a:pt x="1003" y="29"/>
                  </a:lnTo>
                  <a:lnTo>
                    <a:pt x="997" y="31"/>
                  </a:lnTo>
                  <a:lnTo>
                    <a:pt x="989" y="32"/>
                  </a:lnTo>
                  <a:lnTo>
                    <a:pt x="983" y="33"/>
                  </a:lnTo>
                  <a:lnTo>
                    <a:pt x="973" y="35"/>
                  </a:lnTo>
                  <a:lnTo>
                    <a:pt x="966" y="36"/>
                  </a:lnTo>
                  <a:lnTo>
                    <a:pt x="957" y="38"/>
                  </a:lnTo>
                  <a:lnTo>
                    <a:pt x="946" y="40"/>
                  </a:lnTo>
                  <a:lnTo>
                    <a:pt x="935" y="42"/>
                  </a:lnTo>
                  <a:lnTo>
                    <a:pt x="926" y="45"/>
                  </a:lnTo>
                  <a:lnTo>
                    <a:pt x="913" y="46"/>
                  </a:lnTo>
                  <a:lnTo>
                    <a:pt x="901" y="49"/>
                  </a:lnTo>
                  <a:lnTo>
                    <a:pt x="876" y="54"/>
                  </a:lnTo>
                  <a:lnTo>
                    <a:pt x="849" y="58"/>
                  </a:lnTo>
                  <a:lnTo>
                    <a:pt x="819" y="64"/>
                  </a:lnTo>
                  <a:lnTo>
                    <a:pt x="790" y="70"/>
                  </a:lnTo>
                  <a:lnTo>
                    <a:pt x="758" y="75"/>
                  </a:lnTo>
                  <a:lnTo>
                    <a:pt x="726" y="82"/>
                  </a:lnTo>
                  <a:lnTo>
                    <a:pt x="692" y="89"/>
                  </a:lnTo>
                  <a:lnTo>
                    <a:pt x="656" y="96"/>
                  </a:lnTo>
                  <a:lnTo>
                    <a:pt x="622" y="102"/>
                  </a:lnTo>
                  <a:lnTo>
                    <a:pt x="550" y="115"/>
                  </a:lnTo>
                  <a:lnTo>
                    <a:pt x="478" y="129"/>
                  </a:lnTo>
                  <a:lnTo>
                    <a:pt x="442" y="136"/>
                  </a:lnTo>
                  <a:lnTo>
                    <a:pt x="407" y="142"/>
                  </a:lnTo>
                  <a:lnTo>
                    <a:pt x="371" y="149"/>
                  </a:lnTo>
                  <a:lnTo>
                    <a:pt x="337" y="156"/>
                  </a:lnTo>
                  <a:lnTo>
                    <a:pt x="304" y="161"/>
                  </a:lnTo>
                  <a:lnTo>
                    <a:pt x="271" y="168"/>
                  </a:lnTo>
                  <a:lnTo>
                    <a:pt x="240" y="174"/>
                  </a:lnTo>
                  <a:lnTo>
                    <a:pt x="210" y="179"/>
                  </a:lnTo>
                  <a:lnTo>
                    <a:pt x="180" y="185"/>
                  </a:lnTo>
                  <a:lnTo>
                    <a:pt x="154" y="189"/>
                  </a:lnTo>
                  <a:lnTo>
                    <a:pt x="151" y="168"/>
                  </a:lnTo>
                  <a:close/>
                  <a:moveTo>
                    <a:pt x="1018" y="4"/>
                  </a:moveTo>
                  <a:lnTo>
                    <a:pt x="1021" y="14"/>
                  </a:lnTo>
                  <a:lnTo>
                    <a:pt x="1018" y="4"/>
                  </a:lnTo>
                  <a:close/>
                  <a:moveTo>
                    <a:pt x="1018" y="4"/>
                  </a:moveTo>
                  <a:lnTo>
                    <a:pt x="1018" y="3"/>
                  </a:lnTo>
                  <a:lnTo>
                    <a:pt x="1020" y="3"/>
                  </a:lnTo>
                  <a:lnTo>
                    <a:pt x="1023" y="2"/>
                  </a:lnTo>
                  <a:lnTo>
                    <a:pt x="1026" y="2"/>
                  </a:lnTo>
                  <a:lnTo>
                    <a:pt x="1027" y="0"/>
                  </a:lnTo>
                  <a:lnTo>
                    <a:pt x="1029" y="0"/>
                  </a:lnTo>
                  <a:lnTo>
                    <a:pt x="1033" y="22"/>
                  </a:lnTo>
                  <a:lnTo>
                    <a:pt x="1030" y="24"/>
                  </a:lnTo>
                  <a:lnTo>
                    <a:pt x="1029" y="24"/>
                  </a:lnTo>
                  <a:lnTo>
                    <a:pt x="1026" y="25"/>
                  </a:lnTo>
                  <a:lnTo>
                    <a:pt x="1024" y="25"/>
                  </a:lnTo>
                  <a:lnTo>
                    <a:pt x="1023" y="25"/>
                  </a:lnTo>
                  <a:lnTo>
                    <a:pt x="1021" y="25"/>
                  </a:lnTo>
                  <a:lnTo>
                    <a:pt x="1018" y="4"/>
                  </a:lnTo>
                  <a:close/>
                  <a:moveTo>
                    <a:pt x="1029" y="0"/>
                  </a:moveTo>
                  <a:lnTo>
                    <a:pt x="1033" y="11"/>
                  </a:lnTo>
                  <a:lnTo>
                    <a:pt x="1029" y="0"/>
                  </a:lnTo>
                  <a:close/>
                  <a:moveTo>
                    <a:pt x="1029" y="0"/>
                  </a:moveTo>
                  <a:lnTo>
                    <a:pt x="1033" y="22"/>
                  </a:lnTo>
                  <a:lnTo>
                    <a:pt x="1029" y="0"/>
                  </a:lnTo>
                  <a:close/>
                  <a:moveTo>
                    <a:pt x="1029" y="0"/>
                  </a:moveTo>
                  <a:lnTo>
                    <a:pt x="1033" y="11"/>
                  </a:lnTo>
                  <a:lnTo>
                    <a:pt x="1029" y="0"/>
                  </a:lnTo>
                  <a:close/>
                  <a:moveTo>
                    <a:pt x="1029" y="0"/>
                  </a:moveTo>
                  <a:lnTo>
                    <a:pt x="1030" y="0"/>
                  </a:lnTo>
                  <a:lnTo>
                    <a:pt x="1032" y="0"/>
                  </a:lnTo>
                  <a:lnTo>
                    <a:pt x="1033" y="0"/>
                  </a:lnTo>
                  <a:lnTo>
                    <a:pt x="1038" y="22"/>
                  </a:lnTo>
                  <a:lnTo>
                    <a:pt x="1037" y="22"/>
                  </a:lnTo>
                  <a:lnTo>
                    <a:pt x="1035" y="22"/>
                  </a:lnTo>
                  <a:lnTo>
                    <a:pt x="1033" y="22"/>
                  </a:lnTo>
                  <a:lnTo>
                    <a:pt x="1029" y="0"/>
                  </a:lnTo>
                  <a:close/>
                  <a:moveTo>
                    <a:pt x="1033" y="0"/>
                  </a:moveTo>
                  <a:lnTo>
                    <a:pt x="1038" y="11"/>
                  </a:lnTo>
                  <a:lnTo>
                    <a:pt x="1033" y="0"/>
                  </a:lnTo>
                  <a:close/>
                  <a:moveTo>
                    <a:pt x="1033" y="0"/>
                  </a:moveTo>
                  <a:lnTo>
                    <a:pt x="1035" y="0"/>
                  </a:lnTo>
                  <a:lnTo>
                    <a:pt x="1037" y="0"/>
                  </a:lnTo>
                  <a:lnTo>
                    <a:pt x="1038" y="0"/>
                  </a:lnTo>
                  <a:lnTo>
                    <a:pt x="1040" y="0"/>
                  </a:lnTo>
                  <a:lnTo>
                    <a:pt x="1041" y="0"/>
                  </a:lnTo>
                  <a:lnTo>
                    <a:pt x="1041" y="22"/>
                  </a:lnTo>
                  <a:lnTo>
                    <a:pt x="1040" y="22"/>
                  </a:lnTo>
                  <a:lnTo>
                    <a:pt x="1038" y="22"/>
                  </a:lnTo>
                  <a:lnTo>
                    <a:pt x="1033" y="0"/>
                  </a:lnTo>
                  <a:close/>
                  <a:moveTo>
                    <a:pt x="1041" y="0"/>
                  </a:moveTo>
                  <a:lnTo>
                    <a:pt x="1043" y="0"/>
                  </a:lnTo>
                  <a:lnTo>
                    <a:pt x="1046" y="0"/>
                  </a:lnTo>
                  <a:lnTo>
                    <a:pt x="1047" y="0"/>
                  </a:lnTo>
                  <a:lnTo>
                    <a:pt x="1050" y="0"/>
                  </a:lnTo>
                  <a:lnTo>
                    <a:pt x="1054" y="0"/>
                  </a:lnTo>
                  <a:lnTo>
                    <a:pt x="1057" y="0"/>
                  </a:lnTo>
                  <a:lnTo>
                    <a:pt x="1061" y="0"/>
                  </a:lnTo>
                  <a:lnTo>
                    <a:pt x="1066" y="0"/>
                  </a:lnTo>
                  <a:lnTo>
                    <a:pt x="1058" y="25"/>
                  </a:lnTo>
                  <a:lnTo>
                    <a:pt x="1055" y="24"/>
                  </a:lnTo>
                  <a:lnTo>
                    <a:pt x="1054" y="24"/>
                  </a:lnTo>
                  <a:lnTo>
                    <a:pt x="1052" y="22"/>
                  </a:lnTo>
                  <a:lnTo>
                    <a:pt x="1049" y="22"/>
                  </a:lnTo>
                  <a:lnTo>
                    <a:pt x="1044" y="22"/>
                  </a:lnTo>
                  <a:lnTo>
                    <a:pt x="1043" y="22"/>
                  </a:lnTo>
                  <a:lnTo>
                    <a:pt x="1041" y="22"/>
                  </a:lnTo>
                  <a:lnTo>
                    <a:pt x="1041" y="0"/>
                  </a:lnTo>
                  <a:close/>
                  <a:moveTo>
                    <a:pt x="1066" y="0"/>
                  </a:moveTo>
                  <a:lnTo>
                    <a:pt x="1066" y="4"/>
                  </a:lnTo>
                  <a:lnTo>
                    <a:pt x="1061" y="14"/>
                  </a:lnTo>
                  <a:lnTo>
                    <a:pt x="1066" y="0"/>
                  </a:lnTo>
                  <a:close/>
                  <a:moveTo>
                    <a:pt x="1066" y="4"/>
                  </a:moveTo>
                  <a:lnTo>
                    <a:pt x="1058" y="25"/>
                  </a:lnTo>
                  <a:lnTo>
                    <a:pt x="1066" y="4"/>
                  </a:lnTo>
                  <a:close/>
                  <a:moveTo>
                    <a:pt x="1058" y="25"/>
                  </a:moveTo>
                  <a:lnTo>
                    <a:pt x="1061" y="14"/>
                  </a:lnTo>
                  <a:lnTo>
                    <a:pt x="1058" y="25"/>
                  </a:lnTo>
                  <a:close/>
                  <a:moveTo>
                    <a:pt x="1066" y="4"/>
                  </a:moveTo>
                  <a:lnTo>
                    <a:pt x="1066" y="4"/>
                  </a:lnTo>
                  <a:lnTo>
                    <a:pt x="1067" y="4"/>
                  </a:lnTo>
                  <a:lnTo>
                    <a:pt x="1069" y="4"/>
                  </a:lnTo>
                  <a:lnTo>
                    <a:pt x="1061" y="25"/>
                  </a:lnTo>
                  <a:lnTo>
                    <a:pt x="1060" y="25"/>
                  </a:lnTo>
                  <a:lnTo>
                    <a:pt x="1058" y="25"/>
                  </a:lnTo>
                  <a:lnTo>
                    <a:pt x="1066" y="4"/>
                  </a:lnTo>
                  <a:close/>
                  <a:moveTo>
                    <a:pt x="1069" y="4"/>
                  </a:moveTo>
                  <a:lnTo>
                    <a:pt x="1070" y="4"/>
                  </a:lnTo>
                  <a:lnTo>
                    <a:pt x="1072" y="4"/>
                  </a:lnTo>
                  <a:lnTo>
                    <a:pt x="1072" y="6"/>
                  </a:lnTo>
                  <a:lnTo>
                    <a:pt x="1074" y="7"/>
                  </a:lnTo>
                  <a:lnTo>
                    <a:pt x="1077" y="7"/>
                  </a:lnTo>
                  <a:lnTo>
                    <a:pt x="1066" y="25"/>
                  </a:lnTo>
                  <a:lnTo>
                    <a:pt x="1064" y="25"/>
                  </a:lnTo>
                  <a:lnTo>
                    <a:pt x="1063" y="25"/>
                  </a:lnTo>
                  <a:lnTo>
                    <a:pt x="1061" y="25"/>
                  </a:lnTo>
                  <a:lnTo>
                    <a:pt x="1069" y="4"/>
                  </a:lnTo>
                  <a:close/>
                  <a:moveTo>
                    <a:pt x="1077" y="7"/>
                  </a:moveTo>
                  <a:lnTo>
                    <a:pt x="1083" y="10"/>
                  </a:lnTo>
                  <a:lnTo>
                    <a:pt x="1087" y="14"/>
                  </a:lnTo>
                  <a:lnTo>
                    <a:pt x="1090" y="15"/>
                  </a:lnTo>
                  <a:lnTo>
                    <a:pt x="1094" y="17"/>
                  </a:lnTo>
                  <a:lnTo>
                    <a:pt x="1095" y="20"/>
                  </a:lnTo>
                  <a:lnTo>
                    <a:pt x="1097" y="22"/>
                  </a:lnTo>
                  <a:lnTo>
                    <a:pt x="1081" y="36"/>
                  </a:lnTo>
                  <a:lnTo>
                    <a:pt x="1078" y="35"/>
                  </a:lnTo>
                  <a:lnTo>
                    <a:pt x="1077" y="33"/>
                  </a:lnTo>
                  <a:lnTo>
                    <a:pt x="1072" y="31"/>
                  </a:lnTo>
                  <a:lnTo>
                    <a:pt x="1069" y="28"/>
                  </a:lnTo>
                  <a:lnTo>
                    <a:pt x="1067" y="27"/>
                  </a:lnTo>
                  <a:lnTo>
                    <a:pt x="1066" y="25"/>
                  </a:lnTo>
                  <a:lnTo>
                    <a:pt x="1077" y="7"/>
                  </a:lnTo>
                  <a:close/>
                  <a:moveTo>
                    <a:pt x="1097" y="22"/>
                  </a:moveTo>
                  <a:lnTo>
                    <a:pt x="1100" y="22"/>
                  </a:lnTo>
                  <a:lnTo>
                    <a:pt x="1089" y="29"/>
                  </a:lnTo>
                  <a:lnTo>
                    <a:pt x="1097" y="22"/>
                  </a:lnTo>
                  <a:close/>
                  <a:moveTo>
                    <a:pt x="1100" y="22"/>
                  </a:moveTo>
                  <a:lnTo>
                    <a:pt x="1103" y="25"/>
                  </a:lnTo>
                  <a:lnTo>
                    <a:pt x="1106" y="27"/>
                  </a:lnTo>
                  <a:lnTo>
                    <a:pt x="1107" y="29"/>
                  </a:lnTo>
                  <a:lnTo>
                    <a:pt x="1109" y="32"/>
                  </a:lnTo>
                  <a:lnTo>
                    <a:pt x="1110" y="33"/>
                  </a:lnTo>
                  <a:lnTo>
                    <a:pt x="1112" y="35"/>
                  </a:lnTo>
                  <a:lnTo>
                    <a:pt x="1112" y="36"/>
                  </a:lnTo>
                  <a:lnTo>
                    <a:pt x="1092" y="50"/>
                  </a:lnTo>
                  <a:lnTo>
                    <a:pt x="1090" y="49"/>
                  </a:lnTo>
                  <a:lnTo>
                    <a:pt x="1090" y="47"/>
                  </a:lnTo>
                  <a:lnTo>
                    <a:pt x="1087" y="46"/>
                  </a:lnTo>
                  <a:lnTo>
                    <a:pt x="1086" y="45"/>
                  </a:lnTo>
                  <a:lnTo>
                    <a:pt x="1084" y="42"/>
                  </a:lnTo>
                  <a:lnTo>
                    <a:pt x="1083" y="39"/>
                  </a:lnTo>
                  <a:lnTo>
                    <a:pt x="1081" y="36"/>
                  </a:lnTo>
                  <a:lnTo>
                    <a:pt x="1100" y="22"/>
                  </a:lnTo>
                  <a:close/>
                  <a:moveTo>
                    <a:pt x="1112" y="36"/>
                  </a:moveTo>
                  <a:lnTo>
                    <a:pt x="1117" y="40"/>
                  </a:lnTo>
                  <a:lnTo>
                    <a:pt x="1117" y="43"/>
                  </a:lnTo>
                  <a:lnTo>
                    <a:pt x="1100" y="43"/>
                  </a:lnTo>
                  <a:lnTo>
                    <a:pt x="1112" y="36"/>
                  </a:lnTo>
                  <a:close/>
                  <a:moveTo>
                    <a:pt x="1117" y="43"/>
                  </a:moveTo>
                  <a:lnTo>
                    <a:pt x="1117" y="45"/>
                  </a:lnTo>
                  <a:lnTo>
                    <a:pt x="1117" y="46"/>
                  </a:lnTo>
                  <a:lnTo>
                    <a:pt x="1117" y="47"/>
                  </a:lnTo>
                  <a:lnTo>
                    <a:pt x="1117" y="50"/>
                  </a:lnTo>
                  <a:lnTo>
                    <a:pt x="1117" y="52"/>
                  </a:lnTo>
                  <a:lnTo>
                    <a:pt x="1117" y="54"/>
                  </a:lnTo>
                  <a:lnTo>
                    <a:pt x="1089" y="50"/>
                  </a:lnTo>
                  <a:lnTo>
                    <a:pt x="1089" y="47"/>
                  </a:lnTo>
                  <a:lnTo>
                    <a:pt x="1089" y="46"/>
                  </a:lnTo>
                  <a:lnTo>
                    <a:pt x="1089" y="45"/>
                  </a:lnTo>
                  <a:lnTo>
                    <a:pt x="1089" y="43"/>
                  </a:lnTo>
                  <a:lnTo>
                    <a:pt x="1117" y="43"/>
                  </a:lnTo>
                  <a:close/>
                  <a:moveTo>
                    <a:pt x="1089" y="50"/>
                  </a:moveTo>
                  <a:lnTo>
                    <a:pt x="1100" y="50"/>
                  </a:lnTo>
                  <a:lnTo>
                    <a:pt x="1089" y="50"/>
                  </a:lnTo>
                  <a:close/>
                  <a:moveTo>
                    <a:pt x="1117" y="54"/>
                  </a:moveTo>
                  <a:lnTo>
                    <a:pt x="1089" y="54"/>
                  </a:lnTo>
                  <a:lnTo>
                    <a:pt x="1089" y="50"/>
                  </a:lnTo>
                  <a:lnTo>
                    <a:pt x="1117" y="54"/>
                  </a:lnTo>
                  <a:close/>
                  <a:moveTo>
                    <a:pt x="1117" y="54"/>
                  </a:moveTo>
                  <a:lnTo>
                    <a:pt x="1100" y="54"/>
                  </a:lnTo>
                  <a:lnTo>
                    <a:pt x="1117" y="54"/>
                  </a:lnTo>
                  <a:close/>
                  <a:moveTo>
                    <a:pt x="1117" y="54"/>
                  </a:moveTo>
                  <a:lnTo>
                    <a:pt x="1089" y="54"/>
                  </a:lnTo>
                  <a:lnTo>
                    <a:pt x="1117" y="54"/>
                  </a:lnTo>
                  <a:close/>
                  <a:moveTo>
                    <a:pt x="1117" y="54"/>
                  </a:moveTo>
                  <a:lnTo>
                    <a:pt x="1100" y="54"/>
                  </a:lnTo>
                  <a:lnTo>
                    <a:pt x="1117" y="54"/>
                  </a:lnTo>
                  <a:close/>
                  <a:moveTo>
                    <a:pt x="1117" y="54"/>
                  </a:moveTo>
                  <a:lnTo>
                    <a:pt x="1117" y="57"/>
                  </a:lnTo>
                  <a:lnTo>
                    <a:pt x="1089" y="57"/>
                  </a:lnTo>
                  <a:lnTo>
                    <a:pt x="1089" y="54"/>
                  </a:lnTo>
                  <a:lnTo>
                    <a:pt x="1117" y="54"/>
                  </a:lnTo>
                  <a:close/>
                  <a:moveTo>
                    <a:pt x="1117" y="57"/>
                  </a:moveTo>
                  <a:lnTo>
                    <a:pt x="1117" y="58"/>
                  </a:lnTo>
                  <a:lnTo>
                    <a:pt x="1117" y="60"/>
                  </a:lnTo>
                  <a:lnTo>
                    <a:pt x="1117" y="64"/>
                  </a:lnTo>
                  <a:lnTo>
                    <a:pt x="1115" y="67"/>
                  </a:lnTo>
                  <a:lnTo>
                    <a:pt x="1115" y="68"/>
                  </a:lnTo>
                  <a:lnTo>
                    <a:pt x="1114" y="70"/>
                  </a:lnTo>
                  <a:lnTo>
                    <a:pt x="1112" y="71"/>
                  </a:lnTo>
                  <a:lnTo>
                    <a:pt x="1089" y="71"/>
                  </a:lnTo>
                  <a:lnTo>
                    <a:pt x="1089" y="70"/>
                  </a:lnTo>
                  <a:lnTo>
                    <a:pt x="1089" y="68"/>
                  </a:lnTo>
                  <a:lnTo>
                    <a:pt x="1089" y="64"/>
                  </a:lnTo>
                  <a:lnTo>
                    <a:pt x="1089" y="60"/>
                  </a:lnTo>
                  <a:lnTo>
                    <a:pt x="1089" y="58"/>
                  </a:lnTo>
                  <a:lnTo>
                    <a:pt x="1089" y="57"/>
                  </a:lnTo>
                  <a:lnTo>
                    <a:pt x="1117" y="57"/>
                  </a:lnTo>
                  <a:close/>
                  <a:moveTo>
                    <a:pt x="1089" y="71"/>
                  </a:moveTo>
                  <a:lnTo>
                    <a:pt x="1100" y="71"/>
                  </a:lnTo>
                  <a:lnTo>
                    <a:pt x="1089" y="71"/>
                  </a:lnTo>
                  <a:close/>
                  <a:moveTo>
                    <a:pt x="1112" y="71"/>
                  </a:moveTo>
                  <a:lnTo>
                    <a:pt x="1089" y="71"/>
                  </a:lnTo>
                  <a:lnTo>
                    <a:pt x="1112" y="71"/>
                  </a:lnTo>
                  <a:close/>
                  <a:moveTo>
                    <a:pt x="1112" y="71"/>
                  </a:moveTo>
                  <a:lnTo>
                    <a:pt x="1112" y="72"/>
                  </a:lnTo>
                  <a:lnTo>
                    <a:pt x="1112" y="74"/>
                  </a:lnTo>
                  <a:lnTo>
                    <a:pt x="1112" y="75"/>
                  </a:lnTo>
                  <a:lnTo>
                    <a:pt x="1112" y="77"/>
                  </a:lnTo>
                  <a:lnTo>
                    <a:pt x="1112" y="78"/>
                  </a:lnTo>
                  <a:lnTo>
                    <a:pt x="1112" y="79"/>
                  </a:lnTo>
                  <a:lnTo>
                    <a:pt x="1089" y="75"/>
                  </a:lnTo>
                  <a:lnTo>
                    <a:pt x="1089" y="74"/>
                  </a:lnTo>
                  <a:lnTo>
                    <a:pt x="1089" y="72"/>
                  </a:lnTo>
                  <a:lnTo>
                    <a:pt x="1089" y="71"/>
                  </a:lnTo>
                  <a:lnTo>
                    <a:pt x="1112" y="71"/>
                  </a:lnTo>
                  <a:close/>
                  <a:moveTo>
                    <a:pt x="1112" y="79"/>
                  </a:moveTo>
                  <a:lnTo>
                    <a:pt x="1112" y="79"/>
                  </a:lnTo>
                  <a:lnTo>
                    <a:pt x="1112" y="81"/>
                  </a:lnTo>
                  <a:lnTo>
                    <a:pt x="1112" y="83"/>
                  </a:lnTo>
                  <a:lnTo>
                    <a:pt x="1112" y="86"/>
                  </a:lnTo>
                  <a:lnTo>
                    <a:pt x="1089" y="82"/>
                  </a:lnTo>
                  <a:lnTo>
                    <a:pt x="1089" y="81"/>
                  </a:lnTo>
                  <a:lnTo>
                    <a:pt x="1089" y="78"/>
                  </a:lnTo>
                  <a:lnTo>
                    <a:pt x="1089" y="75"/>
                  </a:lnTo>
                  <a:lnTo>
                    <a:pt x="1112" y="79"/>
                  </a:lnTo>
                  <a:close/>
                  <a:moveTo>
                    <a:pt x="1112" y="86"/>
                  </a:moveTo>
                  <a:lnTo>
                    <a:pt x="1100" y="82"/>
                  </a:lnTo>
                  <a:lnTo>
                    <a:pt x="1112" y="86"/>
                  </a:lnTo>
                  <a:close/>
                  <a:moveTo>
                    <a:pt x="1112" y="86"/>
                  </a:moveTo>
                  <a:lnTo>
                    <a:pt x="1089" y="82"/>
                  </a:lnTo>
                  <a:lnTo>
                    <a:pt x="1112" y="86"/>
                  </a:lnTo>
                  <a:close/>
                  <a:moveTo>
                    <a:pt x="1112" y="86"/>
                  </a:moveTo>
                  <a:lnTo>
                    <a:pt x="1112" y="86"/>
                  </a:lnTo>
                  <a:lnTo>
                    <a:pt x="1112" y="88"/>
                  </a:lnTo>
                  <a:lnTo>
                    <a:pt x="1112" y="90"/>
                  </a:lnTo>
                  <a:lnTo>
                    <a:pt x="1112" y="93"/>
                  </a:lnTo>
                  <a:lnTo>
                    <a:pt x="1089" y="89"/>
                  </a:lnTo>
                  <a:lnTo>
                    <a:pt x="1089" y="88"/>
                  </a:lnTo>
                  <a:lnTo>
                    <a:pt x="1089" y="85"/>
                  </a:lnTo>
                  <a:lnTo>
                    <a:pt x="1089" y="82"/>
                  </a:lnTo>
                  <a:lnTo>
                    <a:pt x="1112" y="86"/>
                  </a:lnTo>
                  <a:close/>
                  <a:moveTo>
                    <a:pt x="1112" y="93"/>
                  </a:moveTo>
                  <a:lnTo>
                    <a:pt x="1112" y="93"/>
                  </a:lnTo>
                  <a:lnTo>
                    <a:pt x="1112" y="95"/>
                  </a:lnTo>
                  <a:lnTo>
                    <a:pt x="1112" y="96"/>
                  </a:lnTo>
                  <a:lnTo>
                    <a:pt x="1112" y="97"/>
                  </a:lnTo>
                  <a:lnTo>
                    <a:pt x="1089" y="97"/>
                  </a:lnTo>
                  <a:lnTo>
                    <a:pt x="1089" y="96"/>
                  </a:lnTo>
                  <a:lnTo>
                    <a:pt x="1089" y="95"/>
                  </a:lnTo>
                  <a:lnTo>
                    <a:pt x="1089" y="93"/>
                  </a:lnTo>
                  <a:lnTo>
                    <a:pt x="1089" y="92"/>
                  </a:lnTo>
                  <a:lnTo>
                    <a:pt x="1089" y="90"/>
                  </a:lnTo>
                  <a:lnTo>
                    <a:pt x="1089" y="89"/>
                  </a:lnTo>
                  <a:lnTo>
                    <a:pt x="1112" y="93"/>
                  </a:lnTo>
                  <a:close/>
                  <a:moveTo>
                    <a:pt x="1089" y="97"/>
                  </a:moveTo>
                  <a:lnTo>
                    <a:pt x="1100" y="97"/>
                  </a:lnTo>
                  <a:lnTo>
                    <a:pt x="1089" y="97"/>
                  </a:lnTo>
                  <a:close/>
                  <a:moveTo>
                    <a:pt x="1112" y="97"/>
                  </a:moveTo>
                  <a:lnTo>
                    <a:pt x="1089" y="97"/>
                  </a:lnTo>
                  <a:lnTo>
                    <a:pt x="1112" y="97"/>
                  </a:lnTo>
                  <a:close/>
                  <a:moveTo>
                    <a:pt x="1112" y="97"/>
                  </a:moveTo>
                  <a:lnTo>
                    <a:pt x="1112" y="97"/>
                  </a:lnTo>
                  <a:lnTo>
                    <a:pt x="1112" y="99"/>
                  </a:lnTo>
                  <a:lnTo>
                    <a:pt x="1112" y="100"/>
                  </a:lnTo>
                  <a:lnTo>
                    <a:pt x="1112" y="102"/>
                  </a:lnTo>
                  <a:lnTo>
                    <a:pt x="1112" y="103"/>
                  </a:lnTo>
                  <a:lnTo>
                    <a:pt x="1112" y="104"/>
                  </a:lnTo>
                  <a:lnTo>
                    <a:pt x="1089" y="104"/>
                  </a:lnTo>
                  <a:lnTo>
                    <a:pt x="1089" y="97"/>
                  </a:lnTo>
                  <a:lnTo>
                    <a:pt x="1112" y="97"/>
                  </a:lnTo>
                  <a:close/>
                  <a:moveTo>
                    <a:pt x="1112" y="104"/>
                  </a:moveTo>
                  <a:lnTo>
                    <a:pt x="1112" y="107"/>
                  </a:lnTo>
                  <a:lnTo>
                    <a:pt x="1112" y="109"/>
                  </a:lnTo>
                  <a:lnTo>
                    <a:pt x="1112" y="110"/>
                  </a:lnTo>
                  <a:lnTo>
                    <a:pt x="1112" y="111"/>
                  </a:lnTo>
                  <a:lnTo>
                    <a:pt x="1089" y="111"/>
                  </a:lnTo>
                  <a:lnTo>
                    <a:pt x="1089" y="110"/>
                  </a:lnTo>
                  <a:lnTo>
                    <a:pt x="1089" y="109"/>
                  </a:lnTo>
                  <a:lnTo>
                    <a:pt x="1089" y="107"/>
                  </a:lnTo>
                  <a:lnTo>
                    <a:pt x="1089" y="106"/>
                  </a:lnTo>
                  <a:lnTo>
                    <a:pt x="1089" y="104"/>
                  </a:lnTo>
                  <a:lnTo>
                    <a:pt x="1112" y="104"/>
                  </a:lnTo>
                  <a:close/>
                  <a:moveTo>
                    <a:pt x="1112" y="111"/>
                  </a:moveTo>
                  <a:lnTo>
                    <a:pt x="1112" y="114"/>
                  </a:lnTo>
                  <a:lnTo>
                    <a:pt x="1089" y="111"/>
                  </a:lnTo>
                  <a:lnTo>
                    <a:pt x="1112" y="111"/>
                  </a:lnTo>
                  <a:close/>
                  <a:moveTo>
                    <a:pt x="1112" y="114"/>
                  </a:moveTo>
                  <a:lnTo>
                    <a:pt x="1112" y="115"/>
                  </a:lnTo>
                  <a:lnTo>
                    <a:pt x="1112" y="117"/>
                  </a:lnTo>
                  <a:lnTo>
                    <a:pt x="1112" y="120"/>
                  </a:lnTo>
                  <a:lnTo>
                    <a:pt x="1112" y="122"/>
                  </a:lnTo>
                  <a:lnTo>
                    <a:pt x="1112" y="125"/>
                  </a:lnTo>
                  <a:lnTo>
                    <a:pt x="1112" y="128"/>
                  </a:lnTo>
                  <a:lnTo>
                    <a:pt x="1089" y="128"/>
                  </a:lnTo>
                  <a:lnTo>
                    <a:pt x="1089" y="127"/>
                  </a:lnTo>
                  <a:lnTo>
                    <a:pt x="1089" y="125"/>
                  </a:lnTo>
                  <a:lnTo>
                    <a:pt x="1089" y="122"/>
                  </a:lnTo>
                  <a:lnTo>
                    <a:pt x="1089" y="121"/>
                  </a:lnTo>
                  <a:lnTo>
                    <a:pt x="1089" y="117"/>
                  </a:lnTo>
                  <a:lnTo>
                    <a:pt x="1089" y="111"/>
                  </a:lnTo>
                  <a:lnTo>
                    <a:pt x="1112" y="114"/>
                  </a:lnTo>
                  <a:close/>
                  <a:moveTo>
                    <a:pt x="1112" y="128"/>
                  </a:moveTo>
                  <a:lnTo>
                    <a:pt x="1089" y="128"/>
                  </a:lnTo>
                  <a:lnTo>
                    <a:pt x="1112" y="128"/>
                  </a:lnTo>
                  <a:close/>
                  <a:moveTo>
                    <a:pt x="1112" y="128"/>
                  </a:moveTo>
                  <a:lnTo>
                    <a:pt x="1112" y="129"/>
                  </a:lnTo>
                  <a:lnTo>
                    <a:pt x="1112" y="132"/>
                  </a:lnTo>
                  <a:lnTo>
                    <a:pt x="1112" y="136"/>
                  </a:lnTo>
                  <a:lnTo>
                    <a:pt x="1112" y="139"/>
                  </a:lnTo>
                  <a:lnTo>
                    <a:pt x="1112" y="142"/>
                  </a:lnTo>
                  <a:lnTo>
                    <a:pt x="1112" y="143"/>
                  </a:lnTo>
                  <a:lnTo>
                    <a:pt x="1089" y="143"/>
                  </a:lnTo>
                  <a:lnTo>
                    <a:pt x="1089" y="142"/>
                  </a:lnTo>
                  <a:lnTo>
                    <a:pt x="1089" y="139"/>
                  </a:lnTo>
                  <a:lnTo>
                    <a:pt x="1089" y="136"/>
                  </a:lnTo>
                  <a:lnTo>
                    <a:pt x="1089" y="132"/>
                  </a:lnTo>
                  <a:lnTo>
                    <a:pt x="1089" y="129"/>
                  </a:lnTo>
                  <a:lnTo>
                    <a:pt x="1089" y="128"/>
                  </a:lnTo>
                  <a:lnTo>
                    <a:pt x="1112" y="128"/>
                  </a:lnTo>
                  <a:close/>
                  <a:moveTo>
                    <a:pt x="1112" y="143"/>
                  </a:moveTo>
                  <a:lnTo>
                    <a:pt x="1112" y="146"/>
                  </a:lnTo>
                  <a:lnTo>
                    <a:pt x="1112" y="147"/>
                  </a:lnTo>
                  <a:lnTo>
                    <a:pt x="1112" y="149"/>
                  </a:lnTo>
                  <a:lnTo>
                    <a:pt x="1112" y="150"/>
                  </a:lnTo>
                  <a:lnTo>
                    <a:pt x="1089" y="150"/>
                  </a:lnTo>
                  <a:lnTo>
                    <a:pt x="1089" y="149"/>
                  </a:lnTo>
                  <a:lnTo>
                    <a:pt x="1089" y="147"/>
                  </a:lnTo>
                  <a:lnTo>
                    <a:pt x="1089" y="146"/>
                  </a:lnTo>
                  <a:lnTo>
                    <a:pt x="1089" y="143"/>
                  </a:lnTo>
                  <a:lnTo>
                    <a:pt x="1112" y="143"/>
                  </a:lnTo>
                  <a:close/>
                  <a:moveTo>
                    <a:pt x="1112" y="150"/>
                  </a:moveTo>
                  <a:lnTo>
                    <a:pt x="1112" y="152"/>
                  </a:lnTo>
                  <a:lnTo>
                    <a:pt x="1112" y="153"/>
                  </a:lnTo>
                  <a:lnTo>
                    <a:pt x="1112" y="157"/>
                  </a:lnTo>
                  <a:lnTo>
                    <a:pt x="1112" y="159"/>
                  </a:lnTo>
                  <a:lnTo>
                    <a:pt x="1112" y="160"/>
                  </a:lnTo>
                  <a:lnTo>
                    <a:pt x="1112" y="161"/>
                  </a:lnTo>
                  <a:lnTo>
                    <a:pt x="1089" y="161"/>
                  </a:lnTo>
                  <a:lnTo>
                    <a:pt x="1089" y="160"/>
                  </a:lnTo>
                  <a:lnTo>
                    <a:pt x="1089" y="159"/>
                  </a:lnTo>
                  <a:lnTo>
                    <a:pt x="1089" y="157"/>
                  </a:lnTo>
                  <a:lnTo>
                    <a:pt x="1089" y="156"/>
                  </a:lnTo>
                  <a:lnTo>
                    <a:pt x="1089" y="154"/>
                  </a:lnTo>
                  <a:lnTo>
                    <a:pt x="1089" y="153"/>
                  </a:lnTo>
                  <a:lnTo>
                    <a:pt x="1089" y="152"/>
                  </a:lnTo>
                  <a:lnTo>
                    <a:pt x="1089" y="150"/>
                  </a:lnTo>
                  <a:lnTo>
                    <a:pt x="1112" y="150"/>
                  </a:lnTo>
                  <a:close/>
                  <a:moveTo>
                    <a:pt x="1112" y="161"/>
                  </a:moveTo>
                  <a:lnTo>
                    <a:pt x="1112" y="182"/>
                  </a:lnTo>
                  <a:lnTo>
                    <a:pt x="1092" y="168"/>
                  </a:lnTo>
                  <a:lnTo>
                    <a:pt x="1100" y="161"/>
                  </a:lnTo>
                  <a:lnTo>
                    <a:pt x="1112" y="161"/>
                  </a:lnTo>
                  <a:close/>
                </a:path>
              </a:pathLst>
            </a:custGeom>
            <a:solidFill>
              <a:srgbClr val="131516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2530" y="621"/>
              <a:ext cx="544" cy="157"/>
            </a:xfrm>
            <a:custGeom>
              <a:avLst/>
              <a:gdLst>
                <a:gd name="T0" fmla="*/ 3 w 1087"/>
                <a:gd name="T1" fmla="*/ 0 h 320"/>
                <a:gd name="T2" fmla="*/ 3 w 1087"/>
                <a:gd name="T3" fmla="*/ 0 h 320"/>
                <a:gd name="T4" fmla="*/ 3 w 1087"/>
                <a:gd name="T5" fmla="*/ 0 h 320"/>
                <a:gd name="T6" fmla="*/ 3 w 1087"/>
                <a:gd name="T7" fmla="*/ 0 h 320"/>
                <a:gd name="T8" fmla="*/ 2 w 1087"/>
                <a:gd name="T9" fmla="*/ 0 h 320"/>
                <a:gd name="T10" fmla="*/ 2 w 1087"/>
                <a:gd name="T11" fmla="*/ 0 h 320"/>
                <a:gd name="T12" fmla="*/ 2 w 1087"/>
                <a:gd name="T13" fmla="*/ 0 h 320"/>
                <a:gd name="T14" fmla="*/ 2 w 1087"/>
                <a:gd name="T15" fmla="*/ 0 h 320"/>
                <a:gd name="T16" fmla="*/ 1 w 1087"/>
                <a:gd name="T17" fmla="*/ 0 h 320"/>
                <a:gd name="T18" fmla="*/ 1 w 1087"/>
                <a:gd name="T19" fmla="*/ 0 h 320"/>
                <a:gd name="T20" fmla="*/ 1 w 1087"/>
                <a:gd name="T21" fmla="*/ 0 h 320"/>
                <a:gd name="T22" fmla="*/ 1 w 1087"/>
                <a:gd name="T23" fmla="*/ 0 h 320"/>
                <a:gd name="T24" fmla="*/ 1 w 1087"/>
                <a:gd name="T25" fmla="*/ 0 h 320"/>
                <a:gd name="T26" fmla="*/ 1 w 1087"/>
                <a:gd name="T27" fmla="*/ 0 h 320"/>
                <a:gd name="T28" fmla="*/ 1 w 1087"/>
                <a:gd name="T29" fmla="*/ 0 h 320"/>
                <a:gd name="T30" fmla="*/ 1 w 1087"/>
                <a:gd name="T31" fmla="*/ 0 h 320"/>
                <a:gd name="T32" fmla="*/ 1 w 1087"/>
                <a:gd name="T33" fmla="*/ 0 h 320"/>
                <a:gd name="T34" fmla="*/ 0 w 1087"/>
                <a:gd name="T35" fmla="*/ 0 h 320"/>
                <a:gd name="T36" fmla="*/ 0 w 1087"/>
                <a:gd name="T37" fmla="*/ 0 h 320"/>
                <a:gd name="T38" fmla="*/ 0 w 1087"/>
                <a:gd name="T39" fmla="*/ 0 h 320"/>
                <a:gd name="T40" fmla="*/ 0 w 1087"/>
                <a:gd name="T41" fmla="*/ 0 h 320"/>
                <a:gd name="T42" fmla="*/ 0 w 1087"/>
                <a:gd name="T43" fmla="*/ 0 h 320"/>
                <a:gd name="T44" fmla="*/ 0 w 1087"/>
                <a:gd name="T45" fmla="*/ 0 h 320"/>
                <a:gd name="T46" fmla="*/ 0 w 1087"/>
                <a:gd name="T47" fmla="*/ 0 h 320"/>
                <a:gd name="T48" fmla="*/ 0 w 1087"/>
                <a:gd name="T49" fmla="*/ 0 h 320"/>
                <a:gd name="T50" fmla="*/ 0 w 1087"/>
                <a:gd name="T51" fmla="*/ 0 h 320"/>
                <a:gd name="T52" fmla="*/ 1 w 1087"/>
                <a:gd name="T53" fmla="*/ 0 h 320"/>
                <a:gd name="T54" fmla="*/ 1 w 1087"/>
                <a:gd name="T55" fmla="*/ 0 h 320"/>
                <a:gd name="T56" fmla="*/ 1 w 1087"/>
                <a:gd name="T57" fmla="*/ 0 h 320"/>
                <a:gd name="T58" fmla="*/ 1 w 1087"/>
                <a:gd name="T59" fmla="*/ 0 h 320"/>
                <a:gd name="T60" fmla="*/ 1 w 1087"/>
                <a:gd name="T61" fmla="*/ 0 h 320"/>
                <a:gd name="T62" fmla="*/ 1 w 1087"/>
                <a:gd name="T63" fmla="*/ 0 h 320"/>
                <a:gd name="T64" fmla="*/ 1 w 1087"/>
                <a:gd name="T65" fmla="*/ 0 h 320"/>
                <a:gd name="T66" fmla="*/ 1 w 1087"/>
                <a:gd name="T67" fmla="*/ 0 h 320"/>
                <a:gd name="T68" fmla="*/ 1 w 1087"/>
                <a:gd name="T69" fmla="*/ 0 h 320"/>
                <a:gd name="T70" fmla="*/ 2 w 1087"/>
                <a:gd name="T71" fmla="*/ 0 h 320"/>
                <a:gd name="T72" fmla="*/ 2 w 1087"/>
                <a:gd name="T73" fmla="*/ 0 h 320"/>
                <a:gd name="T74" fmla="*/ 2 w 1087"/>
                <a:gd name="T75" fmla="*/ 0 h 320"/>
                <a:gd name="T76" fmla="*/ 3 w 1087"/>
                <a:gd name="T77" fmla="*/ 0 h 320"/>
                <a:gd name="T78" fmla="*/ 3 w 1087"/>
                <a:gd name="T79" fmla="*/ 0 h 320"/>
                <a:gd name="T80" fmla="*/ 3 w 1087"/>
                <a:gd name="T81" fmla="*/ 0 h 320"/>
                <a:gd name="T82" fmla="*/ 3 w 1087"/>
                <a:gd name="T83" fmla="*/ 0 h 320"/>
                <a:gd name="T84" fmla="*/ 3 w 1087"/>
                <a:gd name="T85" fmla="*/ 0 h 320"/>
                <a:gd name="T86" fmla="*/ 3 w 1087"/>
                <a:gd name="T87" fmla="*/ 0 h 320"/>
                <a:gd name="T88" fmla="*/ 3 w 1087"/>
                <a:gd name="T89" fmla="*/ 0 h 320"/>
                <a:gd name="T90" fmla="*/ 3 w 1087"/>
                <a:gd name="T91" fmla="*/ 0 h 320"/>
                <a:gd name="T92" fmla="*/ 3 w 1087"/>
                <a:gd name="T93" fmla="*/ 0 h 320"/>
                <a:gd name="T94" fmla="*/ 3 w 1087"/>
                <a:gd name="T95" fmla="*/ 0 h 320"/>
                <a:gd name="T96" fmla="*/ 3 w 1087"/>
                <a:gd name="T97" fmla="*/ 0 h 320"/>
                <a:gd name="T98" fmla="*/ 3 w 1087"/>
                <a:gd name="T99" fmla="*/ 0 h 320"/>
                <a:gd name="T100" fmla="*/ 3 w 1087"/>
                <a:gd name="T101" fmla="*/ 0 h 32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87"/>
                <a:gd name="T154" fmla="*/ 0 h 320"/>
                <a:gd name="T155" fmla="*/ 1087 w 1087"/>
                <a:gd name="T156" fmla="*/ 320 h 32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87" h="320">
                  <a:moveTo>
                    <a:pt x="1087" y="157"/>
                  </a:moveTo>
                  <a:lnTo>
                    <a:pt x="1087" y="156"/>
                  </a:lnTo>
                  <a:lnTo>
                    <a:pt x="1085" y="156"/>
                  </a:lnTo>
                  <a:lnTo>
                    <a:pt x="1085" y="154"/>
                  </a:lnTo>
                  <a:lnTo>
                    <a:pt x="1082" y="153"/>
                  </a:lnTo>
                  <a:lnTo>
                    <a:pt x="1081" y="152"/>
                  </a:lnTo>
                  <a:lnTo>
                    <a:pt x="1079" y="150"/>
                  </a:lnTo>
                  <a:lnTo>
                    <a:pt x="1076" y="149"/>
                  </a:lnTo>
                  <a:lnTo>
                    <a:pt x="1070" y="147"/>
                  </a:lnTo>
                  <a:lnTo>
                    <a:pt x="1067" y="146"/>
                  </a:lnTo>
                  <a:lnTo>
                    <a:pt x="1064" y="145"/>
                  </a:lnTo>
                  <a:lnTo>
                    <a:pt x="1059" y="143"/>
                  </a:lnTo>
                  <a:lnTo>
                    <a:pt x="1054" y="142"/>
                  </a:lnTo>
                  <a:lnTo>
                    <a:pt x="1050" y="141"/>
                  </a:lnTo>
                  <a:lnTo>
                    <a:pt x="1045" y="139"/>
                  </a:lnTo>
                  <a:lnTo>
                    <a:pt x="1042" y="139"/>
                  </a:lnTo>
                  <a:lnTo>
                    <a:pt x="1041" y="139"/>
                  </a:lnTo>
                  <a:lnTo>
                    <a:pt x="1039" y="139"/>
                  </a:lnTo>
                  <a:lnTo>
                    <a:pt x="1036" y="139"/>
                  </a:lnTo>
                  <a:lnTo>
                    <a:pt x="1033" y="139"/>
                  </a:lnTo>
                  <a:lnTo>
                    <a:pt x="1030" y="141"/>
                  </a:lnTo>
                  <a:lnTo>
                    <a:pt x="1027" y="141"/>
                  </a:lnTo>
                  <a:lnTo>
                    <a:pt x="1025" y="142"/>
                  </a:lnTo>
                  <a:lnTo>
                    <a:pt x="1022" y="142"/>
                  </a:lnTo>
                  <a:lnTo>
                    <a:pt x="1019" y="143"/>
                  </a:lnTo>
                  <a:lnTo>
                    <a:pt x="1011" y="145"/>
                  </a:lnTo>
                  <a:lnTo>
                    <a:pt x="1008" y="145"/>
                  </a:lnTo>
                  <a:lnTo>
                    <a:pt x="1005" y="145"/>
                  </a:lnTo>
                  <a:lnTo>
                    <a:pt x="1000" y="146"/>
                  </a:lnTo>
                  <a:lnTo>
                    <a:pt x="996" y="146"/>
                  </a:lnTo>
                  <a:lnTo>
                    <a:pt x="977" y="150"/>
                  </a:lnTo>
                  <a:lnTo>
                    <a:pt x="957" y="154"/>
                  </a:lnTo>
                  <a:lnTo>
                    <a:pt x="934" y="159"/>
                  </a:lnTo>
                  <a:lnTo>
                    <a:pt x="911" y="163"/>
                  </a:lnTo>
                  <a:lnTo>
                    <a:pt x="887" y="167"/>
                  </a:lnTo>
                  <a:lnTo>
                    <a:pt x="859" y="172"/>
                  </a:lnTo>
                  <a:lnTo>
                    <a:pt x="833" y="178"/>
                  </a:lnTo>
                  <a:lnTo>
                    <a:pt x="805" y="182"/>
                  </a:lnTo>
                  <a:lnTo>
                    <a:pt x="776" y="188"/>
                  </a:lnTo>
                  <a:lnTo>
                    <a:pt x="746" y="195"/>
                  </a:lnTo>
                  <a:lnTo>
                    <a:pt x="716" y="200"/>
                  </a:lnTo>
                  <a:lnTo>
                    <a:pt x="685" y="206"/>
                  </a:lnTo>
                  <a:lnTo>
                    <a:pt x="622" y="218"/>
                  </a:lnTo>
                  <a:lnTo>
                    <a:pt x="557" y="231"/>
                  </a:lnTo>
                  <a:lnTo>
                    <a:pt x="494" y="242"/>
                  </a:lnTo>
                  <a:lnTo>
                    <a:pt x="429" y="254"/>
                  </a:lnTo>
                  <a:lnTo>
                    <a:pt x="398" y="260"/>
                  </a:lnTo>
                  <a:lnTo>
                    <a:pt x="366" y="266"/>
                  </a:lnTo>
                  <a:lnTo>
                    <a:pt x="337" y="272"/>
                  </a:lnTo>
                  <a:lnTo>
                    <a:pt x="308" y="278"/>
                  </a:lnTo>
                  <a:lnTo>
                    <a:pt x="278" y="284"/>
                  </a:lnTo>
                  <a:lnTo>
                    <a:pt x="251" y="289"/>
                  </a:lnTo>
                  <a:lnTo>
                    <a:pt x="223" y="293"/>
                  </a:lnTo>
                  <a:lnTo>
                    <a:pt x="197" y="299"/>
                  </a:lnTo>
                  <a:lnTo>
                    <a:pt x="172" y="303"/>
                  </a:lnTo>
                  <a:lnTo>
                    <a:pt x="149" y="307"/>
                  </a:lnTo>
                  <a:lnTo>
                    <a:pt x="127" y="313"/>
                  </a:lnTo>
                  <a:lnTo>
                    <a:pt x="106" y="317"/>
                  </a:lnTo>
                  <a:lnTo>
                    <a:pt x="101" y="317"/>
                  </a:lnTo>
                  <a:lnTo>
                    <a:pt x="98" y="317"/>
                  </a:lnTo>
                  <a:lnTo>
                    <a:pt x="94" y="317"/>
                  </a:lnTo>
                  <a:lnTo>
                    <a:pt x="90" y="318"/>
                  </a:lnTo>
                  <a:lnTo>
                    <a:pt x="84" y="320"/>
                  </a:lnTo>
                  <a:lnTo>
                    <a:pt x="81" y="320"/>
                  </a:lnTo>
                  <a:lnTo>
                    <a:pt x="78" y="320"/>
                  </a:lnTo>
                  <a:lnTo>
                    <a:pt x="55" y="320"/>
                  </a:lnTo>
                  <a:lnTo>
                    <a:pt x="53" y="320"/>
                  </a:lnTo>
                  <a:lnTo>
                    <a:pt x="50" y="320"/>
                  </a:lnTo>
                  <a:lnTo>
                    <a:pt x="49" y="320"/>
                  </a:lnTo>
                  <a:lnTo>
                    <a:pt x="46" y="320"/>
                  </a:lnTo>
                  <a:lnTo>
                    <a:pt x="44" y="320"/>
                  </a:lnTo>
                  <a:lnTo>
                    <a:pt x="41" y="318"/>
                  </a:lnTo>
                  <a:lnTo>
                    <a:pt x="38" y="318"/>
                  </a:lnTo>
                  <a:lnTo>
                    <a:pt x="35" y="317"/>
                  </a:lnTo>
                  <a:lnTo>
                    <a:pt x="32" y="317"/>
                  </a:lnTo>
                  <a:lnTo>
                    <a:pt x="29" y="316"/>
                  </a:lnTo>
                  <a:lnTo>
                    <a:pt x="24" y="316"/>
                  </a:lnTo>
                  <a:lnTo>
                    <a:pt x="21" y="314"/>
                  </a:lnTo>
                  <a:lnTo>
                    <a:pt x="18" y="313"/>
                  </a:lnTo>
                  <a:lnTo>
                    <a:pt x="17" y="311"/>
                  </a:lnTo>
                  <a:lnTo>
                    <a:pt x="13" y="310"/>
                  </a:lnTo>
                  <a:lnTo>
                    <a:pt x="12" y="309"/>
                  </a:lnTo>
                  <a:lnTo>
                    <a:pt x="9" y="309"/>
                  </a:lnTo>
                  <a:lnTo>
                    <a:pt x="6" y="309"/>
                  </a:lnTo>
                  <a:lnTo>
                    <a:pt x="4" y="309"/>
                  </a:lnTo>
                  <a:lnTo>
                    <a:pt x="3" y="307"/>
                  </a:lnTo>
                  <a:lnTo>
                    <a:pt x="1" y="307"/>
                  </a:lnTo>
                  <a:lnTo>
                    <a:pt x="0" y="306"/>
                  </a:lnTo>
                  <a:lnTo>
                    <a:pt x="0" y="304"/>
                  </a:lnTo>
                  <a:lnTo>
                    <a:pt x="0" y="303"/>
                  </a:lnTo>
                  <a:lnTo>
                    <a:pt x="0" y="302"/>
                  </a:lnTo>
                  <a:lnTo>
                    <a:pt x="0" y="300"/>
                  </a:lnTo>
                  <a:lnTo>
                    <a:pt x="0" y="297"/>
                  </a:lnTo>
                  <a:lnTo>
                    <a:pt x="0" y="295"/>
                  </a:lnTo>
                  <a:lnTo>
                    <a:pt x="0" y="291"/>
                  </a:lnTo>
                  <a:lnTo>
                    <a:pt x="0" y="285"/>
                  </a:lnTo>
                  <a:lnTo>
                    <a:pt x="0" y="281"/>
                  </a:lnTo>
                  <a:lnTo>
                    <a:pt x="0" y="278"/>
                  </a:lnTo>
                  <a:lnTo>
                    <a:pt x="0" y="274"/>
                  </a:lnTo>
                  <a:lnTo>
                    <a:pt x="0" y="270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0" y="235"/>
                  </a:lnTo>
                  <a:lnTo>
                    <a:pt x="0" y="232"/>
                  </a:lnTo>
                  <a:lnTo>
                    <a:pt x="0" y="227"/>
                  </a:lnTo>
                  <a:lnTo>
                    <a:pt x="0" y="225"/>
                  </a:lnTo>
                  <a:lnTo>
                    <a:pt x="0" y="224"/>
                  </a:lnTo>
                  <a:lnTo>
                    <a:pt x="0" y="218"/>
                  </a:lnTo>
                  <a:lnTo>
                    <a:pt x="0" y="214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0" y="199"/>
                  </a:lnTo>
                  <a:lnTo>
                    <a:pt x="0" y="195"/>
                  </a:lnTo>
                  <a:lnTo>
                    <a:pt x="0" y="191"/>
                  </a:lnTo>
                  <a:lnTo>
                    <a:pt x="0" y="188"/>
                  </a:lnTo>
                  <a:lnTo>
                    <a:pt x="0" y="185"/>
                  </a:lnTo>
                  <a:lnTo>
                    <a:pt x="0" y="182"/>
                  </a:lnTo>
                  <a:lnTo>
                    <a:pt x="0" y="181"/>
                  </a:lnTo>
                  <a:lnTo>
                    <a:pt x="0" y="178"/>
                  </a:lnTo>
                  <a:lnTo>
                    <a:pt x="0" y="177"/>
                  </a:lnTo>
                  <a:lnTo>
                    <a:pt x="0" y="175"/>
                  </a:lnTo>
                  <a:lnTo>
                    <a:pt x="0" y="172"/>
                  </a:lnTo>
                  <a:lnTo>
                    <a:pt x="0" y="171"/>
                  </a:lnTo>
                  <a:lnTo>
                    <a:pt x="0" y="170"/>
                  </a:lnTo>
                  <a:lnTo>
                    <a:pt x="0" y="171"/>
                  </a:lnTo>
                  <a:lnTo>
                    <a:pt x="1" y="171"/>
                  </a:lnTo>
                  <a:lnTo>
                    <a:pt x="3" y="171"/>
                  </a:lnTo>
                  <a:lnTo>
                    <a:pt x="4" y="172"/>
                  </a:lnTo>
                  <a:lnTo>
                    <a:pt x="6" y="172"/>
                  </a:lnTo>
                  <a:lnTo>
                    <a:pt x="7" y="174"/>
                  </a:lnTo>
                  <a:lnTo>
                    <a:pt x="10" y="174"/>
                  </a:lnTo>
                  <a:lnTo>
                    <a:pt x="13" y="175"/>
                  </a:lnTo>
                  <a:lnTo>
                    <a:pt x="17" y="175"/>
                  </a:lnTo>
                  <a:lnTo>
                    <a:pt x="20" y="177"/>
                  </a:lnTo>
                  <a:lnTo>
                    <a:pt x="24" y="177"/>
                  </a:lnTo>
                  <a:lnTo>
                    <a:pt x="26" y="178"/>
                  </a:lnTo>
                  <a:lnTo>
                    <a:pt x="30" y="179"/>
                  </a:lnTo>
                  <a:lnTo>
                    <a:pt x="35" y="181"/>
                  </a:lnTo>
                  <a:lnTo>
                    <a:pt x="37" y="181"/>
                  </a:lnTo>
                  <a:lnTo>
                    <a:pt x="38" y="181"/>
                  </a:lnTo>
                  <a:lnTo>
                    <a:pt x="41" y="181"/>
                  </a:lnTo>
                  <a:lnTo>
                    <a:pt x="43" y="181"/>
                  </a:lnTo>
                  <a:lnTo>
                    <a:pt x="49" y="181"/>
                  </a:lnTo>
                  <a:lnTo>
                    <a:pt x="55" y="181"/>
                  </a:lnTo>
                  <a:lnTo>
                    <a:pt x="57" y="182"/>
                  </a:lnTo>
                  <a:lnTo>
                    <a:pt x="58" y="184"/>
                  </a:lnTo>
                  <a:lnTo>
                    <a:pt x="61" y="184"/>
                  </a:lnTo>
                  <a:lnTo>
                    <a:pt x="63" y="185"/>
                  </a:lnTo>
                  <a:lnTo>
                    <a:pt x="69" y="185"/>
                  </a:lnTo>
                  <a:lnTo>
                    <a:pt x="75" y="185"/>
                  </a:lnTo>
                  <a:lnTo>
                    <a:pt x="78" y="184"/>
                  </a:lnTo>
                  <a:lnTo>
                    <a:pt x="81" y="182"/>
                  </a:lnTo>
                  <a:lnTo>
                    <a:pt x="86" y="181"/>
                  </a:lnTo>
                  <a:lnTo>
                    <a:pt x="92" y="179"/>
                  </a:lnTo>
                  <a:lnTo>
                    <a:pt x="95" y="179"/>
                  </a:lnTo>
                  <a:lnTo>
                    <a:pt x="98" y="178"/>
                  </a:lnTo>
                  <a:lnTo>
                    <a:pt x="120" y="174"/>
                  </a:lnTo>
                  <a:lnTo>
                    <a:pt x="143" y="170"/>
                  </a:lnTo>
                  <a:lnTo>
                    <a:pt x="167" y="166"/>
                  </a:lnTo>
                  <a:lnTo>
                    <a:pt x="194" y="161"/>
                  </a:lnTo>
                  <a:lnTo>
                    <a:pt x="221" y="156"/>
                  </a:lnTo>
                  <a:lnTo>
                    <a:pt x="251" y="150"/>
                  </a:lnTo>
                  <a:lnTo>
                    <a:pt x="280" y="145"/>
                  </a:lnTo>
                  <a:lnTo>
                    <a:pt x="311" y="139"/>
                  </a:lnTo>
                  <a:lnTo>
                    <a:pt x="341" y="134"/>
                  </a:lnTo>
                  <a:lnTo>
                    <a:pt x="374" y="127"/>
                  </a:lnTo>
                  <a:lnTo>
                    <a:pt x="408" y="121"/>
                  </a:lnTo>
                  <a:lnTo>
                    <a:pt x="442" y="114"/>
                  </a:lnTo>
                  <a:lnTo>
                    <a:pt x="508" y="103"/>
                  </a:lnTo>
                  <a:lnTo>
                    <a:pt x="577" y="89"/>
                  </a:lnTo>
                  <a:lnTo>
                    <a:pt x="643" y="77"/>
                  </a:lnTo>
                  <a:lnTo>
                    <a:pt x="677" y="70"/>
                  </a:lnTo>
                  <a:lnTo>
                    <a:pt x="709" y="64"/>
                  </a:lnTo>
                  <a:lnTo>
                    <a:pt x="742" y="57"/>
                  </a:lnTo>
                  <a:lnTo>
                    <a:pt x="774" y="52"/>
                  </a:lnTo>
                  <a:lnTo>
                    <a:pt x="805" y="46"/>
                  </a:lnTo>
                  <a:lnTo>
                    <a:pt x="834" y="41"/>
                  </a:lnTo>
                  <a:lnTo>
                    <a:pt x="863" y="35"/>
                  </a:lnTo>
                  <a:lnTo>
                    <a:pt x="891" y="29"/>
                  </a:lnTo>
                  <a:lnTo>
                    <a:pt x="917" y="25"/>
                  </a:lnTo>
                  <a:lnTo>
                    <a:pt x="942" y="20"/>
                  </a:lnTo>
                  <a:lnTo>
                    <a:pt x="965" y="16"/>
                  </a:lnTo>
                  <a:lnTo>
                    <a:pt x="987" y="11"/>
                  </a:lnTo>
                  <a:lnTo>
                    <a:pt x="1007" y="7"/>
                  </a:lnTo>
                  <a:lnTo>
                    <a:pt x="1025" y="3"/>
                  </a:lnTo>
                  <a:lnTo>
                    <a:pt x="1030" y="3"/>
                  </a:lnTo>
                  <a:lnTo>
                    <a:pt x="1036" y="3"/>
                  </a:lnTo>
                  <a:lnTo>
                    <a:pt x="1039" y="3"/>
                  </a:lnTo>
                  <a:lnTo>
                    <a:pt x="1041" y="2"/>
                  </a:lnTo>
                  <a:lnTo>
                    <a:pt x="1042" y="2"/>
                  </a:lnTo>
                  <a:lnTo>
                    <a:pt x="1045" y="0"/>
                  </a:lnTo>
                  <a:lnTo>
                    <a:pt x="1050" y="2"/>
                  </a:lnTo>
                  <a:lnTo>
                    <a:pt x="1054" y="3"/>
                  </a:lnTo>
                  <a:lnTo>
                    <a:pt x="1059" y="4"/>
                  </a:lnTo>
                  <a:lnTo>
                    <a:pt x="1064" y="6"/>
                  </a:lnTo>
                  <a:lnTo>
                    <a:pt x="1067" y="7"/>
                  </a:lnTo>
                  <a:lnTo>
                    <a:pt x="1070" y="9"/>
                  </a:lnTo>
                  <a:lnTo>
                    <a:pt x="1076" y="10"/>
                  </a:lnTo>
                  <a:lnTo>
                    <a:pt x="1079" y="11"/>
                  </a:lnTo>
                  <a:lnTo>
                    <a:pt x="1081" y="13"/>
                  </a:lnTo>
                  <a:lnTo>
                    <a:pt x="1082" y="14"/>
                  </a:lnTo>
                  <a:lnTo>
                    <a:pt x="1085" y="16"/>
                  </a:lnTo>
                  <a:lnTo>
                    <a:pt x="1085" y="17"/>
                  </a:lnTo>
                  <a:lnTo>
                    <a:pt x="1087" y="17"/>
                  </a:lnTo>
                  <a:lnTo>
                    <a:pt x="1087" y="18"/>
                  </a:lnTo>
                  <a:lnTo>
                    <a:pt x="1087" y="20"/>
                  </a:lnTo>
                  <a:lnTo>
                    <a:pt x="1087" y="21"/>
                  </a:lnTo>
                  <a:lnTo>
                    <a:pt x="1087" y="22"/>
                  </a:lnTo>
                  <a:lnTo>
                    <a:pt x="1087" y="24"/>
                  </a:lnTo>
                  <a:lnTo>
                    <a:pt x="1087" y="25"/>
                  </a:lnTo>
                  <a:lnTo>
                    <a:pt x="1087" y="28"/>
                  </a:lnTo>
                  <a:lnTo>
                    <a:pt x="1087" y="29"/>
                  </a:lnTo>
                  <a:lnTo>
                    <a:pt x="1087" y="32"/>
                  </a:lnTo>
                  <a:lnTo>
                    <a:pt x="1087" y="35"/>
                  </a:lnTo>
                  <a:lnTo>
                    <a:pt x="1087" y="36"/>
                  </a:lnTo>
                  <a:lnTo>
                    <a:pt x="1087" y="41"/>
                  </a:lnTo>
                  <a:lnTo>
                    <a:pt x="1087" y="43"/>
                  </a:lnTo>
                  <a:lnTo>
                    <a:pt x="1087" y="46"/>
                  </a:lnTo>
                  <a:lnTo>
                    <a:pt x="1087" y="49"/>
                  </a:lnTo>
                  <a:lnTo>
                    <a:pt x="1087" y="52"/>
                  </a:lnTo>
                  <a:lnTo>
                    <a:pt x="1087" y="53"/>
                  </a:lnTo>
                  <a:lnTo>
                    <a:pt x="1087" y="56"/>
                  </a:lnTo>
                  <a:lnTo>
                    <a:pt x="1087" y="57"/>
                  </a:lnTo>
                  <a:lnTo>
                    <a:pt x="1087" y="60"/>
                  </a:lnTo>
                  <a:lnTo>
                    <a:pt x="1087" y="61"/>
                  </a:lnTo>
                  <a:lnTo>
                    <a:pt x="1087" y="64"/>
                  </a:lnTo>
                  <a:lnTo>
                    <a:pt x="1087" y="66"/>
                  </a:lnTo>
                  <a:lnTo>
                    <a:pt x="1087" y="68"/>
                  </a:lnTo>
                  <a:lnTo>
                    <a:pt x="1087" y="72"/>
                  </a:lnTo>
                  <a:lnTo>
                    <a:pt x="1087" y="78"/>
                  </a:lnTo>
                  <a:lnTo>
                    <a:pt x="1087" y="100"/>
                  </a:lnTo>
                  <a:lnTo>
                    <a:pt x="1087" y="102"/>
                  </a:lnTo>
                  <a:lnTo>
                    <a:pt x="1087" y="103"/>
                  </a:lnTo>
                  <a:lnTo>
                    <a:pt x="1087" y="104"/>
                  </a:lnTo>
                  <a:lnTo>
                    <a:pt x="1087" y="107"/>
                  </a:lnTo>
                  <a:lnTo>
                    <a:pt x="1087" y="111"/>
                  </a:lnTo>
                  <a:lnTo>
                    <a:pt x="1087" y="117"/>
                  </a:lnTo>
                  <a:lnTo>
                    <a:pt x="1087" y="125"/>
                  </a:lnTo>
                  <a:lnTo>
                    <a:pt x="1087" y="132"/>
                  </a:lnTo>
                  <a:lnTo>
                    <a:pt x="1087" y="136"/>
                  </a:lnTo>
                  <a:lnTo>
                    <a:pt x="1087" y="141"/>
                  </a:lnTo>
                  <a:lnTo>
                    <a:pt x="1087" y="143"/>
                  </a:lnTo>
                  <a:lnTo>
                    <a:pt x="1087" y="146"/>
                  </a:lnTo>
                  <a:lnTo>
                    <a:pt x="1087" y="149"/>
                  </a:lnTo>
                  <a:lnTo>
                    <a:pt x="1087" y="150"/>
                  </a:lnTo>
                  <a:lnTo>
                    <a:pt x="1087" y="153"/>
                  </a:lnTo>
                  <a:lnTo>
                    <a:pt x="1087" y="154"/>
                  </a:lnTo>
                  <a:lnTo>
                    <a:pt x="1087" y="156"/>
                  </a:lnTo>
                  <a:lnTo>
                    <a:pt x="1087" y="157"/>
                  </a:lnTo>
                  <a:close/>
                </a:path>
              </a:pathLst>
            </a:custGeom>
            <a:solidFill>
              <a:srgbClr val="005399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28" name="Freeform 18"/>
            <p:cNvSpPr>
              <a:spLocks noEditPoints="1"/>
            </p:cNvSpPr>
            <p:nvPr/>
          </p:nvSpPr>
          <p:spPr bwMode="auto">
            <a:xfrm>
              <a:off x="2525" y="615"/>
              <a:ext cx="553" cy="172"/>
            </a:xfrm>
            <a:custGeom>
              <a:avLst/>
              <a:gdLst>
                <a:gd name="T0" fmla="*/ 3 w 1112"/>
                <a:gd name="T1" fmla="*/ 1 h 342"/>
                <a:gd name="T2" fmla="*/ 3 w 1112"/>
                <a:gd name="T3" fmla="*/ 1 h 342"/>
                <a:gd name="T4" fmla="*/ 3 w 1112"/>
                <a:gd name="T5" fmla="*/ 1 h 342"/>
                <a:gd name="T6" fmla="*/ 3 w 1112"/>
                <a:gd name="T7" fmla="*/ 1 h 342"/>
                <a:gd name="T8" fmla="*/ 3 w 1112"/>
                <a:gd name="T9" fmla="*/ 1 h 342"/>
                <a:gd name="T10" fmla="*/ 3 w 1112"/>
                <a:gd name="T11" fmla="*/ 1 h 342"/>
                <a:gd name="T12" fmla="*/ 3 w 1112"/>
                <a:gd name="T13" fmla="*/ 1 h 342"/>
                <a:gd name="T14" fmla="*/ 3 w 1112"/>
                <a:gd name="T15" fmla="*/ 1 h 342"/>
                <a:gd name="T16" fmla="*/ 2 w 1112"/>
                <a:gd name="T17" fmla="*/ 1 h 342"/>
                <a:gd name="T18" fmla="*/ 2 w 1112"/>
                <a:gd name="T19" fmla="*/ 1 h 342"/>
                <a:gd name="T20" fmla="*/ 1 w 1112"/>
                <a:gd name="T21" fmla="*/ 1 h 342"/>
                <a:gd name="T22" fmla="*/ 2 w 1112"/>
                <a:gd name="T23" fmla="*/ 1 h 342"/>
                <a:gd name="T24" fmla="*/ 1 w 1112"/>
                <a:gd name="T25" fmla="*/ 1 h 342"/>
                <a:gd name="T26" fmla="*/ 1 w 1112"/>
                <a:gd name="T27" fmla="*/ 1 h 342"/>
                <a:gd name="T28" fmla="*/ 1 w 1112"/>
                <a:gd name="T29" fmla="*/ 1 h 342"/>
                <a:gd name="T30" fmla="*/ 1 w 1112"/>
                <a:gd name="T31" fmla="*/ 1 h 342"/>
                <a:gd name="T32" fmla="*/ 1 w 1112"/>
                <a:gd name="T33" fmla="*/ 1 h 342"/>
                <a:gd name="T34" fmla="*/ 1 w 1112"/>
                <a:gd name="T35" fmla="*/ 1 h 342"/>
                <a:gd name="T36" fmla="*/ 1 w 1112"/>
                <a:gd name="T37" fmla="*/ 1 h 342"/>
                <a:gd name="T38" fmla="*/ 1 w 1112"/>
                <a:gd name="T39" fmla="*/ 1 h 342"/>
                <a:gd name="T40" fmla="*/ 1 w 1112"/>
                <a:gd name="T41" fmla="*/ 1 h 342"/>
                <a:gd name="T42" fmla="*/ 1 w 1112"/>
                <a:gd name="T43" fmla="*/ 1 h 342"/>
                <a:gd name="T44" fmla="*/ 1 w 1112"/>
                <a:gd name="T45" fmla="*/ 1 h 342"/>
                <a:gd name="T46" fmla="*/ 1 w 1112"/>
                <a:gd name="T47" fmla="*/ 1 h 342"/>
                <a:gd name="T48" fmla="*/ 1 w 1112"/>
                <a:gd name="T49" fmla="*/ 1 h 342"/>
                <a:gd name="T50" fmla="*/ 1 w 1112"/>
                <a:gd name="T51" fmla="*/ 1 h 342"/>
                <a:gd name="T52" fmla="*/ 0 w 1112"/>
                <a:gd name="T53" fmla="*/ 1 h 342"/>
                <a:gd name="T54" fmla="*/ 0 w 1112"/>
                <a:gd name="T55" fmla="*/ 1 h 342"/>
                <a:gd name="T56" fmla="*/ 0 w 1112"/>
                <a:gd name="T57" fmla="*/ 1 h 342"/>
                <a:gd name="T58" fmla="*/ 1 w 1112"/>
                <a:gd name="T59" fmla="*/ 1 h 342"/>
                <a:gd name="T60" fmla="*/ 1 w 1112"/>
                <a:gd name="T61" fmla="*/ 1 h 342"/>
                <a:gd name="T62" fmla="*/ 1 w 1112"/>
                <a:gd name="T63" fmla="*/ 1 h 342"/>
                <a:gd name="T64" fmla="*/ 1 w 1112"/>
                <a:gd name="T65" fmla="*/ 1 h 342"/>
                <a:gd name="T66" fmla="*/ 1 w 1112"/>
                <a:gd name="T67" fmla="*/ 1 h 342"/>
                <a:gd name="T68" fmla="*/ 1 w 1112"/>
                <a:gd name="T69" fmla="*/ 1 h 342"/>
                <a:gd name="T70" fmla="*/ 1 w 1112"/>
                <a:gd name="T71" fmla="*/ 1 h 342"/>
                <a:gd name="T72" fmla="*/ 1 w 1112"/>
                <a:gd name="T73" fmla="*/ 1 h 342"/>
                <a:gd name="T74" fmla="*/ 1 w 1112"/>
                <a:gd name="T75" fmla="*/ 1 h 342"/>
                <a:gd name="T76" fmla="*/ 1 w 1112"/>
                <a:gd name="T77" fmla="*/ 1 h 342"/>
                <a:gd name="T78" fmla="*/ 1 w 1112"/>
                <a:gd name="T79" fmla="*/ 1 h 342"/>
                <a:gd name="T80" fmla="*/ 1 w 1112"/>
                <a:gd name="T81" fmla="*/ 1 h 342"/>
                <a:gd name="T82" fmla="*/ 1 w 1112"/>
                <a:gd name="T83" fmla="*/ 1 h 342"/>
                <a:gd name="T84" fmla="*/ 1 w 1112"/>
                <a:gd name="T85" fmla="*/ 1 h 342"/>
                <a:gd name="T86" fmla="*/ 2 w 1112"/>
                <a:gd name="T87" fmla="*/ 1 h 342"/>
                <a:gd name="T88" fmla="*/ 2 w 1112"/>
                <a:gd name="T89" fmla="*/ 1 h 342"/>
                <a:gd name="T90" fmla="*/ 2 w 1112"/>
                <a:gd name="T91" fmla="*/ 1 h 342"/>
                <a:gd name="T92" fmla="*/ 1 w 1112"/>
                <a:gd name="T93" fmla="*/ 1 h 342"/>
                <a:gd name="T94" fmla="*/ 3 w 1112"/>
                <a:gd name="T95" fmla="*/ 0 h 342"/>
                <a:gd name="T96" fmla="*/ 3 w 1112"/>
                <a:gd name="T97" fmla="*/ 0 h 342"/>
                <a:gd name="T98" fmla="*/ 3 w 1112"/>
                <a:gd name="T99" fmla="*/ 1 h 342"/>
                <a:gd name="T100" fmla="*/ 3 w 1112"/>
                <a:gd name="T101" fmla="*/ 1 h 342"/>
                <a:gd name="T102" fmla="*/ 3 w 1112"/>
                <a:gd name="T103" fmla="*/ 1 h 342"/>
                <a:gd name="T104" fmla="*/ 3 w 1112"/>
                <a:gd name="T105" fmla="*/ 1 h 342"/>
                <a:gd name="T106" fmla="*/ 3 w 1112"/>
                <a:gd name="T107" fmla="*/ 1 h 342"/>
                <a:gd name="T108" fmla="*/ 3 w 1112"/>
                <a:gd name="T109" fmla="*/ 1 h 342"/>
                <a:gd name="T110" fmla="*/ 3 w 1112"/>
                <a:gd name="T111" fmla="*/ 1 h 342"/>
                <a:gd name="T112" fmla="*/ 3 w 1112"/>
                <a:gd name="T113" fmla="*/ 1 h 342"/>
                <a:gd name="T114" fmla="*/ 3 w 1112"/>
                <a:gd name="T115" fmla="*/ 1 h 342"/>
                <a:gd name="T116" fmla="*/ 3 w 1112"/>
                <a:gd name="T117" fmla="*/ 1 h 342"/>
                <a:gd name="T118" fmla="*/ 3 w 1112"/>
                <a:gd name="T119" fmla="*/ 1 h 342"/>
                <a:gd name="T120" fmla="*/ 3 w 1112"/>
                <a:gd name="T121" fmla="*/ 1 h 342"/>
                <a:gd name="T122" fmla="*/ 3 w 1112"/>
                <a:gd name="T123" fmla="*/ 1 h 342"/>
                <a:gd name="T124" fmla="*/ 3 w 1112"/>
                <a:gd name="T125" fmla="*/ 1 h 34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112"/>
                <a:gd name="T190" fmla="*/ 0 h 342"/>
                <a:gd name="T191" fmla="*/ 1112 w 1112"/>
                <a:gd name="T192" fmla="*/ 342 h 34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112" h="342">
                  <a:moveTo>
                    <a:pt x="1092" y="175"/>
                  </a:moveTo>
                  <a:lnTo>
                    <a:pt x="1092" y="175"/>
                  </a:lnTo>
                  <a:lnTo>
                    <a:pt x="1090" y="175"/>
                  </a:lnTo>
                  <a:lnTo>
                    <a:pt x="1089" y="175"/>
                  </a:lnTo>
                  <a:lnTo>
                    <a:pt x="1089" y="174"/>
                  </a:lnTo>
                  <a:lnTo>
                    <a:pt x="1087" y="174"/>
                  </a:lnTo>
                  <a:lnTo>
                    <a:pt x="1086" y="172"/>
                  </a:lnTo>
                  <a:lnTo>
                    <a:pt x="1084" y="171"/>
                  </a:lnTo>
                  <a:lnTo>
                    <a:pt x="1083" y="170"/>
                  </a:lnTo>
                  <a:lnTo>
                    <a:pt x="1081" y="168"/>
                  </a:lnTo>
                  <a:lnTo>
                    <a:pt x="1097" y="150"/>
                  </a:lnTo>
                  <a:lnTo>
                    <a:pt x="1098" y="150"/>
                  </a:lnTo>
                  <a:lnTo>
                    <a:pt x="1100" y="152"/>
                  </a:lnTo>
                  <a:lnTo>
                    <a:pt x="1103" y="153"/>
                  </a:lnTo>
                  <a:lnTo>
                    <a:pt x="1104" y="154"/>
                  </a:lnTo>
                  <a:lnTo>
                    <a:pt x="1106" y="156"/>
                  </a:lnTo>
                  <a:lnTo>
                    <a:pt x="1107" y="156"/>
                  </a:lnTo>
                  <a:lnTo>
                    <a:pt x="1107" y="157"/>
                  </a:lnTo>
                  <a:lnTo>
                    <a:pt x="1109" y="157"/>
                  </a:lnTo>
                  <a:lnTo>
                    <a:pt x="1092" y="175"/>
                  </a:lnTo>
                  <a:close/>
                  <a:moveTo>
                    <a:pt x="1097" y="150"/>
                  </a:moveTo>
                  <a:lnTo>
                    <a:pt x="1089" y="160"/>
                  </a:lnTo>
                  <a:lnTo>
                    <a:pt x="1097" y="150"/>
                  </a:lnTo>
                  <a:close/>
                  <a:moveTo>
                    <a:pt x="1081" y="168"/>
                  </a:moveTo>
                  <a:lnTo>
                    <a:pt x="1097" y="150"/>
                  </a:lnTo>
                  <a:lnTo>
                    <a:pt x="1081" y="168"/>
                  </a:lnTo>
                  <a:close/>
                  <a:moveTo>
                    <a:pt x="1097" y="150"/>
                  </a:moveTo>
                  <a:lnTo>
                    <a:pt x="1089" y="160"/>
                  </a:lnTo>
                  <a:lnTo>
                    <a:pt x="1097" y="150"/>
                  </a:lnTo>
                  <a:close/>
                  <a:moveTo>
                    <a:pt x="1081" y="168"/>
                  </a:moveTo>
                  <a:lnTo>
                    <a:pt x="1092" y="146"/>
                  </a:lnTo>
                  <a:lnTo>
                    <a:pt x="1092" y="147"/>
                  </a:lnTo>
                  <a:lnTo>
                    <a:pt x="1094" y="149"/>
                  </a:lnTo>
                  <a:lnTo>
                    <a:pt x="1095" y="149"/>
                  </a:lnTo>
                  <a:lnTo>
                    <a:pt x="1095" y="150"/>
                  </a:lnTo>
                  <a:lnTo>
                    <a:pt x="1097" y="150"/>
                  </a:lnTo>
                  <a:lnTo>
                    <a:pt x="1081" y="168"/>
                  </a:lnTo>
                  <a:close/>
                  <a:moveTo>
                    <a:pt x="1081" y="168"/>
                  </a:moveTo>
                  <a:lnTo>
                    <a:pt x="1080" y="168"/>
                  </a:lnTo>
                  <a:lnTo>
                    <a:pt x="1078" y="168"/>
                  </a:lnTo>
                  <a:lnTo>
                    <a:pt x="1077" y="168"/>
                  </a:lnTo>
                  <a:lnTo>
                    <a:pt x="1089" y="146"/>
                  </a:lnTo>
                  <a:lnTo>
                    <a:pt x="1090" y="146"/>
                  </a:lnTo>
                  <a:lnTo>
                    <a:pt x="1092" y="146"/>
                  </a:lnTo>
                  <a:lnTo>
                    <a:pt x="1081" y="168"/>
                  </a:lnTo>
                  <a:close/>
                  <a:moveTo>
                    <a:pt x="1077" y="168"/>
                  </a:moveTo>
                  <a:lnTo>
                    <a:pt x="1075" y="167"/>
                  </a:lnTo>
                  <a:lnTo>
                    <a:pt x="1074" y="165"/>
                  </a:lnTo>
                  <a:lnTo>
                    <a:pt x="1072" y="165"/>
                  </a:lnTo>
                  <a:lnTo>
                    <a:pt x="1069" y="164"/>
                  </a:lnTo>
                  <a:lnTo>
                    <a:pt x="1063" y="163"/>
                  </a:lnTo>
                  <a:lnTo>
                    <a:pt x="1060" y="161"/>
                  </a:lnTo>
                  <a:lnTo>
                    <a:pt x="1058" y="160"/>
                  </a:lnTo>
                  <a:lnTo>
                    <a:pt x="1061" y="139"/>
                  </a:lnTo>
                  <a:lnTo>
                    <a:pt x="1066" y="139"/>
                  </a:lnTo>
                  <a:lnTo>
                    <a:pt x="1069" y="139"/>
                  </a:lnTo>
                  <a:lnTo>
                    <a:pt x="1072" y="140"/>
                  </a:lnTo>
                  <a:lnTo>
                    <a:pt x="1077" y="142"/>
                  </a:lnTo>
                  <a:lnTo>
                    <a:pt x="1083" y="143"/>
                  </a:lnTo>
                  <a:lnTo>
                    <a:pt x="1089" y="146"/>
                  </a:lnTo>
                  <a:lnTo>
                    <a:pt x="1077" y="168"/>
                  </a:lnTo>
                  <a:close/>
                  <a:moveTo>
                    <a:pt x="1058" y="139"/>
                  </a:moveTo>
                  <a:lnTo>
                    <a:pt x="1061" y="139"/>
                  </a:lnTo>
                  <a:lnTo>
                    <a:pt x="1058" y="150"/>
                  </a:lnTo>
                  <a:lnTo>
                    <a:pt x="1058" y="139"/>
                  </a:lnTo>
                  <a:close/>
                  <a:moveTo>
                    <a:pt x="1061" y="160"/>
                  </a:moveTo>
                  <a:lnTo>
                    <a:pt x="1049" y="160"/>
                  </a:lnTo>
                  <a:lnTo>
                    <a:pt x="1046" y="139"/>
                  </a:lnTo>
                  <a:lnTo>
                    <a:pt x="1058" y="139"/>
                  </a:lnTo>
                  <a:lnTo>
                    <a:pt x="1061" y="160"/>
                  </a:lnTo>
                  <a:close/>
                  <a:moveTo>
                    <a:pt x="1049" y="160"/>
                  </a:moveTo>
                  <a:lnTo>
                    <a:pt x="1047" y="161"/>
                  </a:lnTo>
                  <a:lnTo>
                    <a:pt x="1046" y="163"/>
                  </a:lnTo>
                  <a:lnTo>
                    <a:pt x="1044" y="163"/>
                  </a:lnTo>
                  <a:lnTo>
                    <a:pt x="1043" y="164"/>
                  </a:lnTo>
                  <a:lnTo>
                    <a:pt x="1041" y="164"/>
                  </a:lnTo>
                  <a:lnTo>
                    <a:pt x="1038" y="164"/>
                  </a:lnTo>
                  <a:lnTo>
                    <a:pt x="1033" y="143"/>
                  </a:lnTo>
                  <a:lnTo>
                    <a:pt x="1035" y="142"/>
                  </a:lnTo>
                  <a:lnTo>
                    <a:pt x="1037" y="140"/>
                  </a:lnTo>
                  <a:lnTo>
                    <a:pt x="1038" y="140"/>
                  </a:lnTo>
                  <a:lnTo>
                    <a:pt x="1040" y="139"/>
                  </a:lnTo>
                  <a:lnTo>
                    <a:pt x="1043" y="139"/>
                  </a:lnTo>
                  <a:lnTo>
                    <a:pt x="1046" y="139"/>
                  </a:lnTo>
                  <a:lnTo>
                    <a:pt x="1049" y="160"/>
                  </a:lnTo>
                  <a:close/>
                  <a:moveTo>
                    <a:pt x="1033" y="143"/>
                  </a:moveTo>
                  <a:lnTo>
                    <a:pt x="1038" y="153"/>
                  </a:lnTo>
                  <a:lnTo>
                    <a:pt x="1033" y="143"/>
                  </a:lnTo>
                  <a:close/>
                  <a:moveTo>
                    <a:pt x="1038" y="164"/>
                  </a:moveTo>
                  <a:lnTo>
                    <a:pt x="1037" y="164"/>
                  </a:lnTo>
                  <a:lnTo>
                    <a:pt x="1035" y="164"/>
                  </a:lnTo>
                  <a:lnTo>
                    <a:pt x="1033" y="165"/>
                  </a:lnTo>
                  <a:lnTo>
                    <a:pt x="1030" y="165"/>
                  </a:lnTo>
                  <a:lnTo>
                    <a:pt x="1029" y="167"/>
                  </a:lnTo>
                  <a:lnTo>
                    <a:pt x="1026" y="168"/>
                  </a:lnTo>
                  <a:lnTo>
                    <a:pt x="1021" y="143"/>
                  </a:lnTo>
                  <a:lnTo>
                    <a:pt x="1023" y="143"/>
                  </a:lnTo>
                  <a:lnTo>
                    <a:pt x="1024" y="143"/>
                  </a:lnTo>
                  <a:lnTo>
                    <a:pt x="1026" y="143"/>
                  </a:lnTo>
                  <a:lnTo>
                    <a:pt x="1029" y="143"/>
                  </a:lnTo>
                  <a:lnTo>
                    <a:pt x="1030" y="143"/>
                  </a:lnTo>
                  <a:lnTo>
                    <a:pt x="1033" y="143"/>
                  </a:lnTo>
                  <a:lnTo>
                    <a:pt x="1038" y="164"/>
                  </a:lnTo>
                  <a:close/>
                  <a:moveTo>
                    <a:pt x="1026" y="168"/>
                  </a:moveTo>
                  <a:lnTo>
                    <a:pt x="1024" y="168"/>
                  </a:lnTo>
                  <a:lnTo>
                    <a:pt x="1023" y="168"/>
                  </a:lnTo>
                  <a:lnTo>
                    <a:pt x="1021" y="168"/>
                  </a:lnTo>
                  <a:lnTo>
                    <a:pt x="1017" y="168"/>
                  </a:lnTo>
                  <a:lnTo>
                    <a:pt x="1015" y="168"/>
                  </a:lnTo>
                  <a:lnTo>
                    <a:pt x="1013" y="168"/>
                  </a:lnTo>
                  <a:lnTo>
                    <a:pt x="1009" y="146"/>
                  </a:lnTo>
                  <a:lnTo>
                    <a:pt x="1010" y="146"/>
                  </a:lnTo>
                  <a:lnTo>
                    <a:pt x="1012" y="146"/>
                  </a:lnTo>
                  <a:lnTo>
                    <a:pt x="1013" y="146"/>
                  </a:lnTo>
                  <a:lnTo>
                    <a:pt x="1017" y="145"/>
                  </a:lnTo>
                  <a:lnTo>
                    <a:pt x="1018" y="145"/>
                  </a:lnTo>
                  <a:lnTo>
                    <a:pt x="1020" y="143"/>
                  </a:lnTo>
                  <a:lnTo>
                    <a:pt x="1021" y="143"/>
                  </a:lnTo>
                  <a:lnTo>
                    <a:pt x="1026" y="168"/>
                  </a:lnTo>
                  <a:close/>
                  <a:moveTo>
                    <a:pt x="1013" y="168"/>
                  </a:moveTo>
                  <a:lnTo>
                    <a:pt x="1009" y="157"/>
                  </a:lnTo>
                  <a:lnTo>
                    <a:pt x="1013" y="168"/>
                  </a:lnTo>
                  <a:close/>
                  <a:moveTo>
                    <a:pt x="1013" y="168"/>
                  </a:moveTo>
                  <a:lnTo>
                    <a:pt x="1009" y="146"/>
                  </a:lnTo>
                  <a:lnTo>
                    <a:pt x="1013" y="168"/>
                  </a:lnTo>
                  <a:close/>
                  <a:moveTo>
                    <a:pt x="1009" y="146"/>
                  </a:moveTo>
                  <a:lnTo>
                    <a:pt x="1009" y="157"/>
                  </a:lnTo>
                  <a:lnTo>
                    <a:pt x="1009" y="146"/>
                  </a:lnTo>
                  <a:close/>
                  <a:moveTo>
                    <a:pt x="1013" y="168"/>
                  </a:moveTo>
                  <a:lnTo>
                    <a:pt x="1003" y="170"/>
                  </a:lnTo>
                  <a:lnTo>
                    <a:pt x="990" y="172"/>
                  </a:lnTo>
                  <a:lnTo>
                    <a:pt x="977" y="175"/>
                  </a:lnTo>
                  <a:lnTo>
                    <a:pt x="964" y="177"/>
                  </a:lnTo>
                  <a:lnTo>
                    <a:pt x="935" y="182"/>
                  </a:lnTo>
                  <a:lnTo>
                    <a:pt x="906" y="189"/>
                  </a:lnTo>
                  <a:lnTo>
                    <a:pt x="873" y="195"/>
                  </a:lnTo>
                  <a:lnTo>
                    <a:pt x="841" y="200"/>
                  </a:lnTo>
                  <a:lnTo>
                    <a:pt x="806" y="207"/>
                  </a:lnTo>
                  <a:lnTo>
                    <a:pt x="772" y="214"/>
                  </a:lnTo>
                  <a:lnTo>
                    <a:pt x="735" y="221"/>
                  </a:lnTo>
                  <a:lnTo>
                    <a:pt x="698" y="228"/>
                  </a:lnTo>
                  <a:lnTo>
                    <a:pt x="659" y="235"/>
                  </a:lnTo>
                  <a:lnTo>
                    <a:pt x="621" y="242"/>
                  </a:lnTo>
                  <a:lnTo>
                    <a:pt x="544" y="256"/>
                  </a:lnTo>
                  <a:lnTo>
                    <a:pt x="465" y="271"/>
                  </a:lnTo>
                  <a:lnTo>
                    <a:pt x="462" y="249"/>
                  </a:lnTo>
                  <a:lnTo>
                    <a:pt x="539" y="235"/>
                  </a:lnTo>
                  <a:lnTo>
                    <a:pt x="616" y="220"/>
                  </a:lnTo>
                  <a:lnTo>
                    <a:pt x="655" y="213"/>
                  </a:lnTo>
                  <a:lnTo>
                    <a:pt x="693" y="206"/>
                  </a:lnTo>
                  <a:lnTo>
                    <a:pt x="730" y="197"/>
                  </a:lnTo>
                  <a:lnTo>
                    <a:pt x="767" y="190"/>
                  </a:lnTo>
                  <a:lnTo>
                    <a:pt x="803" y="183"/>
                  </a:lnTo>
                  <a:lnTo>
                    <a:pt x="836" y="178"/>
                  </a:lnTo>
                  <a:lnTo>
                    <a:pt x="870" y="172"/>
                  </a:lnTo>
                  <a:lnTo>
                    <a:pt x="901" y="165"/>
                  </a:lnTo>
                  <a:lnTo>
                    <a:pt x="932" y="160"/>
                  </a:lnTo>
                  <a:lnTo>
                    <a:pt x="960" y="156"/>
                  </a:lnTo>
                  <a:lnTo>
                    <a:pt x="973" y="153"/>
                  </a:lnTo>
                  <a:lnTo>
                    <a:pt x="986" y="150"/>
                  </a:lnTo>
                  <a:lnTo>
                    <a:pt x="998" y="149"/>
                  </a:lnTo>
                  <a:lnTo>
                    <a:pt x="1009" y="146"/>
                  </a:lnTo>
                  <a:lnTo>
                    <a:pt x="1013" y="168"/>
                  </a:lnTo>
                  <a:close/>
                  <a:moveTo>
                    <a:pt x="465" y="271"/>
                  </a:moveTo>
                  <a:lnTo>
                    <a:pt x="441" y="275"/>
                  </a:lnTo>
                  <a:lnTo>
                    <a:pt x="416" y="281"/>
                  </a:lnTo>
                  <a:lnTo>
                    <a:pt x="391" y="285"/>
                  </a:lnTo>
                  <a:lnTo>
                    <a:pt x="368" y="289"/>
                  </a:lnTo>
                  <a:lnTo>
                    <a:pt x="344" y="295"/>
                  </a:lnTo>
                  <a:lnTo>
                    <a:pt x="321" y="299"/>
                  </a:lnTo>
                  <a:lnTo>
                    <a:pt x="297" y="303"/>
                  </a:lnTo>
                  <a:lnTo>
                    <a:pt x="274" y="307"/>
                  </a:lnTo>
                  <a:lnTo>
                    <a:pt x="253" y="311"/>
                  </a:lnTo>
                  <a:lnTo>
                    <a:pt x="233" y="315"/>
                  </a:lnTo>
                  <a:lnTo>
                    <a:pt x="213" y="320"/>
                  </a:lnTo>
                  <a:lnTo>
                    <a:pt x="202" y="321"/>
                  </a:lnTo>
                  <a:lnTo>
                    <a:pt x="193" y="324"/>
                  </a:lnTo>
                  <a:lnTo>
                    <a:pt x="183" y="325"/>
                  </a:lnTo>
                  <a:lnTo>
                    <a:pt x="174" y="328"/>
                  </a:lnTo>
                  <a:lnTo>
                    <a:pt x="165" y="329"/>
                  </a:lnTo>
                  <a:lnTo>
                    <a:pt x="156" y="331"/>
                  </a:lnTo>
                  <a:lnTo>
                    <a:pt x="148" y="333"/>
                  </a:lnTo>
                  <a:lnTo>
                    <a:pt x="139" y="335"/>
                  </a:lnTo>
                  <a:lnTo>
                    <a:pt x="131" y="336"/>
                  </a:lnTo>
                  <a:lnTo>
                    <a:pt x="122" y="338"/>
                  </a:lnTo>
                  <a:lnTo>
                    <a:pt x="114" y="313"/>
                  </a:lnTo>
                  <a:lnTo>
                    <a:pt x="123" y="311"/>
                  </a:lnTo>
                  <a:lnTo>
                    <a:pt x="131" y="310"/>
                  </a:lnTo>
                  <a:lnTo>
                    <a:pt x="140" y="308"/>
                  </a:lnTo>
                  <a:lnTo>
                    <a:pt x="150" y="307"/>
                  </a:lnTo>
                  <a:lnTo>
                    <a:pt x="159" y="306"/>
                  </a:lnTo>
                  <a:lnTo>
                    <a:pt x="168" y="304"/>
                  </a:lnTo>
                  <a:lnTo>
                    <a:pt x="177" y="303"/>
                  </a:lnTo>
                  <a:lnTo>
                    <a:pt x="187" y="302"/>
                  </a:lnTo>
                  <a:lnTo>
                    <a:pt x="207" y="297"/>
                  </a:lnTo>
                  <a:lnTo>
                    <a:pt x="228" y="293"/>
                  </a:lnTo>
                  <a:lnTo>
                    <a:pt x="248" y="289"/>
                  </a:lnTo>
                  <a:lnTo>
                    <a:pt x="271" y="285"/>
                  </a:lnTo>
                  <a:lnTo>
                    <a:pt x="293" y="281"/>
                  </a:lnTo>
                  <a:lnTo>
                    <a:pt x="316" y="277"/>
                  </a:lnTo>
                  <a:lnTo>
                    <a:pt x="339" y="272"/>
                  </a:lnTo>
                  <a:lnTo>
                    <a:pt x="364" y="268"/>
                  </a:lnTo>
                  <a:lnTo>
                    <a:pt x="387" y="263"/>
                  </a:lnTo>
                  <a:lnTo>
                    <a:pt x="411" y="258"/>
                  </a:lnTo>
                  <a:lnTo>
                    <a:pt x="438" y="254"/>
                  </a:lnTo>
                  <a:lnTo>
                    <a:pt x="462" y="249"/>
                  </a:lnTo>
                  <a:lnTo>
                    <a:pt x="465" y="271"/>
                  </a:lnTo>
                  <a:close/>
                  <a:moveTo>
                    <a:pt x="114" y="313"/>
                  </a:moveTo>
                  <a:lnTo>
                    <a:pt x="119" y="328"/>
                  </a:lnTo>
                  <a:lnTo>
                    <a:pt x="114" y="313"/>
                  </a:lnTo>
                  <a:close/>
                  <a:moveTo>
                    <a:pt x="122" y="338"/>
                  </a:moveTo>
                  <a:lnTo>
                    <a:pt x="120" y="338"/>
                  </a:lnTo>
                  <a:lnTo>
                    <a:pt x="117" y="338"/>
                  </a:lnTo>
                  <a:lnTo>
                    <a:pt x="116" y="338"/>
                  </a:lnTo>
                  <a:lnTo>
                    <a:pt x="113" y="338"/>
                  </a:lnTo>
                  <a:lnTo>
                    <a:pt x="110" y="338"/>
                  </a:lnTo>
                  <a:lnTo>
                    <a:pt x="107" y="338"/>
                  </a:lnTo>
                  <a:lnTo>
                    <a:pt x="103" y="317"/>
                  </a:lnTo>
                  <a:lnTo>
                    <a:pt x="105" y="317"/>
                  </a:lnTo>
                  <a:lnTo>
                    <a:pt x="108" y="317"/>
                  </a:lnTo>
                  <a:lnTo>
                    <a:pt x="110" y="315"/>
                  </a:lnTo>
                  <a:lnTo>
                    <a:pt x="111" y="315"/>
                  </a:lnTo>
                  <a:lnTo>
                    <a:pt x="113" y="314"/>
                  </a:lnTo>
                  <a:lnTo>
                    <a:pt x="114" y="313"/>
                  </a:lnTo>
                  <a:lnTo>
                    <a:pt x="122" y="338"/>
                  </a:lnTo>
                  <a:close/>
                  <a:moveTo>
                    <a:pt x="107" y="338"/>
                  </a:moveTo>
                  <a:lnTo>
                    <a:pt x="105" y="339"/>
                  </a:lnTo>
                  <a:lnTo>
                    <a:pt x="105" y="340"/>
                  </a:lnTo>
                  <a:lnTo>
                    <a:pt x="102" y="340"/>
                  </a:lnTo>
                  <a:lnTo>
                    <a:pt x="100" y="342"/>
                  </a:lnTo>
                  <a:lnTo>
                    <a:pt x="99" y="342"/>
                  </a:lnTo>
                  <a:lnTo>
                    <a:pt x="96" y="342"/>
                  </a:lnTo>
                  <a:lnTo>
                    <a:pt x="91" y="320"/>
                  </a:lnTo>
                  <a:lnTo>
                    <a:pt x="93" y="320"/>
                  </a:lnTo>
                  <a:lnTo>
                    <a:pt x="94" y="320"/>
                  </a:lnTo>
                  <a:lnTo>
                    <a:pt x="97" y="318"/>
                  </a:lnTo>
                  <a:lnTo>
                    <a:pt x="100" y="317"/>
                  </a:lnTo>
                  <a:lnTo>
                    <a:pt x="102" y="317"/>
                  </a:lnTo>
                  <a:lnTo>
                    <a:pt x="103" y="317"/>
                  </a:lnTo>
                  <a:lnTo>
                    <a:pt x="107" y="338"/>
                  </a:lnTo>
                  <a:close/>
                  <a:moveTo>
                    <a:pt x="96" y="342"/>
                  </a:moveTo>
                  <a:lnTo>
                    <a:pt x="94" y="342"/>
                  </a:lnTo>
                  <a:lnTo>
                    <a:pt x="93" y="342"/>
                  </a:lnTo>
                  <a:lnTo>
                    <a:pt x="88" y="342"/>
                  </a:lnTo>
                  <a:lnTo>
                    <a:pt x="83" y="342"/>
                  </a:lnTo>
                  <a:lnTo>
                    <a:pt x="82" y="342"/>
                  </a:lnTo>
                  <a:lnTo>
                    <a:pt x="80" y="342"/>
                  </a:lnTo>
                  <a:lnTo>
                    <a:pt x="80" y="320"/>
                  </a:lnTo>
                  <a:lnTo>
                    <a:pt x="91" y="320"/>
                  </a:lnTo>
                  <a:lnTo>
                    <a:pt x="96" y="342"/>
                  </a:lnTo>
                  <a:close/>
                  <a:moveTo>
                    <a:pt x="80" y="342"/>
                  </a:moveTo>
                  <a:lnTo>
                    <a:pt x="68" y="342"/>
                  </a:lnTo>
                  <a:lnTo>
                    <a:pt x="71" y="320"/>
                  </a:lnTo>
                  <a:lnTo>
                    <a:pt x="73" y="320"/>
                  </a:lnTo>
                  <a:lnTo>
                    <a:pt x="74" y="320"/>
                  </a:lnTo>
                  <a:lnTo>
                    <a:pt x="77" y="320"/>
                  </a:lnTo>
                  <a:lnTo>
                    <a:pt x="80" y="320"/>
                  </a:lnTo>
                  <a:lnTo>
                    <a:pt x="80" y="342"/>
                  </a:lnTo>
                  <a:close/>
                  <a:moveTo>
                    <a:pt x="68" y="342"/>
                  </a:moveTo>
                  <a:lnTo>
                    <a:pt x="68" y="331"/>
                  </a:lnTo>
                  <a:lnTo>
                    <a:pt x="68" y="342"/>
                  </a:lnTo>
                  <a:close/>
                  <a:moveTo>
                    <a:pt x="68" y="342"/>
                  </a:moveTo>
                  <a:lnTo>
                    <a:pt x="56" y="342"/>
                  </a:lnTo>
                  <a:lnTo>
                    <a:pt x="60" y="320"/>
                  </a:lnTo>
                  <a:lnTo>
                    <a:pt x="71" y="320"/>
                  </a:lnTo>
                  <a:lnTo>
                    <a:pt x="68" y="342"/>
                  </a:lnTo>
                  <a:close/>
                  <a:moveTo>
                    <a:pt x="56" y="342"/>
                  </a:moveTo>
                  <a:lnTo>
                    <a:pt x="54" y="342"/>
                  </a:lnTo>
                  <a:lnTo>
                    <a:pt x="53" y="342"/>
                  </a:lnTo>
                  <a:lnTo>
                    <a:pt x="51" y="342"/>
                  </a:lnTo>
                  <a:lnTo>
                    <a:pt x="50" y="342"/>
                  </a:lnTo>
                  <a:lnTo>
                    <a:pt x="48" y="342"/>
                  </a:lnTo>
                  <a:lnTo>
                    <a:pt x="51" y="317"/>
                  </a:lnTo>
                  <a:lnTo>
                    <a:pt x="53" y="317"/>
                  </a:lnTo>
                  <a:lnTo>
                    <a:pt x="54" y="317"/>
                  </a:lnTo>
                  <a:lnTo>
                    <a:pt x="57" y="318"/>
                  </a:lnTo>
                  <a:lnTo>
                    <a:pt x="59" y="320"/>
                  </a:lnTo>
                  <a:lnTo>
                    <a:pt x="60" y="320"/>
                  </a:lnTo>
                  <a:lnTo>
                    <a:pt x="56" y="342"/>
                  </a:lnTo>
                  <a:close/>
                  <a:moveTo>
                    <a:pt x="48" y="342"/>
                  </a:moveTo>
                  <a:lnTo>
                    <a:pt x="48" y="328"/>
                  </a:lnTo>
                  <a:lnTo>
                    <a:pt x="48" y="342"/>
                  </a:lnTo>
                  <a:close/>
                  <a:moveTo>
                    <a:pt x="48" y="342"/>
                  </a:moveTo>
                  <a:lnTo>
                    <a:pt x="51" y="317"/>
                  </a:lnTo>
                  <a:lnTo>
                    <a:pt x="48" y="342"/>
                  </a:lnTo>
                  <a:close/>
                  <a:moveTo>
                    <a:pt x="51" y="317"/>
                  </a:moveTo>
                  <a:lnTo>
                    <a:pt x="48" y="328"/>
                  </a:lnTo>
                  <a:lnTo>
                    <a:pt x="51" y="317"/>
                  </a:lnTo>
                  <a:close/>
                  <a:moveTo>
                    <a:pt x="48" y="342"/>
                  </a:moveTo>
                  <a:lnTo>
                    <a:pt x="48" y="342"/>
                  </a:lnTo>
                  <a:lnTo>
                    <a:pt x="46" y="342"/>
                  </a:lnTo>
                  <a:lnTo>
                    <a:pt x="46" y="340"/>
                  </a:lnTo>
                  <a:lnTo>
                    <a:pt x="45" y="339"/>
                  </a:lnTo>
                  <a:lnTo>
                    <a:pt x="43" y="339"/>
                  </a:lnTo>
                  <a:lnTo>
                    <a:pt x="43" y="338"/>
                  </a:lnTo>
                  <a:lnTo>
                    <a:pt x="48" y="317"/>
                  </a:lnTo>
                  <a:lnTo>
                    <a:pt x="50" y="317"/>
                  </a:lnTo>
                  <a:lnTo>
                    <a:pt x="51" y="317"/>
                  </a:lnTo>
                  <a:lnTo>
                    <a:pt x="48" y="342"/>
                  </a:lnTo>
                  <a:close/>
                  <a:moveTo>
                    <a:pt x="43" y="338"/>
                  </a:moveTo>
                  <a:lnTo>
                    <a:pt x="42" y="338"/>
                  </a:lnTo>
                  <a:lnTo>
                    <a:pt x="40" y="338"/>
                  </a:lnTo>
                  <a:lnTo>
                    <a:pt x="39" y="338"/>
                  </a:lnTo>
                  <a:lnTo>
                    <a:pt x="37" y="338"/>
                  </a:lnTo>
                  <a:lnTo>
                    <a:pt x="43" y="317"/>
                  </a:lnTo>
                  <a:lnTo>
                    <a:pt x="45" y="317"/>
                  </a:lnTo>
                  <a:lnTo>
                    <a:pt x="46" y="317"/>
                  </a:lnTo>
                  <a:lnTo>
                    <a:pt x="48" y="317"/>
                  </a:lnTo>
                  <a:lnTo>
                    <a:pt x="43" y="338"/>
                  </a:lnTo>
                  <a:close/>
                  <a:moveTo>
                    <a:pt x="37" y="338"/>
                  </a:moveTo>
                  <a:lnTo>
                    <a:pt x="33" y="338"/>
                  </a:lnTo>
                  <a:lnTo>
                    <a:pt x="31" y="336"/>
                  </a:lnTo>
                  <a:lnTo>
                    <a:pt x="30" y="335"/>
                  </a:lnTo>
                  <a:lnTo>
                    <a:pt x="26" y="335"/>
                  </a:lnTo>
                  <a:lnTo>
                    <a:pt x="22" y="335"/>
                  </a:lnTo>
                  <a:lnTo>
                    <a:pt x="19" y="335"/>
                  </a:lnTo>
                  <a:lnTo>
                    <a:pt x="17" y="335"/>
                  </a:lnTo>
                  <a:lnTo>
                    <a:pt x="28" y="310"/>
                  </a:lnTo>
                  <a:lnTo>
                    <a:pt x="30" y="311"/>
                  </a:lnTo>
                  <a:lnTo>
                    <a:pt x="31" y="311"/>
                  </a:lnTo>
                  <a:lnTo>
                    <a:pt x="34" y="313"/>
                  </a:lnTo>
                  <a:lnTo>
                    <a:pt x="37" y="314"/>
                  </a:lnTo>
                  <a:lnTo>
                    <a:pt x="39" y="314"/>
                  </a:lnTo>
                  <a:lnTo>
                    <a:pt x="40" y="315"/>
                  </a:lnTo>
                  <a:lnTo>
                    <a:pt x="43" y="317"/>
                  </a:lnTo>
                  <a:lnTo>
                    <a:pt x="37" y="338"/>
                  </a:lnTo>
                  <a:close/>
                  <a:moveTo>
                    <a:pt x="17" y="335"/>
                  </a:moveTo>
                  <a:lnTo>
                    <a:pt x="17" y="331"/>
                  </a:lnTo>
                  <a:lnTo>
                    <a:pt x="25" y="320"/>
                  </a:lnTo>
                  <a:lnTo>
                    <a:pt x="17" y="335"/>
                  </a:lnTo>
                  <a:close/>
                  <a:moveTo>
                    <a:pt x="17" y="331"/>
                  </a:moveTo>
                  <a:lnTo>
                    <a:pt x="16" y="331"/>
                  </a:lnTo>
                  <a:lnTo>
                    <a:pt x="14" y="331"/>
                  </a:lnTo>
                  <a:lnTo>
                    <a:pt x="11" y="329"/>
                  </a:lnTo>
                  <a:lnTo>
                    <a:pt x="9" y="328"/>
                  </a:lnTo>
                  <a:lnTo>
                    <a:pt x="8" y="328"/>
                  </a:lnTo>
                  <a:lnTo>
                    <a:pt x="17" y="310"/>
                  </a:lnTo>
                  <a:lnTo>
                    <a:pt x="19" y="310"/>
                  </a:lnTo>
                  <a:lnTo>
                    <a:pt x="20" y="310"/>
                  </a:lnTo>
                  <a:lnTo>
                    <a:pt x="22" y="310"/>
                  </a:lnTo>
                  <a:lnTo>
                    <a:pt x="23" y="310"/>
                  </a:lnTo>
                  <a:lnTo>
                    <a:pt x="26" y="310"/>
                  </a:lnTo>
                  <a:lnTo>
                    <a:pt x="28" y="310"/>
                  </a:lnTo>
                  <a:lnTo>
                    <a:pt x="17" y="331"/>
                  </a:lnTo>
                  <a:close/>
                  <a:moveTo>
                    <a:pt x="8" y="328"/>
                  </a:moveTo>
                  <a:lnTo>
                    <a:pt x="0" y="328"/>
                  </a:lnTo>
                  <a:lnTo>
                    <a:pt x="0" y="317"/>
                  </a:lnTo>
                  <a:lnTo>
                    <a:pt x="13" y="317"/>
                  </a:lnTo>
                  <a:lnTo>
                    <a:pt x="8" y="328"/>
                  </a:lnTo>
                  <a:close/>
                  <a:moveTo>
                    <a:pt x="0" y="317"/>
                  </a:moveTo>
                  <a:lnTo>
                    <a:pt x="0" y="306"/>
                  </a:lnTo>
                  <a:lnTo>
                    <a:pt x="25" y="306"/>
                  </a:lnTo>
                  <a:lnTo>
                    <a:pt x="25" y="317"/>
                  </a:lnTo>
                  <a:lnTo>
                    <a:pt x="0" y="317"/>
                  </a:lnTo>
                  <a:close/>
                  <a:moveTo>
                    <a:pt x="0" y="306"/>
                  </a:moveTo>
                  <a:lnTo>
                    <a:pt x="0" y="281"/>
                  </a:lnTo>
                  <a:lnTo>
                    <a:pt x="25" y="281"/>
                  </a:lnTo>
                  <a:lnTo>
                    <a:pt x="25" y="306"/>
                  </a:lnTo>
                  <a:lnTo>
                    <a:pt x="0" y="306"/>
                  </a:lnTo>
                  <a:close/>
                  <a:moveTo>
                    <a:pt x="0" y="281"/>
                  </a:moveTo>
                  <a:lnTo>
                    <a:pt x="0" y="249"/>
                  </a:lnTo>
                  <a:lnTo>
                    <a:pt x="25" y="249"/>
                  </a:lnTo>
                  <a:lnTo>
                    <a:pt x="25" y="281"/>
                  </a:lnTo>
                  <a:lnTo>
                    <a:pt x="0" y="281"/>
                  </a:lnTo>
                  <a:close/>
                  <a:moveTo>
                    <a:pt x="0" y="249"/>
                  </a:moveTo>
                  <a:lnTo>
                    <a:pt x="0" y="235"/>
                  </a:lnTo>
                  <a:lnTo>
                    <a:pt x="25" y="235"/>
                  </a:lnTo>
                  <a:lnTo>
                    <a:pt x="25" y="249"/>
                  </a:lnTo>
                  <a:lnTo>
                    <a:pt x="0" y="249"/>
                  </a:lnTo>
                  <a:close/>
                  <a:moveTo>
                    <a:pt x="0" y="235"/>
                  </a:moveTo>
                  <a:lnTo>
                    <a:pt x="0" y="217"/>
                  </a:lnTo>
                  <a:lnTo>
                    <a:pt x="25" y="217"/>
                  </a:lnTo>
                  <a:lnTo>
                    <a:pt x="25" y="235"/>
                  </a:lnTo>
                  <a:lnTo>
                    <a:pt x="0" y="235"/>
                  </a:lnTo>
                  <a:close/>
                  <a:moveTo>
                    <a:pt x="0" y="217"/>
                  </a:moveTo>
                  <a:lnTo>
                    <a:pt x="0" y="192"/>
                  </a:lnTo>
                  <a:lnTo>
                    <a:pt x="25" y="192"/>
                  </a:lnTo>
                  <a:lnTo>
                    <a:pt x="25" y="217"/>
                  </a:lnTo>
                  <a:lnTo>
                    <a:pt x="0" y="217"/>
                  </a:lnTo>
                  <a:close/>
                  <a:moveTo>
                    <a:pt x="0" y="192"/>
                  </a:moveTo>
                  <a:lnTo>
                    <a:pt x="0" y="181"/>
                  </a:lnTo>
                  <a:lnTo>
                    <a:pt x="25" y="181"/>
                  </a:lnTo>
                  <a:lnTo>
                    <a:pt x="25" y="192"/>
                  </a:lnTo>
                  <a:lnTo>
                    <a:pt x="0" y="192"/>
                  </a:lnTo>
                  <a:close/>
                  <a:moveTo>
                    <a:pt x="0" y="181"/>
                  </a:moveTo>
                  <a:lnTo>
                    <a:pt x="0" y="164"/>
                  </a:lnTo>
                  <a:lnTo>
                    <a:pt x="20" y="171"/>
                  </a:lnTo>
                  <a:lnTo>
                    <a:pt x="13" y="181"/>
                  </a:lnTo>
                  <a:lnTo>
                    <a:pt x="0" y="181"/>
                  </a:lnTo>
                  <a:close/>
                  <a:moveTo>
                    <a:pt x="20" y="171"/>
                  </a:moveTo>
                  <a:lnTo>
                    <a:pt x="28" y="175"/>
                  </a:lnTo>
                  <a:lnTo>
                    <a:pt x="17" y="196"/>
                  </a:lnTo>
                  <a:lnTo>
                    <a:pt x="16" y="195"/>
                  </a:lnTo>
                  <a:lnTo>
                    <a:pt x="14" y="193"/>
                  </a:lnTo>
                  <a:lnTo>
                    <a:pt x="13" y="193"/>
                  </a:lnTo>
                  <a:lnTo>
                    <a:pt x="11" y="193"/>
                  </a:lnTo>
                  <a:lnTo>
                    <a:pt x="9" y="192"/>
                  </a:lnTo>
                  <a:lnTo>
                    <a:pt x="8" y="192"/>
                  </a:lnTo>
                  <a:lnTo>
                    <a:pt x="20" y="171"/>
                  </a:lnTo>
                  <a:close/>
                  <a:moveTo>
                    <a:pt x="17" y="196"/>
                  </a:moveTo>
                  <a:lnTo>
                    <a:pt x="20" y="185"/>
                  </a:lnTo>
                  <a:lnTo>
                    <a:pt x="17" y="196"/>
                  </a:lnTo>
                  <a:close/>
                  <a:moveTo>
                    <a:pt x="28" y="175"/>
                  </a:moveTo>
                  <a:lnTo>
                    <a:pt x="17" y="196"/>
                  </a:lnTo>
                  <a:lnTo>
                    <a:pt x="28" y="175"/>
                  </a:lnTo>
                  <a:close/>
                  <a:moveTo>
                    <a:pt x="28" y="175"/>
                  </a:moveTo>
                  <a:lnTo>
                    <a:pt x="20" y="185"/>
                  </a:lnTo>
                  <a:lnTo>
                    <a:pt x="28" y="175"/>
                  </a:lnTo>
                  <a:close/>
                  <a:moveTo>
                    <a:pt x="28" y="175"/>
                  </a:moveTo>
                  <a:lnTo>
                    <a:pt x="20" y="196"/>
                  </a:lnTo>
                  <a:lnTo>
                    <a:pt x="17" y="196"/>
                  </a:lnTo>
                  <a:lnTo>
                    <a:pt x="28" y="175"/>
                  </a:lnTo>
                  <a:close/>
                  <a:moveTo>
                    <a:pt x="20" y="196"/>
                  </a:moveTo>
                  <a:lnTo>
                    <a:pt x="25" y="185"/>
                  </a:lnTo>
                  <a:lnTo>
                    <a:pt x="20" y="196"/>
                  </a:lnTo>
                  <a:close/>
                  <a:moveTo>
                    <a:pt x="28" y="175"/>
                  </a:moveTo>
                  <a:lnTo>
                    <a:pt x="31" y="175"/>
                  </a:lnTo>
                  <a:lnTo>
                    <a:pt x="25" y="196"/>
                  </a:lnTo>
                  <a:lnTo>
                    <a:pt x="20" y="196"/>
                  </a:lnTo>
                  <a:lnTo>
                    <a:pt x="28" y="175"/>
                  </a:lnTo>
                  <a:close/>
                  <a:moveTo>
                    <a:pt x="25" y="196"/>
                  </a:moveTo>
                  <a:lnTo>
                    <a:pt x="28" y="185"/>
                  </a:lnTo>
                  <a:lnTo>
                    <a:pt x="25" y="196"/>
                  </a:lnTo>
                  <a:close/>
                  <a:moveTo>
                    <a:pt x="31" y="175"/>
                  </a:moveTo>
                  <a:lnTo>
                    <a:pt x="34" y="175"/>
                  </a:lnTo>
                  <a:lnTo>
                    <a:pt x="36" y="175"/>
                  </a:lnTo>
                  <a:lnTo>
                    <a:pt x="37" y="177"/>
                  </a:lnTo>
                  <a:lnTo>
                    <a:pt x="40" y="177"/>
                  </a:lnTo>
                  <a:lnTo>
                    <a:pt x="46" y="179"/>
                  </a:lnTo>
                  <a:lnTo>
                    <a:pt x="51" y="181"/>
                  </a:lnTo>
                  <a:lnTo>
                    <a:pt x="43" y="203"/>
                  </a:lnTo>
                  <a:lnTo>
                    <a:pt x="40" y="202"/>
                  </a:lnTo>
                  <a:lnTo>
                    <a:pt x="37" y="200"/>
                  </a:lnTo>
                  <a:lnTo>
                    <a:pt x="33" y="199"/>
                  </a:lnTo>
                  <a:lnTo>
                    <a:pt x="31" y="199"/>
                  </a:lnTo>
                  <a:lnTo>
                    <a:pt x="28" y="197"/>
                  </a:lnTo>
                  <a:lnTo>
                    <a:pt x="26" y="197"/>
                  </a:lnTo>
                  <a:lnTo>
                    <a:pt x="25" y="196"/>
                  </a:lnTo>
                  <a:lnTo>
                    <a:pt x="31" y="175"/>
                  </a:lnTo>
                  <a:close/>
                  <a:moveTo>
                    <a:pt x="43" y="203"/>
                  </a:moveTo>
                  <a:lnTo>
                    <a:pt x="48" y="192"/>
                  </a:lnTo>
                  <a:lnTo>
                    <a:pt x="43" y="203"/>
                  </a:lnTo>
                  <a:close/>
                  <a:moveTo>
                    <a:pt x="51" y="181"/>
                  </a:moveTo>
                  <a:lnTo>
                    <a:pt x="53" y="181"/>
                  </a:lnTo>
                  <a:lnTo>
                    <a:pt x="54" y="181"/>
                  </a:lnTo>
                  <a:lnTo>
                    <a:pt x="57" y="181"/>
                  </a:lnTo>
                  <a:lnTo>
                    <a:pt x="60" y="181"/>
                  </a:lnTo>
                  <a:lnTo>
                    <a:pt x="56" y="203"/>
                  </a:lnTo>
                  <a:lnTo>
                    <a:pt x="43" y="203"/>
                  </a:lnTo>
                  <a:lnTo>
                    <a:pt x="51" y="181"/>
                  </a:lnTo>
                  <a:close/>
                  <a:moveTo>
                    <a:pt x="60" y="181"/>
                  </a:moveTo>
                  <a:lnTo>
                    <a:pt x="60" y="181"/>
                  </a:lnTo>
                  <a:lnTo>
                    <a:pt x="62" y="181"/>
                  </a:lnTo>
                  <a:lnTo>
                    <a:pt x="65" y="181"/>
                  </a:lnTo>
                  <a:lnTo>
                    <a:pt x="68" y="181"/>
                  </a:lnTo>
                  <a:lnTo>
                    <a:pt x="63" y="207"/>
                  </a:lnTo>
                  <a:lnTo>
                    <a:pt x="62" y="207"/>
                  </a:lnTo>
                  <a:lnTo>
                    <a:pt x="60" y="206"/>
                  </a:lnTo>
                  <a:lnTo>
                    <a:pt x="59" y="204"/>
                  </a:lnTo>
                  <a:lnTo>
                    <a:pt x="57" y="204"/>
                  </a:lnTo>
                  <a:lnTo>
                    <a:pt x="56" y="203"/>
                  </a:lnTo>
                  <a:lnTo>
                    <a:pt x="60" y="181"/>
                  </a:lnTo>
                  <a:close/>
                  <a:moveTo>
                    <a:pt x="68" y="181"/>
                  </a:moveTo>
                  <a:lnTo>
                    <a:pt x="68" y="192"/>
                  </a:lnTo>
                  <a:lnTo>
                    <a:pt x="68" y="181"/>
                  </a:lnTo>
                  <a:close/>
                  <a:moveTo>
                    <a:pt x="68" y="181"/>
                  </a:moveTo>
                  <a:lnTo>
                    <a:pt x="71" y="181"/>
                  </a:lnTo>
                  <a:lnTo>
                    <a:pt x="73" y="181"/>
                  </a:lnTo>
                  <a:lnTo>
                    <a:pt x="74" y="181"/>
                  </a:lnTo>
                  <a:lnTo>
                    <a:pt x="76" y="181"/>
                  </a:lnTo>
                  <a:lnTo>
                    <a:pt x="76" y="207"/>
                  </a:lnTo>
                  <a:lnTo>
                    <a:pt x="63" y="207"/>
                  </a:lnTo>
                  <a:lnTo>
                    <a:pt x="68" y="181"/>
                  </a:lnTo>
                  <a:close/>
                  <a:moveTo>
                    <a:pt x="76" y="181"/>
                  </a:moveTo>
                  <a:lnTo>
                    <a:pt x="77" y="182"/>
                  </a:lnTo>
                  <a:lnTo>
                    <a:pt x="79" y="183"/>
                  </a:lnTo>
                  <a:lnTo>
                    <a:pt x="80" y="183"/>
                  </a:lnTo>
                  <a:lnTo>
                    <a:pt x="82" y="185"/>
                  </a:lnTo>
                  <a:lnTo>
                    <a:pt x="85" y="185"/>
                  </a:lnTo>
                  <a:lnTo>
                    <a:pt x="88" y="185"/>
                  </a:lnTo>
                  <a:lnTo>
                    <a:pt x="88" y="207"/>
                  </a:lnTo>
                  <a:lnTo>
                    <a:pt x="76" y="207"/>
                  </a:lnTo>
                  <a:lnTo>
                    <a:pt x="76" y="181"/>
                  </a:lnTo>
                  <a:close/>
                  <a:moveTo>
                    <a:pt x="91" y="207"/>
                  </a:moveTo>
                  <a:lnTo>
                    <a:pt x="88" y="207"/>
                  </a:lnTo>
                  <a:lnTo>
                    <a:pt x="88" y="196"/>
                  </a:lnTo>
                  <a:lnTo>
                    <a:pt x="91" y="207"/>
                  </a:lnTo>
                  <a:close/>
                  <a:moveTo>
                    <a:pt x="83" y="185"/>
                  </a:moveTo>
                  <a:lnTo>
                    <a:pt x="88" y="185"/>
                  </a:lnTo>
                  <a:lnTo>
                    <a:pt x="91" y="207"/>
                  </a:lnTo>
                  <a:lnTo>
                    <a:pt x="83" y="185"/>
                  </a:lnTo>
                  <a:close/>
                  <a:moveTo>
                    <a:pt x="88" y="185"/>
                  </a:moveTo>
                  <a:lnTo>
                    <a:pt x="88" y="196"/>
                  </a:lnTo>
                  <a:lnTo>
                    <a:pt x="88" y="185"/>
                  </a:lnTo>
                  <a:close/>
                  <a:moveTo>
                    <a:pt x="88" y="185"/>
                  </a:moveTo>
                  <a:lnTo>
                    <a:pt x="91" y="181"/>
                  </a:lnTo>
                  <a:lnTo>
                    <a:pt x="96" y="207"/>
                  </a:lnTo>
                  <a:lnTo>
                    <a:pt x="91" y="207"/>
                  </a:lnTo>
                  <a:lnTo>
                    <a:pt x="88" y="185"/>
                  </a:lnTo>
                  <a:close/>
                  <a:moveTo>
                    <a:pt x="91" y="181"/>
                  </a:moveTo>
                  <a:lnTo>
                    <a:pt x="94" y="181"/>
                  </a:lnTo>
                  <a:lnTo>
                    <a:pt x="97" y="181"/>
                  </a:lnTo>
                  <a:lnTo>
                    <a:pt x="100" y="181"/>
                  </a:lnTo>
                  <a:lnTo>
                    <a:pt x="103" y="181"/>
                  </a:lnTo>
                  <a:lnTo>
                    <a:pt x="105" y="179"/>
                  </a:lnTo>
                  <a:lnTo>
                    <a:pt x="108" y="179"/>
                  </a:lnTo>
                  <a:lnTo>
                    <a:pt x="111" y="178"/>
                  </a:lnTo>
                  <a:lnTo>
                    <a:pt x="114" y="203"/>
                  </a:lnTo>
                  <a:lnTo>
                    <a:pt x="111" y="203"/>
                  </a:lnTo>
                  <a:lnTo>
                    <a:pt x="110" y="203"/>
                  </a:lnTo>
                  <a:lnTo>
                    <a:pt x="105" y="203"/>
                  </a:lnTo>
                  <a:lnTo>
                    <a:pt x="102" y="204"/>
                  </a:lnTo>
                  <a:lnTo>
                    <a:pt x="100" y="204"/>
                  </a:lnTo>
                  <a:lnTo>
                    <a:pt x="99" y="206"/>
                  </a:lnTo>
                  <a:lnTo>
                    <a:pt x="96" y="207"/>
                  </a:lnTo>
                  <a:lnTo>
                    <a:pt x="91" y="181"/>
                  </a:lnTo>
                  <a:close/>
                  <a:moveTo>
                    <a:pt x="111" y="178"/>
                  </a:moveTo>
                  <a:lnTo>
                    <a:pt x="111" y="189"/>
                  </a:lnTo>
                  <a:lnTo>
                    <a:pt x="111" y="178"/>
                  </a:lnTo>
                  <a:close/>
                  <a:moveTo>
                    <a:pt x="111" y="178"/>
                  </a:moveTo>
                  <a:lnTo>
                    <a:pt x="114" y="203"/>
                  </a:lnTo>
                  <a:lnTo>
                    <a:pt x="111" y="178"/>
                  </a:lnTo>
                  <a:close/>
                  <a:moveTo>
                    <a:pt x="114" y="203"/>
                  </a:moveTo>
                  <a:lnTo>
                    <a:pt x="111" y="189"/>
                  </a:lnTo>
                  <a:lnTo>
                    <a:pt x="114" y="203"/>
                  </a:lnTo>
                  <a:close/>
                  <a:moveTo>
                    <a:pt x="111" y="178"/>
                  </a:moveTo>
                  <a:lnTo>
                    <a:pt x="120" y="177"/>
                  </a:lnTo>
                  <a:lnTo>
                    <a:pt x="130" y="175"/>
                  </a:lnTo>
                  <a:lnTo>
                    <a:pt x="139" y="174"/>
                  </a:lnTo>
                  <a:lnTo>
                    <a:pt x="150" y="171"/>
                  </a:lnTo>
                  <a:lnTo>
                    <a:pt x="160" y="170"/>
                  </a:lnTo>
                  <a:lnTo>
                    <a:pt x="170" y="167"/>
                  </a:lnTo>
                  <a:lnTo>
                    <a:pt x="180" y="165"/>
                  </a:lnTo>
                  <a:lnTo>
                    <a:pt x="193" y="163"/>
                  </a:lnTo>
                  <a:lnTo>
                    <a:pt x="204" y="161"/>
                  </a:lnTo>
                  <a:lnTo>
                    <a:pt x="216" y="158"/>
                  </a:lnTo>
                  <a:lnTo>
                    <a:pt x="228" y="157"/>
                  </a:lnTo>
                  <a:lnTo>
                    <a:pt x="240" y="154"/>
                  </a:lnTo>
                  <a:lnTo>
                    <a:pt x="251" y="152"/>
                  </a:lnTo>
                  <a:lnTo>
                    <a:pt x="265" y="150"/>
                  </a:lnTo>
                  <a:lnTo>
                    <a:pt x="277" y="147"/>
                  </a:lnTo>
                  <a:lnTo>
                    <a:pt x="291" y="145"/>
                  </a:lnTo>
                  <a:lnTo>
                    <a:pt x="316" y="140"/>
                  </a:lnTo>
                  <a:lnTo>
                    <a:pt x="344" y="135"/>
                  </a:lnTo>
                  <a:lnTo>
                    <a:pt x="373" y="129"/>
                  </a:lnTo>
                  <a:lnTo>
                    <a:pt x="401" y="124"/>
                  </a:lnTo>
                  <a:lnTo>
                    <a:pt x="430" y="120"/>
                  </a:lnTo>
                  <a:lnTo>
                    <a:pt x="458" y="114"/>
                  </a:lnTo>
                  <a:lnTo>
                    <a:pt x="487" y="108"/>
                  </a:lnTo>
                  <a:lnTo>
                    <a:pt x="518" y="104"/>
                  </a:lnTo>
                  <a:lnTo>
                    <a:pt x="521" y="125"/>
                  </a:lnTo>
                  <a:lnTo>
                    <a:pt x="491" y="129"/>
                  </a:lnTo>
                  <a:lnTo>
                    <a:pt x="462" y="135"/>
                  </a:lnTo>
                  <a:lnTo>
                    <a:pt x="433" y="140"/>
                  </a:lnTo>
                  <a:lnTo>
                    <a:pt x="404" y="146"/>
                  </a:lnTo>
                  <a:lnTo>
                    <a:pt x="376" y="152"/>
                  </a:lnTo>
                  <a:lnTo>
                    <a:pt x="348" y="157"/>
                  </a:lnTo>
                  <a:lnTo>
                    <a:pt x="321" y="163"/>
                  </a:lnTo>
                  <a:lnTo>
                    <a:pt x="294" y="168"/>
                  </a:lnTo>
                  <a:lnTo>
                    <a:pt x="282" y="171"/>
                  </a:lnTo>
                  <a:lnTo>
                    <a:pt x="268" y="174"/>
                  </a:lnTo>
                  <a:lnTo>
                    <a:pt x="256" y="175"/>
                  </a:lnTo>
                  <a:lnTo>
                    <a:pt x="244" y="178"/>
                  </a:lnTo>
                  <a:lnTo>
                    <a:pt x="231" y="181"/>
                  </a:lnTo>
                  <a:lnTo>
                    <a:pt x="219" y="182"/>
                  </a:lnTo>
                  <a:lnTo>
                    <a:pt x="208" y="185"/>
                  </a:lnTo>
                  <a:lnTo>
                    <a:pt x="196" y="188"/>
                  </a:lnTo>
                  <a:lnTo>
                    <a:pt x="185" y="189"/>
                  </a:lnTo>
                  <a:lnTo>
                    <a:pt x="174" y="192"/>
                  </a:lnTo>
                  <a:lnTo>
                    <a:pt x="163" y="193"/>
                  </a:lnTo>
                  <a:lnTo>
                    <a:pt x="153" y="196"/>
                  </a:lnTo>
                  <a:lnTo>
                    <a:pt x="143" y="197"/>
                  </a:lnTo>
                  <a:lnTo>
                    <a:pt x="133" y="199"/>
                  </a:lnTo>
                  <a:lnTo>
                    <a:pt x="123" y="202"/>
                  </a:lnTo>
                  <a:lnTo>
                    <a:pt x="114" y="203"/>
                  </a:lnTo>
                  <a:lnTo>
                    <a:pt x="111" y="178"/>
                  </a:lnTo>
                  <a:close/>
                  <a:moveTo>
                    <a:pt x="518" y="104"/>
                  </a:moveTo>
                  <a:lnTo>
                    <a:pt x="556" y="96"/>
                  </a:lnTo>
                  <a:lnTo>
                    <a:pt x="593" y="89"/>
                  </a:lnTo>
                  <a:lnTo>
                    <a:pt x="632" y="82"/>
                  </a:lnTo>
                  <a:lnTo>
                    <a:pt x="670" y="74"/>
                  </a:lnTo>
                  <a:lnTo>
                    <a:pt x="707" y="67"/>
                  </a:lnTo>
                  <a:lnTo>
                    <a:pt x="726" y="64"/>
                  </a:lnTo>
                  <a:lnTo>
                    <a:pt x="744" y="60"/>
                  </a:lnTo>
                  <a:lnTo>
                    <a:pt x="761" y="57"/>
                  </a:lnTo>
                  <a:lnTo>
                    <a:pt x="779" y="53"/>
                  </a:lnTo>
                  <a:lnTo>
                    <a:pt x="796" y="50"/>
                  </a:lnTo>
                  <a:lnTo>
                    <a:pt x="813" y="47"/>
                  </a:lnTo>
                  <a:lnTo>
                    <a:pt x="830" y="45"/>
                  </a:lnTo>
                  <a:lnTo>
                    <a:pt x="847" y="40"/>
                  </a:lnTo>
                  <a:lnTo>
                    <a:pt x="864" y="38"/>
                  </a:lnTo>
                  <a:lnTo>
                    <a:pt x="880" y="35"/>
                  </a:lnTo>
                  <a:lnTo>
                    <a:pt x="895" y="32"/>
                  </a:lnTo>
                  <a:lnTo>
                    <a:pt x="910" y="28"/>
                  </a:lnTo>
                  <a:lnTo>
                    <a:pt x="924" y="25"/>
                  </a:lnTo>
                  <a:lnTo>
                    <a:pt x="938" y="22"/>
                  </a:lnTo>
                  <a:lnTo>
                    <a:pt x="952" y="20"/>
                  </a:lnTo>
                  <a:lnTo>
                    <a:pt x="966" y="18"/>
                  </a:lnTo>
                  <a:lnTo>
                    <a:pt x="978" y="15"/>
                  </a:lnTo>
                  <a:lnTo>
                    <a:pt x="990" y="13"/>
                  </a:lnTo>
                  <a:lnTo>
                    <a:pt x="1003" y="10"/>
                  </a:lnTo>
                  <a:lnTo>
                    <a:pt x="1013" y="8"/>
                  </a:lnTo>
                  <a:lnTo>
                    <a:pt x="1023" y="6"/>
                  </a:lnTo>
                  <a:lnTo>
                    <a:pt x="1033" y="4"/>
                  </a:lnTo>
                  <a:lnTo>
                    <a:pt x="1038" y="29"/>
                  </a:lnTo>
                  <a:lnTo>
                    <a:pt x="1027" y="31"/>
                  </a:lnTo>
                  <a:lnTo>
                    <a:pt x="1017" y="32"/>
                  </a:lnTo>
                  <a:lnTo>
                    <a:pt x="1006" y="35"/>
                  </a:lnTo>
                  <a:lnTo>
                    <a:pt x="995" y="36"/>
                  </a:lnTo>
                  <a:lnTo>
                    <a:pt x="983" y="39"/>
                  </a:lnTo>
                  <a:lnTo>
                    <a:pt x="969" y="40"/>
                  </a:lnTo>
                  <a:lnTo>
                    <a:pt x="957" y="43"/>
                  </a:lnTo>
                  <a:lnTo>
                    <a:pt x="943" y="46"/>
                  </a:lnTo>
                  <a:lnTo>
                    <a:pt x="929" y="47"/>
                  </a:lnTo>
                  <a:lnTo>
                    <a:pt x="913" y="52"/>
                  </a:lnTo>
                  <a:lnTo>
                    <a:pt x="898" y="53"/>
                  </a:lnTo>
                  <a:lnTo>
                    <a:pt x="883" y="56"/>
                  </a:lnTo>
                  <a:lnTo>
                    <a:pt x="867" y="60"/>
                  </a:lnTo>
                  <a:lnTo>
                    <a:pt x="852" y="63"/>
                  </a:lnTo>
                  <a:lnTo>
                    <a:pt x="835" y="65"/>
                  </a:lnTo>
                  <a:lnTo>
                    <a:pt x="818" y="68"/>
                  </a:lnTo>
                  <a:lnTo>
                    <a:pt x="799" y="72"/>
                  </a:lnTo>
                  <a:lnTo>
                    <a:pt x="784" y="75"/>
                  </a:lnTo>
                  <a:lnTo>
                    <a:pt x="766" y="78"/>
                  </a:lnTo>
                  <a:lnTo>
                    <a:pt x="747" y="82"/>
                  </a:lnTo>
                  <a:lnTo>
                    <a:pt x="729" y="85"/>
                  </a:lnTo>
                  <a:lnTo>
                    <a:pt x="712" y="89"/>
                  </a:lnTo>
                  <a:lnTo>
                    <a:pt x="673" y="96"/>
                  </a:lnTo>
                  <a:lnTo>
                    <a:pt x="636" y="103"/>
                  </a:lnTo>
                  <a:lnTo>
                    <a:pt x="598" y="110"/>
                  </a:lnTo>
                  <a:lnTo>
                    <a:pt x="559" y="117"/>
                  </a:lnTo>
                  <a:lnTo>
                    <a:pt x="521" y="125"/>
                  </a:lnTo>
                  <a:lnTo>
                    <a:pt x="518" y="104"/>
                  </a:lnTo>
                  <a:close/>
                  <a:moveTo>
                    <a:pt x="1033" y="4"/>
                  </a:moveTo>
                  <a:lnTo>
                    <a:pt x="1038" y="14"/>
                  </a:lnTo>
                  <a:lnTo>
                    <a:pt x="1033" y="4"/>
                  </a:lnTo>
                  <a:close/>
                  <a:moveTo>
                    <a:pt x="1033" y="4"/>
                  </a:moveTo>
                  <a:lnTo>
                    <a:pt x="1038" y="29"/>
                  </a:lnTo>
                  <a:lnTo>
                    <a:pt x="1033" y="4"/>
                  </a:lnTo>
                  <a:close/>
                  <a:moveTo>
                    <a:pt x="1033" y="4"/>
                  </a:moveTo>
                  <a:lnTo>
                    <a:pt x="1037" y="3"/>
                  </a:lnTo>
                  <a:lnTo>
                    <a:pt x="1040" y="3"/>
                  </a:lnTo>
                  <a:lnTo>
                    <a:pt x="1046" y="2"/>
                  </a:lnTo>
                  <a:lnTo>
                    <a:pt x="1052" y="0"/>
                  </a:lnTo>
                  <a:lnTo>
                    <a:pt x="1055" y="0"/>
                  </a:lnTo>
                  <a:lnTo>
                    <a:pt x="1058" y="0"/>
                  </a:lnTo>
                  <a:lnTo>
                    <a:pt x="1061" y="25"/>
                  </a:lnTo>
                  <a:lnTo>
                    <a:pt x="1055" y="25"/>
                  </a:lnTo>
                  <a:lnTo>
                    <a:pt x="1049" y="25"/>
                  </a:lnTo>
                  <a:lnTo>
                    <a:pt x="1046" y="27"/>
                  </a:lnTo>
                  <a:lnTo>
                    <a:pt x="1043" y="27"/>
                  </a:lnTo>
                  <a:lnTo>
                    <a:pt x="1040" y="28"/>
                  </a:lnTo>
                  <a:lnTo>
                    <a:pt x="1038" y="29"/>
                  </a:lnTo>
                  <a:lnTo>
                    <a:pt x="1033" y="4"/>
                  </a:lnTo>
                  <a:close/>
                  <a:moveTo>
                    <a:pt x="1058" y="0"/>
                  </a:moveTo>
                  <a:lnTo>
                    <a:pt x="1061" y="0"/>
                  </a:lnTo>
                  <a:lnTo>
                    <a:pt x="1058" y="11"/>
                  </a:lnTo>
                  <a:lnTo>
                    <a:pt x="1058" y="0"/>
                  </a:lnTo>
                  <a:close/>
                  <a:moveTo>
                    <a:pt x="1061" y="0"/>
                  </a:moveTo>
                  <a:lnTo>
                    <a:pt x="1058" y="25"/>
                  </a:lnTo>
                  <a:lnTo>
                    <a:pt x="1061" y="0"/>
                  </a:lnTo>
                  <a:close/>
                  <a:moveTo>
                    <a:pt x="1061" y="0"/>
                  </a:moveTo>
                  <a:lnTo>
                    <a:pt x="1063" y="0"/>
                  </a:lnTo>
                  <a:lnTo>
                    <a:pt x="1064" y="0"/>
                  </a:lnTo>
                  <a:lnTo>
                    <a:pt x="1066" y="0"/>
                  </a:lnTo>
                  <a:lnTo>
                    <a:pt x="1061" y="25"/>
                  </a:lnTo>
                  <a:lnTo>
                    <a:pt x="1060" y="25"/>
                  </a:lnTo>
                  <a:lnTo>
                    <a:pt x="1058" y="25"/>
                  </a:lnTo>
                  <a:lnTo>
                    <a:pt x="1061" y="0"/>
                  </a:lnTo>
                  <a:close/>
                  <a:moveTo>
                    <a:pt x="1066" y="0"/>
                  </a:moveTo>
                  <a:lnTo>
                    <a:pt x="1067" y="2"/>
                  </a:lnTo>
                  <a:lnTo>
                    <a:pt x="1069" y="3"/>
                  </a:lnTo>
                  <a:lnTo>
                    <a:pt x="1070" y="3"/>
                  </a:lnTo>
                  <a:lnTo>
                    <a:pt x="1072" y="4"/>
                  </a:lnTo>
                  <a:lnTo>
                    <a:pt x="1066" y="25"/>
                  </a:lnTo>
                  <a:lnTo>
                    <a:pt x="1064" y="25"/>
                  </a:lnTo>
                  <a:lnTo>
                    <a:pt x="1063" y="25"/>
                  </a:lnTo>
                  <a:lnTo>
                    <a:pt x="1061" y="25"/>
                  </a:lnTo>
                  <a:lnTo>
                    <a:pt x="1066" y="0"/>
                  </a:lnTo>
                  <a:close/>
                  <a:moveTo>
                    <a:pt x="1072" y="4"/>
                  </a:moveTo>
                  <a:lnTo>
                    <a:pt x="1077" y="4"/>
                  </a:lnTo>
                  <a:lnTo>
                    <a:pt x="1078" y="4"/>
                  </a:lnTo>
                  <a:lnTo>
                    <a:pt x="1081" y="4"/>
                  </a:lnTo>
                  <a:lnTo>
                    <a:pt x="1084" y="6"/>
                  </a:lnTo>
                  <a:lnTo>
                    <a:pt x="1090" y="8"/>
                  </a:lnTo>
                  <a:lnTo>
                    <a:pt x="1097" y="11"/>
                  </a:lnTo>
                  <a:lnTo>
                    <a:pt x="1084" y="32"/>
                  </a:lnTo>
                  <a:lnTo>
                    <a:pt x="1083" y="31"/>
                  </a:lnTo>
                  <a:lnTo>
                    <a:pt x="1081" y="29"/>
                  </a:lnTo>
                  <a:lnTo>
                    <a:pt x="1078" y="28"/>
                  </a:lnTo>
                  <a:lnTo>
                    <a:pt x="1077" y="28"/>
                  </a:lnTo>
                  <a:lnTo>
                    <a:pt x="1074" y="27"/>
                  </a:lnTo>
                  <a:lnTo>
                    <a:pt x="1072" y="25"/>
                  </a:lnTo>
                  <a:lnTo>
                    <a:pt x="1069" y="25"/>
                  </a:lnTo>
                  <a:lnTo>
                    <a:pt x="1066" y="25"/>
                  </a:lnTo>
                  <a:lnTo>
                    <a:pt x="1072" y="4"/>
                  </a:lnTo>
                  <a:close/>
                  <a:moveTo>
                    <a:pt x="1097" y="11"/>
                  </a:moveTo>
                  <a:lnTo>
                    <a:pt x="1089" y="21"/>
                  </a:lnTo>
                  <a:lnTo>
                    <a:pt x="1097" y="11"/>
                  </a:lnTo>
                  <a:close/>
                  <a:moveTo>
                    <a:pt x="1097" y="11"/>
                  </a:moveTo>
                  <a:lnTo>
                    <a:pt x="1098" y="13"/>
                  </a:lnTo>
                  <a:lnTo>
                    <a:pt x="1100" y="14"/>
                  </a:lnTo>
                  <a:lnTo>
                    <a:pt x="1104" y="15"/>
                  </a:lnTo>
                  <a:lnTo>
                    <a:pt x="1106" y="17"/>
                  </a:lnTo>
                  <a:lnTo>
                    <a:pt x="1107" y="17"/>
                  </a:lnTo>
                  <a:lnTo>
                    <a:pt x="1107" y="18"/>
                  </a:lnTo>
                  <a:lnTo>
                    <a:pt x="1109" y="18"/>
                  </a:lnTo>
                  <a:lnTo>
                    <a:pt x="1092" y="36"/>
                  </a:lnTo>
                  <a:lnTo>
                    <a:pt x="1090" y="35"/>
                  </a:lnTo>
                  <a:lnTo>
                    <a:pt x="1089" y="35"/>
                  </a:lnTo>
                  <a:lnTo>
                    <a:pt x="1089" y="33"/>
                  </a:lnTo>
                  <a:lnTo>
                    <a:pt x="1087" y="33"/>
                  </a:lnTo>
                  <a:lnTo>
                    <a:pt x="1086" y="32"/>
                  </a:lnTo>
                  <a:lnTo>
                    <a:pt x="1084" y="31"/>
                  </a:lnTo>
                  <a:lnTo>
                    <a:pt x="1083" y="31"/>
                  </a:lnTo>
                  <a:lnTo>
                    <a:pt x="1081" y="29"/>
                  </a:lnTo>
                  <a:lnTo>
                    <a:pt x="1097" y="11"/>
                  </a:lnTo>
                  <a:close/>
                  <a:moveTo>
                    <a:pt x="1109" y="18"/>
                  </a:moveTo>
                  <a:lnTo>
                    <a:pt x="1112" y="21"/>
                  </a:lnTo>
                  <a:lnTo>
                    <a:pt x="1112" y="29"/>
                  </a:lnTo>
                  <a:lnTo>
                    <a:pt x="1100" y="29"/>
                  </a:lnTo>
                  <a:lnTo>
                    <a:pt x="1109" y="18"/>
                  </a:lnTo>
                  <a:close/>
                  <a:moveTo>
                    <a:pt x="1112" y="29"/>
                  </a:moveTo>
                  <a:lnTo>
                    <a:pt x="1112" y="29"/>
                  </a:lnTo>
                  <a:lnTo>
                    <a:pt x="1112" y="31"/>
                  </a:lnTo>
                  <a:lnTo>
                    <a:pt x="1112" y="32"/>
                  </a:lnTo>
                  <a:lnTo>
                    <a:pt x="1112" y="33"/>
                  </a:lnTo>
                  <a:lnTo>
                    <a:pt x="1112" y="35"/>
                  </a:lnTo>
                  <a:lnTo>
                    <a:pt x="1112" y="36"/>
                  </a:lnTo>
                  <a:lnTo>
                    <a:pt x="1112" y="39"/>
                  </a:lnTo>
                  <a:lnTo>
                    <a:pt x="1112" y="42"/>
                  </a:lnTo>
                  <a:lnTo>
                    <a:pt x="1112" y="45"/>
                  </a:lnTo>
                  <a:lnTo>
                    <a:pt x="1112" y="47"/>
                  </a:lnTo>
                  <a:lnTo>
                    <a:pt x="1112" y="50"/>
                  </a:lnTo>
                  <a:lnTo>
                    <a:pt x="1112" y="53"/>
                  </a:lnTo>
                  <a:lnTo>
                    <a:pt x="1112" y="57"/>
                  </a:lnTo>
                  <a:lnTo>
                    <a:pt x="1089" y="57"/>
                  </a:lnTo>
                  <a:lnTo>
                    <a:pt x="1089" y="53"/>
                  </a:lnTo>
                  <a:lnTo>
                    <a:pt x="1089" y="47"/>
                  </a:lnTo>
                  <a:lnTo>
                    <a:pt x="1089" y="42"/>
                  </a:lnTo>
                  <a:lnTo>
                    <a:pt x="1089" y="38"/>
                  </a:lnTo>
                  <a:lnTo>
                    <a:pt x="1089" y="36"/>
                  </a:lnTo>
                  <a:lnTo>
                    <a:pt x="1089" y="33"/>
                  </a:lnTo>
                  <a:lnTo>
                    <a:pt x="1089" y="32"/>
                  </a:lnTo>
                  <a:lnTo>
                    <a:pt x="1089" y="31"/>
                  </a:lnTo>
                  <a:lnTo>
                    <a:pt x="1089" y="29"/>
                  </a:lnTo>
                  <a:lnTo>
                    <a:pt x="1112" y="29"/>
                  </a:lnTo>
                  <a:close/>
                  <a:moveTo>
                    <a:pt x="1112" y="57"/>
                  </a:moveTo>
                  <a:lnTo>
                    <a:pt x="1100" y="57"/>
                  </a:lnTo>
                  <a:lnTo>
                    <a:pt x="1112" y="57"/>
                  </a:lnTo>
                  <a:close/>
                  <a:moveTo>
                    <a:pt x="1112" y="57"/>
                  </a:moveTo>
                  <a:lnTo>
                    <a:pt x="1112" y="57"/>
                  </a:lnTo>
                  <a:lnTo>
                    <a:pt x="1112" y="58"/>
                  </a:lnTo>
                  <a:lnTo>
                    <a:pt x="1112" y="61"/>
                  </a:lnTo>
                  <a:lnTo>
                    <a:pt x="1112" y="64"/>
                  </a:lnTo>
                  <a:lnTo>
                    <a:pt x="1089" y="64"/>
                  </a:lnTo>
                  <a:lnTo>
                    <a:pt x="1089" y="61"/>
                  </a:lnTo>
                  <a:lnTo>
                    <a:pt x="1089" y="58"/>
                  </a:lnTo>
                  <a:lnTo>
                    <a:pt x="1089" y="57"/>
                  </a:lnTo>
                  <a:lnTo>
                    <a:pt x="1112" y="57"/>
                  </a:lnTo>
                  <a:close/>
                  <a:moveTo>
                    <a:pt x="1112" y="64"/>
                  </a:moveTo>
                  <a:lnTo>
                    <a:pt x="1112" y="71"/>
                  </a:lnTo>
                  <a:lnTo>
                    <a:pt x="1089" y="71"/>
                  </a:lnTo>
                  <a:lnTo>
                    <a:pt x="1089" y="64"/>
                  </a:lnTo>
                  <a:lnTo>
                    <a:pt x="1112" y="64"/>
                  </a:lnTo>
                  <a:close/>
                  <a:moveTo>
                    <a:pt x="1089" y="71"/>
                  </a:moveTo>
                  <a:lnTo>
                    <a:pt x="1100" y="71"/>
                  </a:lnTo>
                  <a:lnTo>
                    <a:pt x="1089" y="71"/>
                  </a:lnTo>
                  <a:close/>
                  <a:moveTo>
                    <a:pt x="1112" y="71"/>
                  </a:moveTo>
                  <a:lnTo>
                    <a:pt x="1112" y="75"/>
                  </a:lnTo>
                  <a:lnTo>
                    <a:pt x="1089" y="75"/>
                  </a:lnTo>
                  <a:lnTo>
                    <a:pt x="1089" y="71"/>
                  </a:lnTo>
                  <a:lnTo>
                    <a:pt x="1112" y="71"/>
                  </a:lnTo>
                  <a:close/>
                  <a:moveTo>
                    <a:pt x="1112" y="75"/>
                  </a:moveTo>
                  <a:lnTo>
                    <a:pt x="1112" y="75"/>
                  </a:lnTo>
                  <a:lnTo>
                    <a:pt x="1112" y="77"/>
                  </a:lnTo>
                  <a:lnTo>
                    <a:pt x="1112" y="79"/>
                  </a:lnTo>
                  <a:lnTo>
                    <a:pt x="1112" y="82"/>
                  </a:lnTo>
                  <a:lnTo>
                    <a:pt x="1089" y="82"/>
                  </a:lnTo>
                  <a:lnTo>
                    <a:pt x="1089" y="79"/>
                  </a:lnTo>
                  <a:lnTo>
                    <a:pt x="1089" y="77"/>
                  </a:lnTo>
                  <a:lnTo>
                    <a:pt x="1089" y="75"/>
                  </a:lnTo>
                  <a:lnTo>
                    <a:pt x="1112" y="75"/>
                  </a:lnTo>
                  <a:close/>
                  <a:moveTo>
                    <a:pt x="1089" y="82"/>
                  </a:moveTo>
                  <a:lnTo>
                    <a:pt x="1100" y="82"/>
                  </a:lnTo>
                  <a:lnTo>
                    <a:pt x="1089" y="82"/>
                  </a:lnTo>
                  <a:close/>
                  <a:moveTo>
                    <a:pt x="1112" y="82"/>
                  </a:moveTo>
                  <a:lnTo>
                    <a:pt x="1112" y="89"/>
                  </a:lnTo>
                  <a:lnTo>
                    <a:pt x="1089" y="89"/>
                  </a:lnTo>
                  <a:lnTo>
                    <a:pt x="1089" y="82"/>
                  </a:lnTo>
                  <a:lnTo>
                    <a:pt x="1112" y="82"/>
                  </a:lnTo>
                  <a:close/>
                  <a:moveTo>
                    <a:pt x="1112" y="89"/>
                  </a:moveTo>
                  <a:lnTo>
                    <a:pt x="1112" y="111"/>
                  </a:lnTo>
                  <a:lnTo>
                    <a:pt x="1089" y="111"/>
                  </a:lnTo>
                  <a:lnTo>
                    <a:pt x="1089" y="89"/>
                  </a:lnTo>
                  <a:lnTo>
                    <a:pt x="1112" y="89"/>
                  </a:lnTo>
                  <a:close/>
                  <a:moveTo>
                    <a:pt x="1112" y="111"/>
                  </a:moveTo>
                  <a:lnTo>
                    <a:pt x="1112" y="128"/>
                  </a:lnTo>
                  <a:lnTo>
                    <a:pt x="1089" y="128"/>
                  </a:lnTo>
                  <a:lnTo>
                    <a:pt x="1089" y="111"/>
                  </a:lnTo>
                  <a:lnTo>
                    <a:pt x="1112" y="111"/>
                  </a:lnTo>
                  <a:close/>
                  <a:moveTo>
                    <a:pt x="1112" y="128"/>
                  </a:moveTo>
                  <a:lnTo>
                    <a:pt x="1112" y="132"/>
                  </a:lnTo>
                  <a:lnTo>
                    <a:pt x="1089" y="132"/>
                  </a:lnTo>
                  <a:lnTo>
                    <a:pt x="1089" y="128"/>
                  </a:lnTo>
                  <a:lnTo>
                    <a:pt x="1112" y="128"/>
                  </a:lnTo>
                  <a:close/>
                  <a:moveTo>
                    <a:pt x="1112" y="132"/>
                  </a:moveTo>
                  <a:lnTo>
                    <a:pt x="1112" y="143"/>
                  </a:lnTo>
                  <a:lnTo>
                    <a:pt x="1089" y="143"/>
                  </a:lnTo>
                  <a:lnTo>
                    <a:pt x="1089" y="132"/>
                  </a:lnTo>
                  <a:lnTo>
                    <a:pt x="1112" y="132"/>
                  </a:lnTo>
                  <a:close/>
                  <a:moveTo>
                    <a:pt x="1112" y="143"/>
                  </a:moveTo>
                  <a:lnTo>
                    <a:pt x="1112" y="146"/>
                  </a:lnTo>
                  <a:lnTo>
                    <a:pt x="1089" y="146"/>
                  </a:lnTo>
                  <a:lnTo>
                    <a:pt x="1089" y="143"/>
                  </a:lnTo>
                  <a:lnTo>
                    <a:pt x="1112" y="143"/>
                  </a:lnTo>
                  <a:close/>
                  <a:moveTo>
                    <a:pt x="1112" y="146"/>
                  </a:moveTo>
                  <a:lnTo>
                    <a:pt x="1112" y="157"/>
                  </a:lnTo>
                  <a:lnTo>
                    <a:pt x="1089" y="157"/>
                  </a:lnTo>
                  <a:lnTo>
                    <a:pt x="1089" y="146"/>
                  </a:lnTo>
                  <a:lnTo>
                    <a:pt x="1112" y="146"/>
                  </a:lnTo>
                  <a:close/>
                  <a:moveTo>
                    <a:pt x="1112" y="157"/>
                  </a:moveTo>
                  <a:lnTo>
                    <a:pt x="1112" y="160"/>
                  </a:lnTo>
                  <a:lnTo>
                    <a:pt x="1112" y="161"/>
                  </a:lnTo>
                  <a:lnTo>
                    <a:pt x="1112" y="163"/>
                  </a:lnTo>
                  <a:lnTo>
                    <a:pt x="1112" y="164"/>
                  </a:lnTo>
                  <a:lnTo>
                    <a:pt x="1112" y="165"/>
                  </a:lnTo>
                  <a:lnTo>
                    <a:pt x="1112" y="167"/>
                  </a:lnTo>
                  <a:lnTo>
                    <a:pt x="1112" y="168"/>
                  </a:lnTo>
                  <a:lnTo>
                    <a:pt x="1089" y="168"/>
                  </a:lnTo>
                  <a:lnTo>
                    <a:pt x="1089" y="167"/>
                  </a:lnTo>
                  <a:lnTo>
                    <a:pt x="1089" y="165"/>
                  </a:lnTo>
                  <a:lnTo>
                    <a:pt x="1089" y="164"/>
                  </a:lnTo>
                  <a:lnTo>
                    <a:pt x="1089" y="163"/>
                  </a:lnTo>
                  <a:lnTo>
                    <a:pt x="1089" y="160"/>
                  </a:lnTo>
                  <a:lnTo>
                    <a:pt x="1089" y="158"/>
                  </a:lnTo>
                  <a:lnTo>
                    <a:pt x="1089" y="157"/>
                  </a:lnTo>
                  <a:lnTo>
                    <a:pt x="1112" y="157"/>
                  </a:lnTo>
                  <a:close/>
                  <a:moveTo>
                    <a:pt x="1112" y="168"/>
                  </a:moveTo>
                  <a:lnTo>
                    <a:pt x="1112" y="189"/>
                  </a:lnTo>
                  <a:lnTo>
                    <a:pt x="1092" y="175"/>
                  </a:lnTo>
                  <a:lnTo>
                    <a:pt x="1100" y="168"/>
                  </a:lnTo>
                  <a:lnTo>
                    <a:pt x="1112" y="168"/>
                  </a:lnTo>
                  <a:close/>
                </a:path>
              </a:pathLst>
            </a:custGeom>
            <a:solidFill>
              <a:srgbClr val="131516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2530" y="691"/>
              <a:ext cx="544" cy="159"/>
            </a:xfrm>
            <a:custGeom>
              <a:avLst/>
              <a:gdLst>
                <a:gd name="T0" fmla="*/ 3 w 1087"/>
                <a:gd name="T1" fmla="*/ 1 h 320"/>
                <a:gd name="T2" fmla="*/ 3 w 1087"/>
                <a:gd name="T3" fmla="*/ 1 h 320"/>
                <a:gd name="T4" fmla="*/ 3 w 1087"/>
                <a:gd name="T5" fmla="*/ 1 h 320"/>
                <a:gd name="T6" fmla="*/ 3 w 1087"/>
                <a:gd name="T7" fmla="*/ 1 h 320"/>
                <a:gd name="T8" fmla="*/ 3 w 1087"/>
                <a:gd name="T9" fmla="*/ 1 h 320"/>
                <a:gd name="T10" fmla="*/ 2 w 1087"/>
                <a:gd name="T11" fmla="*/ 1 h 320"/>
                <a:gd name="T12" fmla="*/ 2 w 1087"/>
                <a:gd name="T13" fmla="*/ 1 h 320"/>
                <a:gd name="T14" fmla="*/ 2 w 1087"/>
                <a:gd name="T15" fmla="*/ 1 h 320"/>
                <a:gd name="T16" fmla="*/ 2 w 1087"/>
                <a:gd name="T17" fmla="*/ 1 h 320"/>
                <a:gd name="T18" fmla="*/ 1 w 1087"/>
                <a:gd name="T19" fmla="*/ 1 h 320"/>
                <a:gd name="T20" fmla="*/ 1 w 1087"/>
                <a:gd name="T21" fmla="*/ 1 h 320"/>
                <a:gd name="T22" fmla="*/ 1 w 1087"/>
                <a:gd name="T23" fmla="*/ 1 h 320"/>
                <a:gd name="T24" fmla="*/ 1 w 1087"/>
                <a:gd name="T25" fmla="*/ 1 h 320"/>
                <a:gd name="T26" fmla="*/ 1 w 1087"/>
                <a:gd name="T27" fmla="*/ 1 h 320"/>
                <a:gd name="T28" fmla="*/ 1 w 1087"/>
                <a:gd name="T29" fmla="*/ 1 h 320"/>
                <a:gd name="T30" fmla="*/ 1 w 1087"/>
                <a:gd name="T31" fmla="*/ 1 h 320"/>
                <a:gd name="T32" fmla="*/ 1 w 1087"/>
                <a:gd name="T33" fmla="*/ 1 h 320"/>
                <a:gd name="T34" fmla="*/ 1 w 1087"/>
                <a:gd name="T35" fmla="*/ 1 h 320"/>
                <a:gd name="T36" fmla="*/ 0 w 1087"/>
                <a:gd name="T37" fmla="*/ 1 h 320"/>
                <a:gd name="T38" fmla="*/ 0 w 1087"/>
                <a:gd name="T39" fmla="*/ 1 h 320"/>
                <a:gd name="T40" fmla="*/ 0 w 1087"/>
                <a:gd name="T41" fmla="*/ 1 h 320"/>
                <a:gd name="T42" fmla="*/ 0 w 1087"/>
                <a:gd name="T43" fmla="*/ 1 h 320"/>
                <a:gd name="T44" fmla="*/ 0 w 1087"/>
                <a:gd name="T45" fmla="*/ 1 h 320"/>
                <a:gd name="T46" fmla="*/ 0 w 1087"/>
                <a:gd name="T47" fmla="*/ 1 h 320"/>
                <a:gd name="T48" fmla="*/ 0 w 1087"/>
                <a:gd name="T49" fmla="*/ 1 h 320"/>
                <a:gd name="T50" fmla="*/ 0 w 1087"/>
                <a:gd name="T51" fmla="*/ 1 h 320"/>
                <a:gd name="T52" fmla="*/ 0 w 1087"/>
                <a:gd name="T53" fmla="*/ 1 h 320"/>
                <a:gd name="T54" fmla="*/ 0 w 1087"/>
                <a:gd name="T55" fmla="*/ 1 h 320"/>
                <a:gd name="T56" fmla="*/ 0 w 1087"/>
                <a:gd name="T57" fmla="*/ 1 h 320"/>
                <a:gd name="T58" fmla="*/ 1 w 1087"/>
                <a:gd name="T59" fmla="*/ 1 h 320"/>
                <a:gd name="T60" fmla="*/ 1 w 1087"/>
                <a:gd name="T61" fmla="*/ 1 h 320"/>
                <a:gd name="T62" fmla="*/ 1 w 1087"/>
                <a:gd name="T63" fmla="*/ 1 h 320"/>
                <a:gd name="T64" fmla="*/ 1 w 1087"/>
                <a:gd name="T65" fmla="*/ 1 h 320"/>
                <a:gd name="T66" fmla="*/ 1 w 1087"/>
                <a:gd name="T67" fmla="*/ 1 h 320"/>
                <a:gd name="T68" fmla="*/ 1 w 1087"/>
                <a:gd name="T69" fmla="*/ 1 h 320"/>
                <a:gd name="T70" fmla="*/ 1 w 1087"/>
                <a:gd name="T71" fmla="*/ 1 h 320"/>
                <a:gd name="T72" fmla="*/ 1 w 1087"/>
                <a:gd name="T73" fmla="*/ 1 h 320"/>
                <a:gd name="T74" fmla="*/ 2 w 1087"/>
                <a:gd name="T75" fmla="*/ 1 h 320"/>
                <a:gd name="T76" fmla="*/ 2 w 1087"/>
                <a:gd name="T77" fmla="*/ 1 h 320"/>
                <a:gd name="T78" fmla="*/ 2 w 1087"/>
                <a:gd name="T79" fmla="*/ 1 h 320"/>
                <a:gd name="T80" fmla="*/ 2 w 1087"/>
                <a:gd name="T81" fmla="*/ 1 h 320"/>
                <a:gd name="T82" fmla="*/ 3 w 1087"/>
                <a:gd name="T83" fmla="*/ 1 h 320"/>
                <a:gd name="T84" fmla="*/ 3 w 1087"/>
                <a:gd name="T85" fmla="*/ 0 h 320"/>
                <a:gd name="T86" fmla="*/ 3 w 1087"/>
                <a:gd name="T87" fmla="*/ 1 h 320"/>
                <a:gd name="T88" fmla="*/ 3 w 1087"/>
                <a:gd name="T89" fmla="*/ 1 h 320"/>
                <a:gd name="T90" fmla="*/ 3 w 1087"/>
                <a:gd name="T91" fmla="*/ 1 h 320"/>
                <a:gd name="T92" fmla="*/ 3 w 1087"/>
                <a:gd name="T93" fmla="*/ 1 h 320"/>
                <a:gd name="T94" fmla="*/ 3 w 1087"/>
                <a:gd name="T95" fmla="*/ 1 h 320"/>
                <a:gd name="T96" fmla="*/ 3 w 1087"/>
                <a:gd name="T97" fmla="*/ 1 h 320"/>
                <a:gd name="T98" fmla="*/ 3 w 1087"/>
                <a:gd name="T99" fmla="*/ 1 h 320"/>
                <a:gd name="T100" fmla="*/ 3 w 1087"/>
                <a:gd name="T101" fmla="*/ 1 h 320"/>
                <a:gd name="T102" fmla="*/ 3 w 1087"/>
                <a:gd name="T103" fmla="*/ 1 h 320"/>
                <a:gd name="T104" fmla="*/ 3 w 1087"/>
                <a:gd name="T105" fmla="*/ 1 h 320"/>
                <a:gd name="T106" fmla="*/ 3 w 1087"/>
                <a:gd name="T107" fmla="*/ 1 h 320"/>
                <a:gd name="T108" fmla="*/ 3 w 1087"/>
                <a:gd name="T109" fmla="*/ 1 h 320"/>
                <a:gd name="T110" fmla="*/ 3 w 1087"/>
                <a:gd name="T111" fmla="*/ 1 h 320"/>
                <a:gd name="T112" fmla="*/ 3 w 1087"/>
                <a:gd name="T113" fmla="*/ 1 h 32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87"/>
                <a:gd name="T172" fmla="*/ 0 h 320"/>
                <a:gd name="T173" fmla="*/ 1087 w 1087"/>
                <a:gd name="T174" fmla="*/ 320 h 32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87" h="320">
                  <a:moveTo>
                    <a:pt x="1087" y="167"/>
                  </a:moveTo>
                  <a:lnTo>
                    <a:pt x="1087" y="165"/>
                  </a:lnTo>
                  <a:lnTo>
                    <a:pt x="1087" y="164"/>
                  </a:lnTo>
                  <a:lnTo>
                    <a:pt x="1087" y="163"/>
                  </a:lnTo>
                  <a:lnTo>
                    <a:pt x="1085" y="161"/>
                  </a:lnTo>
                  <a:lnTo>
                    <a:pt x="1085" y="158"/>
                  </a:lnTo>
                  <a:lnTo>
                    <a:pt x="1082" y="156"/>
                  </a:lnTo>
                  <a:lnTo>
                    <a:pt x="1081" y="154"/>
                  </a:lnTo>
                  <a:lnTo>
                    <a:pt x="1079" y="153"/>
                  </a:lnTo>
                  <a:lnTo>
                    <a:pt x="1079" y="152"/>
                  </a:lnTo>
                  <a:lnTo>
                    <a:pt x="1077" y="150"/>
                  </a:lnTo>
                  <a:lnTo>
                    <a:pt x="1076" y="149"/>
                  </a:lnTo>
                  <a:lnTo>
                    <a:pt x="1073" y="147"/>
                  </a:lnTo>
                  <a:lnTo>
                    <a:pt x="1070" y="146"/>
                  </a:lnTo>
                  <a:lnTo>
                    <a:pt x="1067" y="145"/>
                  </a:lnTo>
                  <a:lnTo>
                    <a:pt x="1064" y="143"/>
                  </a:lnTo>
                  <a:lnTo>
                    <a:pt x="1059" y="140"/>
                  </a:lnTo>
                  <a:lnTo>
                    <a:pt x="1054" y="140"/>
                  </a:lnTo>
                  <a:lnTo>
                    <a:pt x="1050" y="139"/>
                  </a:lnTo>
                  <a:lnTo>
                    <a:pt x="1045" y="139"/>
                  </a:lnTo>
                  <a:lnTo>
                    <a:pt x="1042" y="139"/>
                  </a:lnTo>
                  <a:lnTo>
                    <a:pt x="1041" y="139"/>
                  </a:lnTo>
                  <a:lnTo>
                    <a:pt x="1039" y="139"/>
                  </a:lnTo>
                  <a:lnTo>
                    <a:pt x="1036" y="139"/>
                  </a:lnTo>
                  <a:lnTo>
                    <a:pt x="1030" y="139"/>
                  </a:lnTo>
                  <a:lnTo>
                    <a:pt x="1025" y="139"/>
                  </a:lnTo>
                  <a:lnTo>
                    <a:pt x="1022" y="139"/>
                  </a:lnTo>
                  <a:lnTo>
                    <a:pt x="1019" y="139"/>
                  </a:lnTo>
                  <a:lnTo>
                    <a:pt x="1011" y="140"/>
                  </a:lnTo>
                  <a:lnTo>
                    <a:pt x="1008" y="140"/>
                  </a:lnTo>
                  <a:lnTo>
                    <a:pt x="1005" y="142"/>
                  </a:lnTo>
                  <a:lnTo>
                    <a:pt x="1000" y="142"/>
                  </a:lnTo>
                  <a:lnTo>
                    <a:pt x="996" y="142"/>
                  </a:lnTo>
                  <a:lnTo>
                    <a:pt x="977" y="146"/>
                  </a:lnTo>
                  <a:lnTo>
                    <a:pt x="957" y="150"/>
                  </a:lnTo>
                  <a:lnTo>
                    <a:pt x="934" y="154"/>
                  </a:lnTo>
                  <a:lnTo>
                    <a:pt x="911" y="158"/>
                  </a:lnTo>
                  <a:lnTo>
                    <a:pt x="887" y="164"/>
                  </a:lnTo>
                  <a:lnTo>
                    <a:pt x="859" y="168"/>
                  </a:lnTo>
                  <a:lnTo>
                    <a:pt x="833" y="174"/>
                  </a:lnTo>
                  <a:lnTo>
                    <a:pt x="805" y="179"/>
                  </a:lnTo>
                  <a:lnTo>
                    <a:pt x="776" y="185"/>
                  </a:lnTo>
                  <a:lnTo>
                    <a:pt x="746" y="190"/>
                  </a:lnTo>
                  <a:lnTo>
                    <a:pt x="716" y="197"/>
                  </a:lnTo>
                  <a:lnTo>
                    <a:pt x="685" y="203"/>
                  </a:lnTo>
                  <a:lnTo>
                    <a:pt x="622" y="215"/>
                  </a:lnTo>
                  <a:lnTo>
                    <a:pt x="557" y="227"/>
                  </a:lnTo>
                  <a:lnTo>
                    <a:pt x="494" y="239"/>
                  </a:lnTo>
                  <a:lnTo>
                    <a:pt x="429" y="252"/>
                  </a:lnTo>
                  <a:lnTo>
                    <a:pt x="398" y="259"/>
                  </a:lnTo>
                  <a:lnTo>
                    <a:pt x="366" y="264"/>
                  </a:lnTo>
                  <a:lnTo>
                    <a:pt x="337" y="270"/>
                  </a:lnTo>
                  <a:lnTo>
                    <a:pt x="308" y="275"/>
                  </a:lnTo>
                  <a:lnTo>
                    <a:pt x="278" y="281"/>
                  </a:lnTo>
                  <a:lnTo>
                    <a:pt x="251" y="285"/>
                  </a:lnTo>
                  <a:lnTo>
                    <a:pt x="223" y="290"/>
                  </a:lnTo>
                  <a:lnTo>
                    <a:pt x="197" y="296"/>
                  </a:lnTo>
                  <a:lnTo>
                    <a:pt x="172" y="300"/>
                  </a:lnTo>
                  <a:lnTo>
                    <a:pt x="149" y="304"/>
                  </a:lnTo>
                  <a:lnTo>
                    <a:pt x="127" y="309"/>
                  </a:lnTo>
                  <a:lnTo>
                    <a:pt x="106" y="313"/>
                  </a:lnTo>
                  <a:lnTo>
                    <a:pt x="101" y="313"/>
                  </a:lnTo>
                  <a:lnTo>
                    <a:pt x="98" y="313"/>
                  </a:lnTo>
                  <a:lnTo>
                    <a:pt x="94" y="314"/>
                  </a:lnTo>
                  <a:lnTo>
                    <a:pt x="90" y="314"/>
                  </a:lnTo>
                  <a:lnTo>
                    <a:pt x="84" y="315"/>
                  </a:lnTo>
                  <a:lnTo>
                    <a:pt x="81" y="317"/>
                  </a:lnTo>
                  <a:lnTo>
                    <a:pt x="78" y="317"/>
                  </a:lnTo>
                  <a:lnTo>
                    <a:pt x="75" y="317"/>
                  </a:lnTo>
                  <a:lnTo>
                    <a:pt x="72" y="317"/>
                  </a:lnTo>
                  <a:lnTo>
                    <a:pt x="67" y="318"/>
                  </a:lnTo>
                  <a:lnTo>
                    <a:pt x="61" y="320"/>
                  </a:lnTo>
                  <a:lnTo>
                    <a:pt x="58" y="320"/>
                  </a:lnTo>
                  <a:lnTo>
                    <a:pt x="55" y="320"/>
                  </a:lnTo>
                  <a:lnTo>
                    <a:pt x="53" y="318"/>
                  </a:lnTo>
                  <a:lnTo>
                    <a:pt x="50" y="318"/>
                  </a:lnTo>
                  <a:lnTo>
                    <a:pt x="49" y="317"/>
                  </a:lnTo>
                  <a:lnTo>
                    <a:pt x="46" y="317"/>
                  </a:lnTo>
                  <a:lnTo>
                    <a:pt x="41" y="317"/>
                  </a:lnTo>
                  <a:lnTo>
                    <a:pt x="35" y="317"/>
                  </a:lnTo>
                  <a:lnTo>
                    <a:pt x="32" y="315"/>
                  </a:lnTo>
                  <a:lnTo>
                    <a:pt x="29" y="314"/>
                  </a:lnTo>
                  <a:lnTo>
                    <a:pt x="21" y="311"/>
                  </a:lnTo>
                  <a:lnTo>
                    <a:pt x="18" y="310"/>
                  </a:lnTo>
                  <a:lnTo>
                    <a:pt x="17" y="310"/>
                  </a:lnTo>
                  <a:lnTo>
                    <a:pt x="13" y="310"/>
                  </a:lnTo>
                  <a:lnTo>
                    <a:pt x="12" y="309"/>
                  </a:lnTo>
                  <a:lnTo>
                    <a:pt x="9" y="309"/>
                  </a:lnTo>
                  <a:lnTo>
                    <a:pt x="6" y="307"/>
                  </a:lnTo>
                  <a:lnTo>
                    <a:pt x="4" y="306"/>
                  </a:lnTo>
                  <a:lnTo>
                    <a:pt x="3" y="306"/>
                  </a:lnTo>
                  <a:lnTo>
                    <a:pt x="1" y="306"/>
                  </a:lnTo>
                  <a:lnTo>
                    <a:pt x="0" y="306"/>
                  </a:lnTo>
                  <a:lnTo>
                    <a:pt x="0" y="304"/>
                  </a:lnTo>
                  <a:lnTo>
                    <a:pt x="0" y="303"/>
                  </a:lnTo>
                  <a:lnTo>
                    <a:pt x="0" y="302"/>
                  </a:lnTo>
                  <a:lnTo>
                    <a:pt x="0" y="297"/>
                  </a:lnTo>
                  <a:lnTo>
                    <a:pt x="0" y="296"/>
                  </a:lnTo>
                  <a:lnTo>
                    <a:pt x="0" y="295"/>
                  </a:lnTo>
                  <a:lnTo>
                    <a:pt x="0" y="292"/>
                  </a:lnTo>
                  <a:lnTo>
                    <a:pt x="0" y="289"/>
                  </a:lnTo>
                  <a:lnTo>
                    <a:pt x="0" y="285"/>
                  </a:lnTo>
                  <a:lnTo>
                    <a:pt x="0" y="282"/>
                  </a:lnTo>
                  <a:lnTo>
                    <a:pt x="0" y="275"/>
                  </a:lnTo>
                  <a:lnTo>
                    <a:pt x="0" y="267"/>
                  </a:lnTo>
                  <a:lnTo>
                    <a:pt x="0" y="265"/>
                  </a:lnTo>
                  <a:lnTo>
                    <a:pt x="0" y="264"/>
                  </a:lnTo>
                  <a:lnTo>
                    <a:pt x="0" y="260"/>
                  </a:lnTo>
                  <a:lnTo>
                    <a:pt x="0" y="256"/>
                  </a:lnTo>
                  <a:lnTo>
                    <a:pt x="0" y="254"/>
                  </a:lnTo>
                  <a:lnTo>
                    <a:pt x="0" y="253"/>
                  </a:lnTo>
                  <a:lnTo>
                    <a:pt x="0" y="247"/>
                  </a:lnTo>
                  <a:lnTo>
                    <a:pt x="0" y="242"/>
                  </a:lnTo>
                  <a:lnTo>
                    <a:pt x="0" y="239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0" y="235"/>
                  </a:lnTo>
                  <a:lnTo>
                    <a:pt x="0" y="232"/>
                  </a:lnTo>
                  <a:lnTo>
                    <a:pt x="0" y="229"/>
                  </a:lnTo>
                  <a:lnTo>
                    <a:pt x="0" y="225"/>
                  </a:lnTo>
                  <a:lnTo>
                    <a:pt x="0" y="221"/>
                  </a:lnTo>
                  <a:lnTo>
                    <a:pt x="0" y="218"/>
                  </a:lnTo>
                  <a:lnTo>
                    <a:pt x="0" y="217"/>
                  </a:lnTo>
                  <a:lnTo>
                    <a:pt x="0" y="215"/>
                  </a:lnTo>
                  <a:lnTo>
                    <a:pt x="0" y="214"/>
                  </a:lnTo>
                  <a:lnTo>
                    <a:pt x="0" y="210"/>
                  </a:lnTo>
                  <a:lnTo>
                    <a:pt x="0" y="206"/>
                  </a:lnTo>
                  <a:lnTo>
                    <a:pt x="0" y="204"/>
                  </a:lnTo>
                  <a:lnTo>
                    <a:pt x="0" y="203"/>
                  </a:lnTo>
                  <a:lnTo>
                    <a:pt x="0" y="200"/>
                  </a:lnTo>
                  <a:lnTo>
                    <a:pt x="0" y="197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0" y="185"/>
                  </a:lnTo>
                  <a:lnTo>
                    <a:pt x="0" y="182"/>
                  </a:lnTo>
                  <a:lnTo>
                    <a:pt x="0" y="181"/>
                  </a:lnTo>
                  <a:lnTo>
                    <a:pt x="0" y="175"/>
                  </a:lnTo>
                  <a:lnTo>
                    <a:pt x="0" y="174"/>
                  </a:lnTo>
                  <a:lnTo>
                    <a:pt x="0" y="171"/>
                  </a:lnTo>
                  <a:lnTo>
                    <a:pt x="0" y="170"/>
                  </a:lnTo>
                  <a:lnTo>
                    <a:pt x="0" y="168"/>
                  </a:lnTo>
                  <a:lnTo>
                    <a:pt x="0" y="167"/>
                  </a:lnTo>
                  <a:lnTo>
                    <a:pt x="1" y="168"/>
                  </a:lnTo>
                  <a:lnTo>
                    <a:pt x="3" y="168"/>
                  </a:lnTo>
                  <a:lnTo>
                    <a:pt x="4" y="170"/>
                  </a:lnTo>
                  <a:lnTo>
                    <a:pt x="6" y="170"/>
                  </a:lnTo>
                  <a:lnTo>
                    <a:pt x="9" y="170"/>
                  </a:lnTo>
                  <a:lnTo>
                    <a:pt x="12" y="170"/>
                  </a:lnTo>
                  <a:lnTo>
                    <a:pt x="13" y="171"/>
                  </a:lnTo>
                  <a:lnTo>
                    <a:pt x="17" y="172"/>
                  </a:lnTo>
                  <a:lnTo>
                    <a:pt x="18" y="174"/>
                  </a:lnTo>
                  <a:lnTo>
                    <a:pt x="21" y="175"/>
                  </a:lnTo>
                  <a:lnTo>
                    <a:pt x="24" y="177"/>
                  </a:lnTo>
                  <a:lnTo>
                    <a:pt x="29" y="177"/>
                  </a:lnTo>
                  <a:lnTo>
                    <a:pt x="32" y="178"/>
                  </a:lnTo>
                  <a:lnTo>
                    <a:pt x="35" y="178"/>
                  </a:lnTo>
                  <a:lnTo>
                    <a:pt x="38" y="179"/>
                  </a:lnTo>
                  <a:lnTo>
                    <a:pt x="41" y="179"/>
                  </a:lnTo>
                  <a:lnTo>
                    <a:pt x="44" y="181"/>
                  </a:lnTo>
                  <a:lnTo>
                    <a:pt x="46" y="181"/>
                  </a:lnTo>
                  <a:lnTo>
                    <a:pt x="49" y="181"/>
                  </a:lnTo>
                  <a:lnTo>
                    <a:pt x="50" y="181"/>
                  </a:lnTo>
                  <a:lnTo>
                    <a:pt x="53" y="181"/>
                  </a:lnTo>
                  <a:lnTo>
                    <a:pt x="55" y="181"/>
                  </a:lnTo>
                  <a:lnTo>
                    <a:pt x="78" y="181"/>
                  </a:lnTo>
                  <a:lnTo>
                    <a:pt x="81" y="181"/>
                  </a:lnTo>
                  <a:lnTo>
                    <a:pt x="84" y="181"/>
                  </a:lnTo>
                  <a:lnTo>
                    <a:pt x="90" y="179"/>
                  </a:lnTo>
                  <a:lnTo>
                    <a:pt x="94" y="178"/>
                  </a:lnTo>
                  <a:lnTo>
                    <a:pt x="98" y="178"/>
                  </a:lnTo>
                  <a:lnTo>
                    <a:pt x="101" y="178"/>
                  </a:lnTo>
                  <a:lnTo>
                    <a:pt x="106" y="178"/>
                  </a:lnTo>
                  <a:lnTo>
                    <a:pt x="127" y="174"/>
                  </a:lnTo>
                  <a:lnTo>
                    <a:pt x="149" y="168"/>
                  </a:lnTo>
                  <a:lnTo>
                    <a:pt x="172" y="164"/>
                  </a:lnTo>
                  <a:lnTo>
                    <a:pt x="197" y="160"/>
                  </a:lnTo>
                  <a:lnTo>
                    <a:pt x="223" y="154"/>
                  </a:lnTo>
                  <a:lnTo>
                    <a:pt x="251" y="150"/>
                  </a:lnTo>
                  <a:lnTo>
                    <a:pt x="278" y="145"/>
                  </a:lnTo>
                  <a:lnTo>
                    <a:pt x="308" y="139"/>
                  </a:lnTo>
                  <a:lnTo>
                    <a:pt x="337" y="133"/>
                  </a:lnTo>
                  <a:lnTo>
                    <a:pt x="366" y="127"/>
                  </a:lnTo>
                  <a:lnTo>
                    <a:pt x="398" y="121"/>
                  </a:lnTo>
                  <a:lnTo>
                    <a:pt x="429" y="115"/>
                  </a:lnTo>
                  <a:lnTo>
                    <a:pt x="494" y="103"/>
                  </a:lnTo>
                  <a:lnTo>
                    <a:pt x="557" y="92"/>
                  </a:lnTo>
                  <a:lnTo>
                    <a:pt x="622" y="79"/>
                  </a:lnTo>
                  <a:lnTo>
                    <a:pt x="685" y="67"/>
                  </a:lnTo>
                  <a:lnTo>
                    <a:pt x="716" y="61"/>
                  </a:lnTo>
                  <a:lnTo>
                    <a:pt x="746" y="56"/>
                  </a:lnTo>
                  <a:lnTo>
                    <a:pt x="776" y="49"/>
                  </a:lnTo>
                  <a:lnTo>
                    <a:pt x="805" y="43"/>
                  </a:lnTo>
                  <a:lnTo>
                    <a:pt x="833" y="39"/>
                  </a:lnTo>
                  <a:lnTo>
                    <a:pt x="859" y="33"/>
                  </a:lnTo>
                  <a:lnTo>
                    <a:pt x="887" y="28"/>
                  </a:lnTo>
                  <a:lnTo>
                    <a:pt x="911" y="24"/>
                  </a:lnTo>
                  <a:lnTo>
                    <a:pt x="934" y="20"/>
                  </a:lnTo>
                  <a:lnTo>
                    <a:pt x="957" y="15"/>
                  </a:lnTo>
                  <a:lnTo>
                    <a:pt x="977" y="11"/>
                  </a:lnTo>
                  <a:lnTo>
                    <a:pt x="996" y="7"/>
                  </a:lnTo>
                  <a:lnTo>
                    <a:pt x="1000" y="7"/>
                  </a:lnTo>
                  <a:lnTo>
                    <a:pt x="1005" y="6"/>
                  </a:lnTo>
                  <a:lnTo>
                    <a:pt x="1008" y="6"/>
                  </a:lnTo>
                  <a:lnTo>
                    <a:pt x="1011" y="6"/>
                  </a:lnTo>
                  <a:lnTo>
                    <a:pt x="1019" y="4"/>
                  </a:lnTo>
                  <a:lnTo>
                    <a:pt x="1022" y="3"/>
                  </a:lnTo>
                  <a:lnTo>
                    <a:pt x="1025" y="3"/>
                  </a:lnTo>
                  <a:lnTo>
                    <a:pt x="1027" y="2"/>
                  </a:lnTo>
                  <a:lnTo>
                    <a:pt x="1030" y="2"/>
                  </a:lnTo>
                  <a:lnTo>
                    <a:pt x="1033" y="0"/>
                  </a:lnTo>
                  <a:lnTo>
                    <a:pt x="1036" y="0"/>
                  </a:lnTo>
                  <a:lnTo>
                    <a:pt x="1039" y="0"/>
                  </a:lnTo>
                  <a:lnTo>
                    <a:pt x="1041" y="0"/>
                  </a:lnTo>
                  <a:lnTo>
                    <a:pt x="1042" y="0"/>
                  </a:lnTo>
                  <a:lnTo>
                    <a:pt x="1045" y="0"/>
                  </a:lnTo>
                  <a:lnTo>
                    <a:pt x="1050" y="2"/>
                  </a:lnTo>
                  <a:lnTo>
                    <a:pt x="1054" y="3"/>
                  </a:lnTo>
                  <a:lnTo>
                    <a:pt x="1059" y="4"/>
                  </a:lnTo>
                  <a:lnTo>
                    <a:pt x="1064" y="6"/>
                  </a:lnTo>
                  <a:lnTo>
                    <a:pt x="1067" y="7"/>
                  </a:lnTo>
                  <a:lnTo>
                    <a:pt x="1070" y="8"/>
                  </a:lnTo>
                  <a:lnTo>
                    <a:pt x="1076" y="10"/>
                  </a:lnTo>
                  <a:lnTo>
                    <a:pt x="1079" y="11"/>
                  </a:lnTo>
                  <a:lnTo>
                    <a:pt x="1081" y="13"/>
                  </a:lnTo>
                  <a:lnTo>
                    <a:pt x="1082" y="14"/>
                  </a:lnTo>
                  <a:lnTo>
                    <a:pt x="1085" y="15"/>
                  </a:lnTo>
                  <a:lnTo>
                    <a:pt x="1085" y="17"/>
                  </a:lnTo>
                  <a:lnTo>
                    <a:pt x="1087" y="17"/>
                  </a:lnTo>
                  <a:lnTo>
                    <a:pt x="1087" y="18"/>
                  </a:lnTo>
                  <a:lnTo>
                    <a:pt x="1087" y="20"/>
                  </a:lnTo>
                  <a:lnTo>
                    <a:pt x="1087" y="21"/>
                  </a:lnTo>
                  <a:lnTo>
                    <a:pt x="1087" y="22"/>
                  </a:lnTo>
                  <a:lnTo>
                    <a:pt x="1087" y="24"/>
                  </a:lnTo>
                  <a:lnTo>
                    <a:pt x="1087" y="27"/>
                  </a:lnTo>
                  <a:lnTo>
                    <a:pt x="1087" y="28"/>
                  </a:lnTo>
                  <a:lnTo>
                    <a:pt x="1087" y="29"/>
                  </a:lnTo>
                  <a:lnTo>
                    <a:pt x="1087" y="32"/>
                  </a:lnTo>
                  <a:lnTo>
                    <a:pt x="1087" y="35"/>
                  </a:lnTo>
                  <a:lnTo>
                    <a:pt x="1087" y="38"/>
                  </a:lnTo>
                  <a:lnTo>
                    <a:pt x="1087" y="42"/>
                  </a:lnTo>
                  <a:lnTo>
                    <a:pt x="1087" y="45"/>
                  </a:lnTo>
                  <a:lnTo>
                    <a:pt x="1087" y="53"/>
                  </a:lnTo>
                  <a:lnTo>
                    <a:pt x="1087" y="54"/>
                  </a:lnTo>
                  <a:lnTo>
                    <a:pt x="1087" y="56"/>
                  </a:lnTo>
                  <a:lnTo>
                    <a:pt x="1087" y="58"/>
                  </a:lnTo>
                  <a:lnTo>
                    <a:pt x="1087" y="61"/>
                  </a:lnTo>
                  <a:lnTo>
                    <a:pt x="1087" y="65"/>
                  </a:lnTo>
                  <a:lnTo>
                    <a:pt x="1087" y="71"/>
                  </a:lnTo>
                  <a:lnTo>
                    <a:pt x="1087" y="72"/>
                  </a:lnTo>
                  <a:lnTo>
                    <a:pt x="1087" y="74"/>
                  </a:lnTo>
                  <a:lnTo>
                    <a:pt x="1087" y="77"/>
                  </a:lnTo>
                  <a:lnTo>
                    <a:pt x="1087" y="78"/>
                  </a:lnTo>
                  <a:lnTo>
                    <a:pt x="1087" y="83"/>
                  </a:lnTo>
                  <a:lnTo>
                    <a:pt x="1087" y="88"/>
                  </a:lnTo>
                  <a:lnTo>
                    <a:pt x="1087" y="89"/>
                  </a:lnTo>
                  <a:lnTo>
                    <a:pt x="1087" y="92"/>
                  </a:lnTo>
                  <a:lnTo>
                    <a:pt x="1087" y="93"/>
                  </a:lnTo>
                  <a:lnTo>
                    <a:pt x="1087" y="96"/>
                  </a:lnTo>
                  <a:lnTo>
                    <a:pt x="1087" y="102"/>
                  </a:lnTo>
                  <a:lnTo>
                    <a:pt x="1087" y="106"/>
                  </a:lnTo>
                  <a:lnTo>
                    <a:pt x="1087" y="107"/>
                  </a:lnTo>
                  <a:lnTo>
                    <a:pt x="1087" y="110"/>
                  </a:lnTo>
                  <a:lnTo>
                    <a:pt x="1087" y="114"/>
                  </a:lnTo>
                  <a:lnTo>
                    <a:pt x="1087" y="117"/>
                  </a:lnTo>
                  <a:lnTo>
                    <a:pt x="1087" y="120"/>
                  </a:lnTo>
                  <a:lnTo>
                    <a:pt x="1087" y="121"/>
                  </a:lnTo>
                  <a:lnTo>
                    <a:pt x="1087" y="125"/>
                  </a:lnTo>
                  <a:lnTo>
                    <a:pt x="1087" y="128"/>
                  </a:lnTo>
                  <a:lnTo>
                    <a:pt x="1087" y="132"/>
                  </a:lnTo>
                  <a:lnTo>
                    <a:pt x="1087" y="135"/>
                  </a:lnTo>
                  <a:lnTo>
                    <a:pt x="1087" y="140"/>
                  </a:lnTo>
                  <a:lnTo>
                    <a:pt x="1087" y="146"/>
                  </a:lnTo>
                  <a:lnTo>
                    <a:pt x="1087" y="149"/>
                  </a:lnTo>
                  <a:lnTo>
                    <a:pt x="1087" y="152"/>
                  </a:lnTo>
                  <a:lnTo>
                    <a:pt x="1087" y="156"/>
                  </a:lnTo>
                  <a:lnTo>
                    <a:pt x="1087" y="158"/>
                  </a:lnTo>
                  <a:lnTo>
                    <a:pt x="1087" y="161"/>
                  </a:lnTo>
                  <a:lnTo>
                    <a:pt x="1087" y="163"/>
                  </a:lnTo>
                  <a:lnTo>
                    <a:pt x="1087" y="164"/>
                  </a:lnTo>
                  <a:lnTo>
                    <a:pt x="1087" y="165"/>
                  </a:lnTo>
                  <a:lnTo>
                    <a:pt x="1087" y="167"/>
                  </a:lnTo>
                  <a:close/>
                </a:path>
              </a:pathLst>
            </a:custGeom>
            <a:solidFill>
              <a:srgbClr val="DA2724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30" name="Freeform 20"/>
            <p:cNvSpPr>
              <a:spLocks noEditPoints="1"/>
            </p:cNvSpPr>
            <p:nvPr/>
          </p:nvSpPr>
          <p:spPr bwMode="auto">
            <a:xfrm>
              <a:off x="2525" y="685"/>
              <a:ext cx="553" cy="170"/>
            </a:xfrm>
            <a:custGeom>
              <a:avLst/>
              <a:gdLst>
                <a:gd name="T0" fmla="*/ 3 w 1112"/>
                <a:gd name="T1" fmla="*/ 0 h 342"/>
                <a:gd name="T2" fmla="*/ 3 w 1112"/>
                <a:gd name="T3" fmla="*/ 0 h 342"/>
                <a:gd name="T4" fmla="*/ 3 w 1112"/>
                <a:gd name="T5" fmla="*/ 0 h 342"/>
                <a:gd name="T6" fmla="*/ 3 w 1112"/>
                <a:gd name="T7" fmla="*/ 0 h 342"/>
                <a:gd name="T8" fmla="*/ 3 w 1112"/>
                <a:gd name="T9" fmla="*/ 0 h 342"/>
                <a:gd name="T10" fmla="*/ 3 w 1112"/>
                <a:gd name="T11" fmla="*/ 0 h 342"/>
                <a:gd name="T12" fmla="*/ 3 w 1112"/>
                <a:gd name="T13" fmla="*/ 0 h 342"/>
                <a:gd name="T14" fmla="*/ 2 w 1112"/>
                <a:gd name="T15" fmla="*/ 0 h 342"/>
                <a:gd name="T16" fmla="*/ 2 w 1112"/>
                <a:gd name="T17" fmla="*/ 0 h 342"/>
                <a:gd name="T18" fmla="*/ 2 w 1112"/>
                <a:gd name="T19" fmla="*/ 0 h 342"/>
                <a:gd name="T20" fmla="*/ 1 w 1112"/>
                <a:gd name="T21" fmla="*/ 0 h 342"/>
                <a:gd name="T22" fmla="*/ 2 w 1112"/>
                <a:gd name="T23" fmla="*/ 0 h 342"/>
                <a:gd name="T24" fmla="*/ 1 w 1112"/>
                <a:gd name="T25" fmla="*/ 0 h 342"/>
                <a:gd name="T26" fmla="*/ 1 w 1112"/>
                <a:gd name="T27" fmla="*/ 0 h 342"/>
                <a:gd name="T28" fmla="*/ 1 w 1112"/>
                <a:gd name="T29" fmla="*/ 0 h 342"/>
                <a:gd name="T30" fmla="*/ 1 w 1112"/>
                <a:gd name="T31" fmla="*/ 0 h 342"/>
                <a:gd name="T32" fmla="*/ 1 w 1112"/>
                <a:gd name="T33" fmla="*/ 0 h 342"/>
                <a:gd name="T34" fmla="*/ 1 w 1112"/>
                <a:gd name="T35" fmla="*/ 0 h 342"/>
                <a:gd name="T36" fmla="*/ 1 w 1112"/>
                <a:gd name="T37" fmla="*/ 0 h 342"/>
                <a:gd name="T38" fmla="*/ 1 w 1112"/>
                <a:gd name="T39" fmla="*/ 0 h 342"/>
                <a:gd name="T40" fmla="*/ 1 w 1112"/>
                <a:gd name="T41" fmla="*/ 0 h 342"/>
                <a:gd name="T42" fmla="*/ 1 w 1112"/>
                <a:gd name="T43" fmla="*/ 0 h 342"/>
                <a:gd name="T44" fmla="*/ 1 w 1112"/>
                <a:gd name="T45" fmla="*/ 0 h 342"/>
                <a:gd name="T46" fmla="*/ 1 w 1112"/>
                <a:gd name="T47" fmla="*/ 0 h 342"/>
                <a:gd name="T48" fmla="*/ 1 w 1112"/>
                <a:gd name="T49" fmla="*/ 0 h 342"/>
                <a:gd name="T50" fmla="*/ 0 w 1112"/>
                <a:gd name="T51" fmla="*/ 0 h 342"/>
                <a:gd name="T52" fmla="*/ 0 w 1112"/>
                <a:gd name="T53" fmla="*/ 0 h 342"/>
                <a:gd name="T54" fmla="*/ 0 w 1112"/>
                <a:gd name="T55" fmla="*/ 0 h 342"/>
                <a:gd name="T56" fmla="*/ 1 w 1112"/>
                <a:gd name="T57" fmla="*/ 0 h 342"/>
                <a:gd name="T58" fmla="*/ 1 w 1112"/>
                <a:gd name="T59" fmla="*/ 0 h 342"/>
                <a:gd name="T60" fmla="*/ 1 w 1112"/>
                <a:gd name="T61" fmla="*/ 0 h 342"/>
                <a:gd name="T62" fmla="*/ 1 w 1112"/>
                <a:gd name="T63" fmla="*/ 0 h 342"/>
                <a:gd name="T64" fmla="*/ 1 w 1112"/>
                <a:gd name="T65" fmla="*/ 0 h 342"/>
                <a:gd name="T66" fmla="*/ 1 w 1112"/>
                <a:gd name="T67" fmla="*/ 0 h 342"/>
                <a:gd name="T68" fmla="*/ 1 w 1112"/>
                <a:gd name="T69" fmla="*/ 0 h 342"/>
                <a:gd name="T70" fmla="*/ 1 w 1112"/>
                <a:gd name="T71" fmla="*/ 0 h 342"/>
                <a:gd name="T72" fmla="*/ 1 w 1112"/>
                <a:gd name="T73" fmla="*/ 0 h 342"/>
                <a:gd name="T74" fmla="*/ 1 w 1112"/>
                <a:gd name="T75" fmla="*/ 0 h 342"/>
                <a:gd name="T76" fmla="*/ 1 w 1112"/>
                <a:gd name="T77" fmla="*/ 0 h 342"/>
                <a:gd name="T78" fmla="*/ 1 w 1112"/>
                <a:gd name="T79" fmla="*/ 0 h 342"/>
                <a:gd name="T80" fmla="*/ 2 w 1112"/>
                <a:gd name="T81" fmla="*/ 0 h 342"/>
                <a:gd name="T82" fmla="*/ 2 w 1112"/>
                <a:gd name="T83" fmla="*/ 0 h 342"/>
                <a:gd name="T84" fmla="*/ 1 w 1112"/>
                <a:gd name="T85" fmla="*/ 0 h 342"/>
                <a:gd name="T86" fmla="*/ 2 w 1112"/>
                <a:gd name="T87" fmla="*/ 0 h 342"/>
                <a:gd name="T88" fmla="*/ 3 w 1112"/>
                <a:gd name="T89" fmla="*/ 0 h 342"/>
                <a:gd name="T90" fmla="*/ 3 w 1112"/>
                <a:gd name="T91" fmla="*/ 0 h 342"/>
                <a:gd name="T92" fmla="*/ 3 w 1112"/>
                <a:gd name="T93" fmla="*/ 0 h 342"/>
                <a:gd name="T94" fmla="*/ 3 w 1112"/>
                <a:gd name="T95" fmla="*/ 0 h 342"/>
                <a:gd name="T96" fmla="*/ 3 w 1112"/>
                <a:gd name="T97" fmla="*/ 0 h 342"/>
                <a:gd name="T98" fmla="*/ 3 w 1112"/>
                <a:gd name="T99" fmla="*/ 0 h 342"/>
                <a:gd name="T100" fmla="*/ 3 w 1112"/>
                <a:gd name="T101" fmla="*/ 0 h 342"/>
                <a:gd name="T102" fmla="*/ 3 w 1112"/>
                <a:gd name="T103" fmla="*/ 0 h 342"/>
                <a:gd name="T104" fmla="*/ 3 w 1112"/>
                <a:gd name="T105" fmla="*/ 0 h 342"/>
                <a:gd name="T106" fmla="*/ 3 w 1112"/>
                <a:gd name="T107" fmla="*/ 0 h 342"/>
                <a:gd name="T108" fmla="*/ 3 w 1112"/>
                <a:gd name="T109" fmla="*/ 0 h 342"/>
                <a:gd name="T110" fmla="*/ 3 w 1112"/>
                <a:gd name="T111" fmla="*/ 0 h 342"/>
                <a:gd name="T112" fmla="*/ 3 w 1112"/>
                <a:gd name="T113" fmla="*/ 0 h 342"/>
                <a:gd name="T114" fmla="*/ 3 w 1112"/>
                <a:gd name="T115" fmla="*/ 0 h 342"/>
                <a:gd name="T116" fmla="*/ 3 w 1112"/>
                <a:gd name="T117" fmla="*/ 0 h 342"/>
                <a:gd name="T118" fmla="*/ 3 w 1112"/>
                <a:gd name="T119" fmla="*/ 0 h 342"/>
                <a:gd name="T120" fmla="*/ 3 w 1112"/>
                <a:gd name="T121" fmla="*/ 0 h 34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12"/>
                <a:gd name="T184" fmla="*/ 0 h 342"/>
                <a:gd name="T185" fmla="*/ 1112 w 1112"/>
                <a:gd name="T186" fmla="*/ 342 h 34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12" h="342">
                  <a:moveTo>
                    <a:pt x="1089" y="181"/>
                  </a:moveTo>
                  <a:lnTo>
                    <a:pt x="1087" y="181"/>
                  </a:lnTo>
                  <a:lnTo>
                    <a:pt x="1087" y="179"/>
                  </a:lnTo>
                  <a:lnTo>
                    <a:pt x="1087" y="178"/>
                  </a:lnTo>
                  <a:lnTo>
                    <a:pt x="1086" y="175"/>
                  </a:lnTo>
                  <a:lnTo>
                    <a:pt x="1084" y="174"/>
                  </a:lnTo>
                  <a:lnTo>
                    <a:pt x="1083" y="171"/>
                  </a:lnTo>
                  <a:lnTo>
                    <a:pt x="1081" y="168"/>
                  </a:lnTo>
                  <a:lnTo>
                    <a:pt x="1081" y="167"/>
                  </a:lnTo>
                  <a:lnTo>
                    <a:pt x="1097" y="150"/>
                  </a:lnTo>
                  <a:lnTo>
                    <a:pt x="1098" y="151"/>
                  </a:lnTo>
                  <a:lnTo>
                    <a:pt x="1101" y="153"/>
                  </a:lnTo>
                  <a:lnTo>
                    <a:pt x="1104" y="157"/>
                  </a:lnTo>
                  <a:lnTo>
                    <a:pt x="1107" y="161"/>
                  </a:lnTo>
                  <a:lnTo>
                    <a:pt x="1109" y="165"/>
                  </a:lnTo>
                  <a:lnTo>
                    <a:pt x="1110" y="168"/>
                  </a:lnTo>
                  <a:lnTo>
                    <a:pt x="1110" y="169"/>
                  </a:lnTo>
                  <a:lnTo>
                    <a:pt x="1112" y="171"/>
                  </a:lnTo>
                  <a:lnTo>
                    <a:pt x="1112" y="172"/>
                  </a:lnTo>
                  <a:lnTo>
                    <a:pt x="1112" y="174"/>
                  </a:lnTo>
                  <a:lnTo>
                    <a:pt x="1089" y="181"/>
                  </a:lnTo>
                  <a:close/>
                  <a:moveTo>
                    <a:pt x="1097" y="150"/>
                  </a:moveTo>
                  <a:lnTo>
                    <a:pt x="1089" y="160"/>
                  </a:lnTo>
                  <a:lnTo>
                    <a:pt x="1097" y="150"/>
                  </a:lnTo>
                  <a:close/>
                  <a:moveTo>
                    <a:pt x="1081" y="171"/>
                  </a:moveTo>
                  <a:lnTo>
                    <a:pt x="1097" y="150"/>
                  </a:lnTo>
                  <a:lnTo>
                    <a:pt x="1081" y="171"/>
                  </a:lnTo>
                  <a:close/>
                  <a:moveTo>
                    <a:pt x="1081" y="171"/>
                  </a:moveTo>
                  <a:lnTo>
                    <a:pt x="1089" y="160"/>
                  </a:lnTo>
                  <a:lnTo>
                    <a:pt x="1081" y="171"/>
                  </a:lnTo>
                  <a:close/>
                  <a:moveTo>
                    <a:pt x="1081" y="171"/>
                  </a:moveTo>
                  <a:lnTo>
                    <a:pt x="1081" y="169"/>
                  </a:lnTo>
                  <a:lnTo>
                    <a:pt x="1081" y="168"/>
                  </a:lnTo>
                  <a:lnTo>
                    <a:pt x="1081" y="167"/>
                  </a:lnTo>
                  <a:lnTo>
                    <a:pt x="1092" y="150"/>
                  </a:lnTo>
                  <a:lnTo>
                    <a:pt x="1094" y="150"/>
                  </a:lnTo>
                  <a:lnTo>
                    <a:pt x="1095" y="150"/>
                  </a:lnTo>
                  <a:lnTo>
                    <a:pt x="1097" y="150"/>
                  </a:lnTo>
                  <a:lnTo>
                    <a:pt x="1081" y="171"/>
                  </a:lnTo>
                  <a:close/>
                  <a:moveTo>
                    <a:pt x="1081" y="167"/>
                  </a:moveTo>
                  <a:lnTo>
                    <a:pt x="1080" y="167"/>
                  </a:lnTo>
                  <a:lnTo>
                    <a:pt x="1078" y="167"/>
                  </a:lnTo>
                  <a:lnTo>
                    <a:pt x="1077" y="167"/>
                  </a:lnTo>
                  <a:lnTo>
                    <a:pt x="1089" y="146"/>
                  </a:lnTo>
                  <a:lnTo>
                    <a:pt x="1090" y="146"/>
                  </a:lnTo>
                  <a:lnTo>
                    <a:pt x="1090" y="147"/>
                  </a:lnTo>
                  <a:lnTo>
                    <a:pt x="1092" y="147"/>
                  </a:lnTo>
                  <a:lnTo>
                    <a:pt x="1092" y="149"/>
                  </a:lnTo>
                  <a:lnTo>
                    <a:pt x="1092" y="150"/>
                  </a:lnTo>
                  <a:lnTo>
                    <a:pt x="1081" y="167"/>
                  </a:lnTo>
                  <a:close/>
                  <a:moveTo>
                    <a:pt x="1077" y="167"/>
                  </a:moveTo>
                  <a:lnTo>
                    <a:pt x="1075" y="165"/>
                  </a:lnTo>
                  <a:lnTo>
                    <a:pt x="1074" y="165"/>
                  </a:lnTo>
                  <a:lnTo>
                    <a:pt x="1072" y="164"/>
                  </a:lnTo>
                  <a:lnTo>
                    <a:pt x="1069" y="163"/>
                  </a:lnTo>
                  <a:lnTo>
                    <a:pt x="1066" y="161"/>
                  </a:lnTo>
                  <a:lnTo>
                    <a:pt x="1063" y="161"/>
                  </a:lnTo>
                  <a:lnTo>
                    <a:pt x="1060" y="161"/>
                  </a:lnTo>
                  <a:lnTo>
                    <a:pt x="1058" y="160"/>
                  </a:lnTo>
                  <a:lnTo>
                    <a:pt x="1061" y="135"/>
                  </a:lnTo>
                  <a:lnTo>
                    <a:pt x="1066" y="136"/>
                  </a:lnTo>
                  <a:lnTo>
                    <a:pt x="1069" y="138"/>
                  </a:lnTo>
                  <a:lnTo>
                    <a:pt x="1072" y="139"/>
                  </a:lnTo>
                  <a:lnTo>
                    <a:pt x="1077" y="140"/>
                  </a:lnTo>
                  <a:lnTo>
                    <a:pt x="1083" y="143"/>
                  </a:lnTo>
                  <a:lnTo>
                    <a:pt x="1089" y="146"/>
                  </a:lnTo>
                  <a:lnTo>
                    <a:pt x="1077" y="167"/>
                  </a:lnTo>
                  <a:close/>
                  <a:moveTo>
                    <a:pt x="1058" y="135"/>
                  </a:moveTo>
                  <a:lnTo>
                    <a:pt x="1061" y="135"/>
                  </a:lnTo>
                  <a:lnTo>
                    <a:pt x="1058" y="150"/>
                  </a:lnTo>
                  <a:lnTo>
                    <a:pt x="1058" y="135"/>
                  </a:lnTo>
                  <a:close/>
                  <a:moveTo>
                    <a:pt x="1058" y="160"/>
                  </a:moveTo>
                  <a:lnTo>
                    <a:pt x="1057" y="160"/>
                  </a:lnTo>
                  <a:lnTo>
                    <a:pt x="1055" y="160"/>
                  </a:lnTo>
                  <a:lnTo>
                    <a:pt x="1052" y="160"/>
                  </a:lnTo>
                  <a:lnTo>
                    <a:pt x="1049" y="160"/>
                  </a:lnTo>
                  <a:lnTo>
                    <a:pt x="1046" y="135"/>
                  </a:lnTo>
                  <a:lnTo>
                    <a:pt x="1058" y="135"/>
                  </a:lnTo>
                  <a:lnTo>
                    <a:pt x="1058" y="160"/>
                  </a:lnTo>
                  <a:close/>
                  <a:moveTo>
                    <a:pt x="1049" y="160"/>
                  </a:moveTo>
                  <a:lnTo>
                    <a:pt x="1038" y="160"/>
                  </a:lnTo>
                  <a:lnTo>
                    <a:pt x="1033" y="139"/>
                  </a:lnTo>
                  <a:lnTo>
                    <a:pt x="1037" y="139"/>
                  </a:lnTo>
                  <a:lnTo>
                    <a:pt x="1040" y="139"/>
                  </a:lnTo>
                  <a:lnTo>
                    <a:pt x="1041" y="138"/>
                  </a:lnTo>
                  <a:lnTo>
                    <a:pt x="1043" y="138"/>
                  </a:lnTo>
                  <a:lnTo>
                    <a:pt x="1044" y="136"/>
                  </a:lnTo>
                  <a:lnTo>
                    <a:pt x="1046" y="135"/>
                  </a:lnTo>
                  <a:lnTo>
                    <a:pt x="1049" y="160"/>
                  </a:lnTo>
                  <a:close/>
                  <a:moveTo>
                    <a:pt x="1033" y="139"/>
                  </a:moveTo>
                  <a:lnTo>
                    <a:pt x="1038" y="150"/>
                  </a:lnTo>
                  <a:lnTo>
                    <a:pt x="1033" y="139"/>
                  </a:lnTo>
                  <a:close/>
                  <a:moveTo>
                    <a:pt x="1038" y="160"/>
                  </a:moveTo>
                  <a:lnTo>
                    <a:pt x="1033" y="139"/>
                  </a:lnTo>
                  <a:lnTo>
                    <a:pt x="1038" y="160"/>
                  </a:lnTo>
                  <a:close/>
                  <a:moveTo>
                    <a:pt x="1038" y="160"/>
                  </a:moveTo>
                  <a:lnTo>
                    <a:pt x="1029" y="164"/>
                  </a:lnTo>
                  <a:lnTo>
                    <a:pt x="1026" y="139"/>
                  </a:lnTo>
                  <a:lnTo>
                    <a:pt x="1027" y="139"/>
                  </a:lnTo>
                  <a:lnTo>
                    <a:pt x="1030" y="139"/>
                  </a:lnTo>
                  <a:lnTo>
                    <a:pt x="1033" y="139"/>
                  </a:lnTo>
                  <a:lnTo>
                    <a:pt x="1038" y="160"/>
                  </a:lnTo>
                  <a:close/>
                  <a:moveTo>
                    <a:pt x="1029" y="164"/>
                  </a:moveTo>
                  <a:lnTo>
                    <a:pt x="1026" y="164"/>
                  </a:lnTo>
                  <a:lnTo>
                    <a:pt x="1023" y="164"/>
                  </a:lnTo>
                  <a:lnTo>
                    <a:pt x="1021" y="165"/>
                  </a:lnTo>
                  <a:lnTo>
                    <a:pt x="1018" y="165"/>
                  </a:lnTo>
                  <a:lnTo>
                    <a:pt x="1017" y="165"/>
                  </a:lnTo>
                  <a:lnTo>
                    <a:pt x="1013" y="167"/>
                  </a:lnTo>
                  <a:lnTo>
                    <a:pt x="1009" y="142"/>
                  </a:lnTo>
                  <a:lnTo>
                    <a:pt x="1010" y="142"/>
                  </a:lnTo>
                  <a:lnTo>
                    <a:pt x="1012" y="142"/>
                  </a:lnTo>
                  <a:lnTo>
                    <a:pt x="1015" y="142"/>
                  </a:lnTo>
                  <a:lnTo>
                    <a:pt x="1017" y="142"/>
                  </a:lnTo>
                  <a:lnTo>
                    <a:pt x="1020" y="140"/>
                  </a:lnTo>
                  <a:lnTo>
                    <a:pt x="1023" y="140"/>
                  </a:lnTo>
                  <a:lnTo>
                    <a:pt x="1026" y="139"/>
                  </a:lnTo>
                  <a:lnTo>
                    <a:pt x="1029" y="164"/>
                  </a:lnTo>
                  <a:close/>
                  <a:moveTo>
                    <a:pt x="1013" y="167"/>
                  </a:moveTo>
                  <a:lnTo>
                    <a:pt x="1009" y="153"/>
                  </a:lnTo>
                  <a:lnTo>
                    <a:pt x="1013" y="167"/>
                  </a:lnTo>
                  <a:close/>
                  <a:moveTo>
                    <a:pt x="1013" y="167"/>
                  </a:moveTo>
                  <a:lnTo>
                    <a:pt x="1009" y="142"/>
                  </a:lnTo>
                  <a:lnTo>
                    <a:pt x="1013" y="167"/>
                  </a:lnTo>
                  <a:close/>
                  <a:moveTo>
                    <a:pt x="1009" y="142"/>
                  </a:moveTo>
                  <a:lnTo>
                    <a:pt x="1009" y="153"/>
                  </a:lnTo>
                  <a:lnTo>
                    <a:pt x="1009" y="142"/>
                  </a:lnTo>
                  <a:close/>
                  <a:moveTo>
                    <a:pt x="1013" y="167"/>
                  </a:moveTo>
                  <a:lnTo>
                    <a:pt x="1003" y="169"/>
                  </a:lnTo>
                  <a:lnTo>
                    <a:pt x="992" y="171"/>
                  </a:lnTo>
                  <a:lnTo>
                    <a:pt x="980" y="174"/>
                  </a:lnTo>
                  <a:lnTo>
                    <a:pt x="967" y="175"/>
                  </a:lnTo>
                  <a:lnTo>
                    <a:pt x="953" y="178"/>
                  </a:lnTo>
                  <a:lnTo>
                    <a:pt x="941" y="181"/>
                  </a:lnTo>
                  <a:lnTo>
                    <a:pt x="927" y="183"/>
                  </a:lnTo>
                  <a:lnTo>
                    <a:pt x="913" y="186"/>
                  </a:lnTo>
                  <a:lnTo>
                    <a:pt x="900" y="189"/>
                  </a:lnTo>
                  <a:lnTo>
                    <a:pt x="884" y="190"/>
                  </a:lnTo>
                  <a:lnTo>
                    <a:pt x="869" y="193"/>
                  </a:lnTo>
                  <a:lnTo>
                    <a:pt x="853" y="197"/>
                  </a:lnTo>
                  <a:lnTo>
                    <a:pt x="838" y="200"/>
                  </a:lnTo>
                  <a:lnTo>
                    <a:pt x="821" y="203"/>
                  </a:lnTo>
                  <a:lnTo>
                    <a:pt x="806" y="206"/>
                  </a:lnTo>
                  <a:lnTo>
                    <a:pt x="789" y="208"/>
                  </a:lnTo>
                  <a:lnTo>
                    <a:pt x="772" y="211"/>
                  </a:lnTo>
                  <a:lnTo>
                    <a:pt x="755" y="215"/>
                  </a:lnTo>
                  <a:lnTo>
                    <a:pt x="738" y="218"/>
                  </a:lnTo>
                  <a:lnTo>
                    <a:pt x="721" y="221"/>
                  </a:lnTo>
                  <a:lnTo>
                    <a:pt x="685" y="228"/>
                  </a:lnTo>
                  <a:lnTo>
                    <a:pt x="650" y="235"/>
                  </a:lnTo>
                  <a:lnTo>
                    <a:pt x="615" y="242"/>
                  </a:lnTo>
                  <a:lnTo>
                    <a:pt x="578" y="249"/>
                  </a:lnTo>
                  <a:lnTo>
                    <a:pt x="505" y="264"/>
                  </a:lnTo>
                  <a:lnTo>
                    <a:pt x="502" y="238"/>
                  </a:lnTo>
                  <a:lnTo>
                    <a:pt x="575" y="225"/>
                  </a:lnTo>
                  <a:lnTo>
                    <a:pt x="610" y="218"/>
                  </a:lnTo>
                  <a:lnTo>
                    <a:pt x="647" y="211"/>
                  </a:lnTo>
                  <a:lnTo>
                    <a:pt x="682" y="204"/>
                  </a:lnTo>
                  <a:lnTo>
                    <a:pt x="718" y="199"/>
                  </a:lnTo>
                  <a:lnTo>
                    <a:pt x="733" y="194"/>
                  </a:lnTo>
                  <a:lnTo>
                    <a:pt x="752" y="192"/>
                  </a:lnTo>
                  <a:lnTo>
                    <a:pt x="769" y="188"/>
                  </a:lnTo>
                  <a:lnTo>
                    <a:pt x="786" y="185"/>
                  </a:lnTo>
                  <a:lnTo>
                    <a:pt x="801" y="182"/>
                  </a:lnTo>
                  <a:lnTo>
                    <a:pt x="818" y="179"/>
                  </a:lnTo>
                  <a:lnTo>
                    <a:pt x="833" y="175"/>
                  </a:lnTo>
                  <a:lnTo>
                    <a:pt x="850" y="172"/>
                  </a:lnTo>
                  <a:lnTo>
                    <a:pt x="866" y="169"/>
                  </a:lnTo>
                  <a:lnTo>
                    <a:pt x="880" y="167"/>
                  </a:lnTo>
                  <a:lnTo>
                    <a:pt x="895" y="164"/>
                  </a:lnTo>
                  <a:lnTo>
                    <a:pt x="909" y="161"/>
                  </a:lnTo>
                  <a:lnTo>
                    <a:pt x="924" y="158"/>
                  </a:lnTo>
                  <a:lnTo>
                    <a:pt x="936" y="156"/>
                  </a:lnTo>
                  <a:lnTo>
                    <a:pt x="950" y="154"/>
                  </a:lnTo>
                  <a:lnTo>
                    <a:pt x="963" y="151"/>
                  </a:lnTo>
                  <a:lnTo>
                    <a:pt x="975" y="149"/>
                  </a:lnTo>
                  <a:lnTo>
                    <a:pt x="987" y="147"/>
                  </a:lnTo>
                  <a:lnTo>
                    <a:pt x="1000" y="144"/>
                  </a:lnTo>
                  <a:lnTo>
                    <a:pt x="1009" y="142"/>
                  </a:lnTo>
                  <a:lnTo>
                    <a:pt x="1013" y="167"/>
                  </a:lnTo>
                  <a:close/>
                  <a:moveTo>
                    <a:pt x="505" y="264"/>
                  </a:moveTo>
                  <a:lnTo>
                    <a:pt x="478" y="268"/>
                  </a:lnTo>
                  <a:lnTo>
                    <a:pt x="450" y="274"/>
                  </a:lnTo>
                  <a:lnTo>
                    <a:pt x="422" y="279"/>
                  </a:lnTo>
                  <a:lnTo>
                    <a:pt x="394" y="285"/>
                  </a:lnTo>
                  <a:lnTo>
                    <a:pt x="368" y="289"/>
                  </a:lnTo>
                  <a:lnTo>
                    <a:pt x="342" y="295"/>
                  </a:lnTo>
                  <a:lnTo>
                    <a:pt x="316" y="299"/>
                  </a:lnTo>
                  <a:lnTo>
                    <a:pt x="291" y="303"/>
                  </a:lnTo>
                  <a:lnTo>
                    <a:pt x="268" y="307"/>
                  </a:lnTo>
                  <a:lnTo>
                    <a:pt x="256" y="310"/>
                  </a:lnTo>
                  <a:lnTo>
                    <a:pt x="244" y="311"/>
                  </a:lnTo>
                  <a:lnTo>
                    <a:pt x="233" y="314"/>
                  </a:lnTo>
                  <a:lnTo>
                    <a:pt x="222" y="315"/>
                  </a:lnTo>
                  <a:lnTo>
                    <a:pt x="211" y="318"/>
                  </a:lnTo>
                  <a:lnTo>
                    <a:pt x="200" y="320"/>
                  </a:lnTo>
                  <a:lnTo>
                    <a:pt x="190" y="322"/>
                  </a:lnTo>
                  <a:lnTo>
                    <a:pt x="179" y="324"/>
                  </a:lnTo>
                  <a:lnTo>
                    <a:pt x="168" y="325"/>
                  </a:lnTo>
                  <a:lnTo>
                    <a:pt x="159" y="328"/>
                  </a:lnTo>
                  <a:lnTo>
                    <a:pt x="150" y="329"/>
                  </a:lnTo>
                  <a:lnTo>
                    <a:pt x="140" y="331"/>
                  </a:lnTo>
                  <a:lnTo>
                    <a:pt x="131" y="333"/>
                  </a:lnTo>
                  <a:lnTo>
                    <a:pt x="122" y="335"/>
                  </a:lnTo>
                  <a:lnTo>
                    <a:pt x="114" y="313"/>
                  </a:lnTo>
                  <a:lnTo>
                    <a:pt x="123" y="311"/>
                  </a:lnTo>
                  <a:lnTo>
                    <a:pt x="133" y="310"/>
                  </a:lnTo>
                  <a:lnTo>
                    <a:pt x="143" y="307"/>
                  </a:lnTo>
                  <a:lnTo>
                    <a:pt x="153" y="306"/>
                  </a:lnTo>
                  <a:lnTo>
                    <a:pt x="163" y="304"/>
                  </a:lnTo>
                  <a:lnTo>
                    <a:pt x="173" y="301"/>
                  </a:lnTo>
                  <a:lnTo>
                    <a:pt x="183" y="300"/>
                  </a:lnTo>
                  <a:lnTo>
                    <a:pt x="194" y="297"/>
                  </a:lnTo>
                  <a:lnTo>
                    <a:pt x="205" y="296"/>
                  </a:lnTo>
                  <a:lnTo>
                    <a:pt x="216" y="295"/>
                  </a:lnTo>
                  <a:lnTo>
                    <a:pt x="228" y="290"/>
                  </a:lnTo>
                  <a:lnTo>
                    <a:pt x="239" y="289"/>
                  </a:lnTo>
                  <a:lnTo>
                    <a:pt x="251" y="288"/>
                  </a:lnTo>
                  <a:lnTo>
                    <a:pt x="264" y="285"/>
                  </a:lnTo>
                  <a:lnTo>
                    <a:pt x="288" y="279"/>
                  </a:lnTo>
                  <a:lnTo>
                    <a:pt x="313" y="275"/>
                  </a:lnTo>
                  <a:lnTo>
                    <a:pt x="337" y="270"/>
                  </a:lnTo>
                  <a:lnTo>
                    <a:pt x="365" y="265"/>
                  </a:lnTo>
                  <a:lnTo>
                    <a:pt x="391" y="260"/>
                  </a:lnTo>
                  <a:lnTo>
                    <a:pt x="418" y="254"/>
                  </a:lnTo>
                  <a:lnTo>
                    <a:pt x="445" y="249"/>
                  </a:lnTo>
                  <a:lnTo>
                    <a:pt x="473" y="243"/>
                  </a:lnTo>
                  <a:lnTo>
                    <a:pt x="502" y="238"/>
                  </a:lnTo>
                  <a:lnTo>
                    <a:pt x="505" y="264"/>
                  </a:lnTo>
                  <a:close/>
                  <a:moveTo>
                    <a:pt x="114" y="313"/>
                  </a:moveTo>
                  <a:lnTo>
                    <a:pt x="119" y="324"/>
                  </a:lnTo>
                  <a:lnTo>
                    <a:pt x="114" y="313"/>
                  </a:lnTo>
                  <a:close/>
                  <a:moveTo>
                    <a:pt x="122" y="335"/>
                  </a:moveTo>
                  <a:lnTo>
                    <a:pt x="114" y="313"/>
                  </a:lnTo>
                  <a:lnTo>
                    <a:pt x="122" y="335"/>
                  </a:lnTo>
                  <a:close/>
                  <a:moveTo>
                    <a:pt x="122" y="335"/>
                  </a:moveTo>
                  <a:lnTo>
                    <a:pt x="119" y="335"/>
                  </a:lnTo>
                  <a:lnTo>
                    <a:pt x="119" y="324"/>
                  </a:lnTo>
                  <a:lnTo>
                    <a:pt x="122" y="335"/>
                  </a:lnTo>
                  <a:close/>
                  <a:moveTo>
                    <a:pt x="119" y="335"/>
                  </a:moveTo>
                  <a:lnTo>
                    <a:pt x="114" y="335"/>
                  </a:lnTo>
                  <a:lnTo>
                    <a:pt x="107" y="313"/>
                  </a:lnTo>
                  <a:lnTo>
                    <a:pt x="114" y="313"/>
                  </a:lnTo>
                  <a:lnTo>
                    <a:pt x="119" y="335"/>
                  </a:lnTo>
                  <a:close/>
                  <a:moveTo>
                    <a:pt x="114" y="335"/>
                  </a:moveTo>
                  <a:lnTo>
                    <a:pt x="111" y="336"/>
                  </a:lnTo>
                  <a:lnTo>
                    <a:pt x="108" y="336"/>
                  </a:lnTo>
                  <a:lnTo>
                    <a:pt x="107" y="338"/>
                  </a:lnTo>
                  <a:lnTo>
                    <a:pt x="103" y="338"/>
                  </a:lnTo>
                  <a:lnTo>
                    <a:pt x="100" y="338"/>
                  </a:lnTo>
                  <a:lnTo>
                    <a:pt x="99" y="338"/>
                  </a:lnTo>
                  <a:lnTo>
                    <a:pt x="97" y="338"/>
                  </a:lnTo>
                  <a:lnTo>
                    <a:pt x="96" y="338"/>
                  </a:lnTo>
                  <a:lnTo>
                    <a:pt x="91" y="317"/>
                  </a:lnTo>
                  <a:lnTo>
                    <a:pt x="93" y="317"/>
                  </a:lnTo>
                  <a:lnTo>
                    <a:pt x="96" y="315"/>
                  </a:lnTo>
                  <a:lnTo>
                    <a:pt x="99" y="315"/>
                  </a:lnTo>
                  <a:lnTo>
                    <a:pt x="103" y="314"/>
                  </a:lnTo>
                  <a:lnTo>
                    <a:pt x="105" y="313"/>
                  </a:lnTo>
                  <a:lnTo>
                    <a:pt x="107" y="313"/>
                  </a:lnTo>
                  <a:lnTo>
                    <a:pt x="114" y="335"/>
                  </a:lnTo>
                  <a:close/>
                  <a:moveTo>
                    <a:pt x="96" y="338"/>
                  </a:moveTo>
                  <a:lnTo>
                    <a:pt x="91" y="328"/>
                  </a:lnTo>
                  <a:lnTo>
                    <a:pt x="96" y="338"/>
                  </a:lnTo>
                  <a:close/>
                  <a:moveTo>
                    <a:pt x="96" y="338"/>
                  </a:moveTo>
                  <a:lnTo>
                    <a:pt x="93" y="339"/>
                  </a:lnTo>
                  <a:lnTo>
                    <a:pt x="90" y="340"/>
                  </a:lnTo>
                  <a:lnTo>
                    <a:pt x="88" y="340"/>
                  </a:lnTo>
                  <a:lnTo>
                    <a:pt x="86" y="342"/>
                  </a:lnTo>
                  <a:lnTo>
                    <a:pt x="83" y="342"/>
                  </a:lnTo>
                  <a:lnTo>
                    <a:pt x="80" y="342"/>
                  </a:lnTo>
                  <a:lnTo>
                    <a:pt x="80" y="317"/>
                  </a:lnTo>
                  <a:lnTo>
                    <a:pt x="91" y="317"/>
                  </a:lnTo>
                  <a:lnTo>
                    <a:pt x="96" y="338"/>
                  </a:lnTo>
                  <a:close/>
                  <a:moveTo>
                    <a:pt x="80" y="342"/>
                  </a:moveTo>
                  <a:lnTo>
                    <a:pt x="68" y="342"/>
                  </a:lnTo>
                  <a:lnTo>
                    <a:pt x="68" y="317"/>
                  </a:lnTo>
                  <a:lnTo>
                    <a:pt x="80" y="317"/>
                  </a:lnTo>
                  <a:lnTo>
                    <a:pt x="80" y="342"/>
                  </a:lnTo>
                  <a:close/>
                  <a:moveTo>
                    <a:pt x="68" y="342"/>
                  </a:moveTo>
                  <a:lnTo>
                    <a:pt x="68" y="331"/>
                  </a:lnTo>
                  <a:lnTo>
                    <a:pt x="68" y="342"/>
                  </a:lnTo>
                  <a:close/>
                  <a:moveTo>
                    <a:pt x="68" y="342"/>
                  </a:moveTo>
                  <a:lnTo>
                    <a:pt x="56" y="342"/>
                  </a:lnTo>
                  <a:lnTo>
                    <a:pt x="60" y="317"/>
                  </a:lnTo>
                  <a:lnTo>
                    <a:pt x="71" y="317"/>
                  </a:lnTo>
                  <a:lnTo>
                    <a:pt x="68" y="342"/>
                  </a:lnTo>
                  <a:close/>
                  <a:moveTo>
                    <a:pt x="56" y="342"/>
                  </a:moveTo>
                  <a:lnTo>
                    <a:pt x="56" y="340"/>
                  </a:lnTo>
                  <a:lnTo>
                    <a:pt x="56" y="339"/>
                  </a:lnTo>
                  <a:lnTo>
                    <a:pt x="54" y="339"/>
                  </a:lnTo>
                  <a:lnTo>
                    <a:pt x="53" y="339"/>
                  </a:lnTo>
                  <a:lnTo>
                    <a:pt x="51" y="338"/>
                  </a:lnTo>
                  <a:lnTo>
                    <a:pt x="48" y="338"/>
                  </a:lnTo>
                  <a:lnTo>
                    <a:pt x="51" y="317"/>
                  </a:lnTo>
                  <a:lnTo>
                    <a:pt x="53" y="317"/>
                  </a:lnTo>
                  <a:lnTo>
                    <a:pt x="54" y="317"/>
                  </a:lnTo>
                  <a:lnTo>
                    <a:pt x="56" y="317"/>
                  </a:lnTo>
                  <a:lnTo>
                    <a:pt x="57" y="317"/>
                  </a:lnTo>
                  <a:lnTo>
                    <a:pt x="59" y="317"/>
                  </a:lnTo>
                  <a:lnTo>
                    <a:pt x="60" y="317"/>
                  </a:lnTo>
                  <a:lnTo>
                    <a:pt x="56" y="342"/>
                  </a:lnTo>
                  <a:close/>
                  <a:moveTo>
                    <a:pt x="48" y="338"/>
                  </a:moveTo>
                  <a:lnTo>
                    <a:pt x="48" y="328"/>
                  </a:lnTo>
                  <a:lnTo>
                    <a:pt x="48" y="338"/>
                  </a:lnTo>
                  <a:close/>
                  <a:moveTo>
                    <a:pt x="48" y="338"/>
                  </a:moveTo>
                  <a:lnTo>
                    <a:pt x="51" y="317"/>
                  </a:lnTo>
                  <a:lnTo>
                    <a:pt x="48" y="338"/>
                  </a:lnTo>
                  <a:close/>
                  <a:moveTo>
                    <a:pt x="51" y="317"/>
                  </a:moveTo>
                  <a:lnTo>
                    <a:pt x="48" y="328"/>
                  </a:lnTo>
                  <a:lnTo>
                    <a:pt x="51" y="317"/>
                  </a:lnTo>
                  <a:close/>
                  <a:moveTo>
                    <a:pt x="48" y="338"/>
                  </a:moveTo>
                  <a:lnTo>
                    <a:pt x="46" y="338"/>
                  </a:lnTo>
                  <a:lnTo>
                    <a:pt x="45" y="338"/>
                  </a:lnTo>
                  <a:lnTo>
                    <a:pt x="43" y="338"/>
                  </a:lnTo>
                  <a:lnTo>
                    <a:pt x="42" y="338"/>
                  </a:lnTo>
                  <a:lnTo>
                    <a:pt x="40" y="338"/>
                  </a:lnTo>
                  <a:lnTo>
                    <a:pt x="48" y="317"/>
                  </a:lnTo>
                  <a:lnTo>
                    <a:pt x="50" y="317"/>
                  </a:lnTo>
                  <a:lnTo>
                    <a:pt x="51" y="317"/>
                  </a:lnTo>
                  <a:lnTo>
                    <a:pt x="48" y="338"/>
                  </a:lnTo>
                  <a:close/>
                  <a:moveTo>
                    <a:pt x="40" y="338"/>
                  </a:moveTo>
                  <a:lnTo>
                    <a:pt x="37" y="335"/>
                  </a:lnTo>
                  <a:lnTo>
                    <a:pt x="43" y="313"/>
                  </a:lnTo>
                  <a:lnTo>
                    <a:pt x="48" y="317"/>
                  </a:lnTo>
                  <a:lnTo>
                    <a:pt x="40" y="338"/>
                  </a:lnTo>
                  <a:close/>
                  <a:moveTo>
                    <a:pt x="37" y="335"/>
                  </a:moveTo>
                  <a:lnTo>
                    <a:pt x="33" y="335"/>
                  </a:lnTo>
                  <a:lnTo>
                    <a:pt x="31" y="333"/>
                  </a:lnTo>
                  <a:lnTo>
                    <a:pt x="25" y="333"/>
                  </a:lnTo>
                  <a:lnTo>
                    <a:pt x="22" y="332"/>
                  </a:lnTo>
                  <a:lnTo>
                    <a:pt x="20" y="332"/>
                  </a:lnTo>
                  <a:lnTo>
                    <a:pt x="19" y="331"/>
                  </a:lnTo>
                  <a:lnTo>
                    <a:pt x="17" y="331"/>
                  </a:lnTo>
                  <a:lnTo>
                    <a:pt x="28" y="310"/>
                  </a:lnTo>
                  <a:lnTo>
                    <a:pt x="30" y="310"/>
                  </a:lnTo>
                  <a:lnTo>
                    <a:pt x="31" y="310"/>
                  </a:lnTo>
                  <a:lnTo>
                    <a:pt x="34" y="311"/>
                  </a:lnTo>
                  <a:lnTo>
                    <a:pt x="37" y="311"/>
                  </a:lnTo>
                  <a:lnTo>
                    <a:pt x="39" y="313"/>
                  </a:lnTo>
                  <a:lnTo>
                    <a:pt x="40" y="313"/>
                  </a:lnTo>
                  <a:lnTo>
                    <a:pt x="43" y="313"/>
                  </a:lnTo>
                  <a:lnTo>
                    <a:pt x="37" y="335"/>
                  </a:lnTo>
                  <a:close/>
                  <a:moveTo>
                    <a:pt x="28" y="310"/>
                  </a:moveTo>
                  <a:lnTo>
                    <a:pt x="25" y="320"/>
                  </a:lnTo>
                  <a:lnTo>
                    <a:pt x="28" y="310"/>
                  </a:lnTo>
                  <a:close/>
                  <a:moveTo>
                    <a:pt x="17" y="331"/>
                  </a:moveTo>
                  <a:lnTo>
                    <a:pt x="16" y="329"/>
                  </a:lnTo>
                  <a:lnTo>
                    <a:pt x="14" y="329"/>
                  </a:lnTo>
                  <a:lnTo>
                    <a:pt x="13" y="328"/>
                  </a:lnTo>
                  <a:lnTo>
                    <a:pt x="11" y="328"/>
                  </a:lnTo>
                  <a:lnTo>
                    <a:pt x="9" y="328"/>
                  </a:lnTo>
                  <a:lnTo>
                    <a:pt x="8" y="328"/>
                  </a:lnTo>
                  <a:lnTo>
                    <a:pt x="17" y="306"/>
                  </a:lnTo>
                  <a:lnTo>
                    <a:pt x="19" y="306"/>
                  </a:lnTo>
                  <a:lnTo>
                    <a:pt x="20" y="306"/>
                  </a:lnTo>
                  <a:lnTo>
                    <a:pt x="22" y="307"/>
                  </a:lnTo>
                  <a:lnTo>
                    <a:pt x="23" y="307"/>
                  </a:lnTo>
                  <a:lnTo>
                    <a:pt x="26" y="308"/>
                  </a:lnTo>
                  <a:lnTo>
                    <a:pt x="28" y="310"/>
                  </a:lnTo>
                  <a:lnTo>
                    <a:pt x="17" y="331"/>
                  </a:lnTo>
                  <a:close/>
                  <a:moveTo>
                    <a:pt x="8" y="328"/>
                  </a:moveTo>
                  <a:lnTo>
                    <a:pt x="0" y="324"/>
                  </a:lnTo>
                  <a:lnTo>
                    <a:pt x="0" y="317"/>
                  </a:lnTo>
                  <a:lnTo>
                    <a:pt x="13" y="317"/>
                  </a:lnTo>
                  <a:lnTo>
                    <a:pt x="8" y="328"/>
                  </a:lnTo>
                  <a:close/>
                  <a:moveTo>
                    <a:pt x="0" y="317"/>
                  </a:moveTo>
                  <a:lnTo>
                    <a:pt x="0" y="306"/>
                  </a:lnTo>
                  <a:lnTo>
                    <a:pt x="25" y="306"/>
                  </a:lnTo>
                  <a:lnTo>
                    <a:pt x="25" y="317"/>
                  </a:lnTo>
                  <a:lnTo>
                    <a:pt x="0" y="317"/>
                  </a:lnTo>
                  <a:close/>
                  <a:moveTo>
                    <a:pt x="0" y="306"/>
                  </a:moveTo>
                  <a:lnTo>
                    <a:pt x="0" y="278"/>
                  </a:lnTo>
                  <a:lnTo>
                    <a:pt x="25" y="278"/>
                  </a:lnTo>
                  <a:lnTo>
                    <a:pt x="25" y="306"/>
                  </a:lnTo>
                  <a:lnTo>
                    <a:pt x="0" y="306"/>
                  </a:lnTo>
                  <a:close/>
                  <a:moveTo>
                    <a:pt x="0" y="278"/>
                  </a:moveTo>
                  <a:lnTo>
                    <a:pt x="0" y="264"/>
                  </a:lnTo>
                  <a:lnTo>
                    <a:pt x="25" y="264"/>
                  </a:lnTo>
                  <a:lnTo>
                    <a:pt x="25" y="278"/>
                  </a:lnTo>
                  <a:lnTo>
                    <a:pt x="0" y="278"/>
                  </a:lnTo>
                  <a:close/>
                  <a:moveTo>
                    <a:pt x="0" y="264"/>
                  </a:moveTo>
                  <a:lnTo>
                    <a:pt x="0" y="246"/>
                  </a:lnTo>
                  <a:lnTo>
                    <a:pt x="25" y="246"/>
                  </a:lnTo>
                  <a:lnTo>
                    <a:pt x="25" y="264"/>
                  </a:lnTo>
                  <a:lnTo>
                    <a:pt x="0" y="264"/>
                  </a:lnTo>
                  <a:close/>
                  <a:moveTo>
                    <a:pt x="0" y="246"/>
                  </a:moveTo>
                  <a:lnTo>
                    <a:pt x="0" y="228"/>
                  </a:lnTo>
                  <a:lnTo>
                    <a:pt x="25" y="228"/>
                  </a:lnTo>
                  <a:lnTo>
                    <a:pt x="25" y="246"/>
                  </a:lnTo>
                  <a:lnTo>
                    <a:pt x="0" y="246"/>
                  </a:lnTo>
                  <a:close/>
                  <a:moveTo>
                    <a:pt x="0" y="228"/>
                  </a:moveTo>
                  <a:lnTo>
                    <a:pt x="0" y="214"/>
                  </a:lnTo>
                  <a:lnTo>
                    <a:pt x="25" y="214"/>
                  </a:lnTo>
                  <a:lnTo>
                    <a:pt x="25" y="228"/>
                  </a:lnTo>
                  <a:lnTo>
                    <a:pt x="0" y="228"/>
                  </a:lnTo>
                  <a:close/>
                  <a:moveTo>
                    <a:pt x="0" y="214"/>
                  </a:moveTo>
                  <a:lnTo>
                    <a:pt x="0" y="192"/>
                  </a:lnTo>
                  <a:lnTo>
                    <a:pt x="25" y="192"/>
                  </a:lnTo>
                  <a:lnTo>
                    <a:pt x="25" y="214"/>
                  </a:lnTo>
                  <a:lnTo>
                    <a:pt x="0" y="214"/>
                  </a:lnTo>
                  <a:close/>
                  <a:moveTo>
                    <a:pt x="0" y="192"/>
                  </a:moveTo>
                  <a:lnTo>
                    <a:pt x="0" y="178"/>
                  </a:lnTo>
                  <a:lnTo>
                    <a:pt x="25" y="178"/>
                  </a:lnTo>
                  <a:lnTo>
                    <a:pt x="25" y="192"/>
                  </a:lnTo>
                  <a:lnTo>
                    <a:pt x="0" y="192"/>
                  </a:lnTo>
                  <a:close/>
                  <a:moveTo>
                    <a:pt x="0" y="178"/>
                  </a:moveTo>
                  <a:lnTo>
                    <a:pt x="0" y="164"/>
                  </a:lnTo>
                  <a:lnTo>
                    <a:pt x="17" y="171"/>
                  </a:lnTo>
                  <a:lnTo>
                    <a:pt x="13" y="178"/>
                  </a:lnTo>
                  <a:lnTo>
                    <a:pt x="0" y="178"/>
                  </a:lnTo>
                  <a:close/>
                  <a:moveTo>
                    <a:pt x="17" y="171"/>
                  </a:moveTo>
                  <a:lnTo>
                    <a:pt x="17" y="171"/>
                  </a:lnTo>
                  <a:lnTo>
                    <a:pt x="19" y="171"/>
                  </a:lnTo>
                  <a:lnTo>
                    <a:pt x="20" y="171"/>
                  </a:lnTo>
                  <a:lnTo>
                    <a:pt x="22" y="171"/>
                  </a:lnTo>
                  <a:lnTo>
                    <a:pt x="23" y="172"/>
                  </a:lnTo>
                  <a:lnTo>
                    <a:pt x="26" y="172"/>
                  </a:lnTo>
                  <a:lnTo>
                    <a:pt x="28" y="174"/>
                  </a:lnTo>
                  <a:lnTo>
                    <a:pt x="17" y="192"/>
                  </a:lnTo>
                  <a:lnTo>
                    <a:pt x="16" y="192"/>
                  </a:lnTo>
                  <a:lnTo>
                    <a:pt x="14" y="192"/>
                  </a:lnTo>
                  <a:lnTo>
                    <a:pt x="11" y="190"/>
                  </a:lnTo>
                  <a:lnTo>
                    <a:pt x="9" y="189"/>
                  </a:lnTo>
                  <a:lnTo>
                    <a:pt x="8" y="189"/>
                  </a:lnTo>
                  <a:lnTo>
                    <a:pt x="17" y="171"/>
                  </a:lnTo>
                  <a:close/>
                  <a:moveTo>
                    <a:pt x="20" y="196"/>
                  </a:moveTo>
                  <a:lnTo>
                    <a:pt x="17" y="192"/>
                  </a:lnTo>
                  <a:lnTo>
                    <a:pt x="25" y="181"/>
                  </a:lnTo>
                  <a:lnTo>
                    <a:pt x="20" y="196"/>
                  </a:lnTo>
                  <a:close/>
                  <a:moveTo>
                    <a:pt x="28" y="171"/>
                  </a:moveTo>
                  <a:lnTo>
                    <a:pt x="20" y="196"/>
                  </a:lnTo>
                  <a:lnTo>
                    <a:pt x="28" y="171"/>
                  </a:lnTo>
                  <a:close/>
                  <a:moveTo>
                    <a:pt x="28" y="171"/>
                  </a:moveTo>
                  <a:lnTo>
                    <a:pt x="25" y="185"/>
                  </a:lnTo>
                  <a:lnTo>
                    <a:pt x="28" y="171"/>
                  </a:lnTo>
                  <a:close/>
                  <a:moveTo>
                    <a:pt x="28" y="171"/>
                  </a:moveTo>
                  <a:lnTo>
                    <a:pt x="28" y="172"/>
                  </a:lnTo>
                  <a:lnTo>
                    <a:pt x="28" y="174"/>
                  </a:lnTo>
                  <a:lnTo>
                    <a:pt x="20" y="196"/>
                  </a:lnTo>
                  <a:lnTo>
                    <a:pt x="19" y="196"/>
                  </a:lnTo>
                  <a:lnTo>
                    <a:pt x="17" y="196"/>
                  </a:lnTo>
                  <a:lnTo>
                    <a:pt x="28" y="171"/>
                  </a:lnTo>
                  <a:close/>
                  <a:moveTo>
                    <a:pt x="28" y="174"/>
                  </a:moveTo>
                  <a:lnTo>
                    <a:pt x="30" y="174"/>
                  </a:lnTo>
                  <a:lnTo>
                    <a:pt x="31" y="174"/>
                  </a:lnTo>
                  <a:lnTo>
                    <a:pt x="25" y="196"/>
                  </a:lnTo>
                  <a:lnTo>
                    <a:pt x="23" y="196"/>
                  </a:lnTo>
                  <a:lnTo>
                    <a:pt x="22" y="196"/>
                  </a:lnTo>
                  <a:lnTo>
                    <a:pt x="20" y="196"/>
                  </a:lnTo>
                  <a:lnTo>
                    <a:pt x="28" y="174"/>
                  </a:lnTo>
                  <a:close/>
                  <a:moveTo>
                    <a:pt x="31" y="174"/>
                  </a:moveTo>
                  <a:lnTo>
                    <a:pt x="34" y="174"/>
                  </a:lnTo>
                  <a:lnTo>
                    <a:pt x="36" y="175"/>
                  </a:lnTo>
                  <a:lnTo>
                    <a:pt x="37" y="175"/>
                  </a:lnTo>
                  <a:lnTo>
                    <a:pt x="40" y="176"/>
                  </a:lnTo>
                  <a:lnTo>
                    <a:pt x="46" y="176"/>
                  </a:lnTo>
                  <a:lnTo>
                    <a:pt x="48" y="178"/>
                  </a:lnTo>
                  <a:lnTo>
                    <a:pt x="51" y="178"/>
                  </a:lnTo>
                  <a:lnTo>
                    <a:pt x="48" y="203"/>
                  </a:lnTo>
                  <a:lnTo>
                    <a:pt x="43" y="201"/>
                  </a:lnTo>
                  <a:lnTo>
                    <a:pt x="40" y="200"/>
                  </a:lnTo>
                  <a:lnTo>
                    <a:pt x="37" y="200"/>
                  </a:lnTo>
                  <a:lnTo>
                    <a:pt x="34" y="199"/>
                  </a:lnTo>
                  <a:lnTo>
                    <a:pt x="30" y="197"/>
                  </a:lnTo>
                  <a:lnTo>
                    <a:pt x="28" y="197"/>
                  </a:lnTo>
                  <a:lnTo>
                    <a:pt x="25" y="196"/>
                  </a:lnTo>
                  <a:lnTo>
                    <a:pt x="31" y="174"/>
                  </a:lnTo>
                  <a:close/>
                  <a:moveTo>
                    <a:pt x="48" y="203"/>
                  </a:moveTo>
                  <a:lnTo>
                    <a:pt x="48" y="189"/>
                  </a:lnTo>
                  <a:lnTo>
                    <a:pt x="48" y="203"/>
                  </a:lnTo>
                  <a:close/>
                  <a:moveTo>
                    <a:pt x="51" y="178"/>
                  </a:moveTo>
                  <a:lnTo>
                    <a:pt x="48" y="203"/>
                  </a:lnTo>
                  <a:lnTo>
                    <a:pt x="51" y="178"/>
                  </a:lnTo>
                  <a:close/>
                  <a:moveTo>
                    <a:pt x="48" y="203"/>
                  </a:moveTo>
                  <a:lnTo>
                    <a:pt x="48" y="189"/>
                  </a:lnTo>
                  <a:lnTo>
                    <a:pt x="48" y="203"/>
                  </a:lnTo>
                  <a:close/>
                  <a:moveTo>
                    <a:pt x="51" y="178"/>
                  </a:moveTo>
                  <a:lnTo>
                    <a:pt x="56" y="178"/>
                  </a:lnTo>
                  <a:lnTo>
                    <a:pt x="51" y="203"/>
                  </a:lnTo>
                  <a:lnTo>
                    <a:pt x="50" y="203"/>
                  </a:lnTo>
                  <a:lnTo>
                    <a:pt x="48" y="203"/>
                  </a:lnTo>
                  <a:lnTo>
                    <a:pt x="51" y="178"/>
                  </a:lnTo>
                  <a:close/>
                  <a:moveTo>
                    <a:pt x="56" y="178"/>
                  </a:moveTo>
                  <a:lnTo>
                    <a:pt x="56" y="178"/>
                  </a:lnTo>
                  <a:lnTo>
                    <a:pt x="56" y="179"/>
                  </a:lnTo>
                  <a:lnTo>
                    <a:pt x="56" y="181"/>
                  </a:lnTo>
                  <a:lnTo>
                    <a:pt x="51" y="203"/>
                  </a:lnTo>
                  <a:lnTo>
                    <a:pt x="56" y="178"/>
                  </a:lnTo>
                  <a:close/>
                  <a:moveTo>
                    <a:pt x="51" y="203"/>
                  </a:moveTo>
                  <a:lnTo>
                    <a:pt x="56" y="192"/>
                  </a:lnTo>
                  <a:lnTo>
                    <a:pt x="51" y="203"/>
                  </a:lnTo>
                  <a:close/>
                  <a:moveTo>
                    <a:pt x="56" y="181"/>
                  </a:moveTo>
                  <a:lnTo>
                    <a:pt x="59" y="181"/>
                  </a:lnTo>
                  <a:lnTo>
                    <a:pt x="62" y="181"/>
                  </a:lnTo>
                  <a:lnTo>
                    <a:pt x="63" y="181"/>
                  </a:lnTo>
                  <a:lnTo>
                    <a:pt x="66" y="181"/>
                  </a:lnTo>
                  <a:lnTo>
                    <a:pt x="70" y="181"/>
                  </a:lnTo>
                  <a:lnTo>
                    <a:pt x="71" y="181"/>
                  </a:lnTo>
                  <a:lnTo>
                    <a:pt x="68" y="203"/>
                  </a:lnTo>
                  <a:lnTo>
                    <a:pt x="66" y="203"/>
                  </a:lnTo>
                  <a:lnTo>
                    <a:pt x="63" y="203"/>
                  </a:lnTo>
                  <a:lnTo>
                    <a:pt x="60" y="203"/>
                  </a:lnTo>
                  <a:lnTo>
                    <a:pt x="56" y="203"/>
                  </a:lnTo>
                  <a:lnTo>
                    <a:pt x="53" y="203"/>
                  </a:lnTo>
                  <a:lnTo>
                    <a:pt x="51" y="203"/>
                  </a:lnTo>
                  <a:lnTo>
                    <a:pt x="56" y="181"/>
                  </a:lnTo>
                  <a:close/>
                  <a:moveTo>
                    <a:pt x="68" y="203"/>
                  </a:moveTo>
                  <a:lnTo>
                    <a:pt x="68" y="192"/>
                  </a:lnTo>
                  <a:lnTo>
                    <a:pt x="68" y="203"/>
                  </a:lnTo>
                  <a:close/>
                  <a:moveTo>
                    <a:pt x="71" y="181"/>
                  </a:moveTo>
                  <a:lnTo>
                    <a:pt x="73" y="181"/>
                  </a:lnTo>
                  <a:lnTo>
                    <a:pt x="74" y="181"/>
                  </a:lnTo>
                  <a:lnTo>
                    <a:pt x="77" y="181"/>
                  </a:lnTo>
                  <a:lnTo>
                    <a:pt x="80" y="181"/>
                  </a:lnTo>
                  <a:lnTo>
                    <a:pt x="80" y="203"/>
                  </a:lnTo>
                  <a:lnTo>
                    <a:pt x="68" y="203"/>
                  </a:lnTo>
                  <a:lnTo>
                    <a:pt x="71" y="181"/>
                  </a:lnTo>
                  <a:close/>
                  <a:moveTo>
                    <a:pt x="80" y="181"/>
                  </a:moveTo>
                  <a:lnTo>
                    <a:pt x="91" y="181"/>
                  </a:lnTo>
                  <a:lnTo>
                    <a:pt x="96" y="203"/>
                  </a:lnTo>
                  <a:lnTo>
                    <a:pt x="94" y="203"/>
                  </a:lnTo>
                  <a:lnTo>
                    <a:pt x="93" y="203"/>
                  </a:lnTo>
                  <a:lnTo>
                    <a:pt x="88" y="203"/>
                  </a:lnTo>
                  <a:lnTo>
                    <a:pt x="83" y="203"/>
                  </a:lnTo>
                  <a:lnTo>
                    <a:pt x="82" y="203"/>
                  </a:lnTo>
                  <a:lnTo>
                    <a:pt x="80" y="203"/>
                  </a:lnTo>
                  <a:lnTo>
                    <a:pt x="80" y="181"/>
                  </a:lnTo>
                  <a:close/>
                  <a:moveTo>
                    <a:pt x="91" y="181"/>
                  </a:moveTo>
                  <a:lnTo>
                    <a:pt x="93" y="181"/>
                  </a:lnTo>
                  <a:lnTo>
                    <a:pt x="94" y="181"/>
                  </a:lnTo>
                  <a:lnTo>
                    <a:pt x="97" y="179"/>
                  </a:lnTo>
                  <a:lnTo>
                    <a:pt x="100" y="178"/>
                  </a:lnTo>
                  <a:lnTo>
                    <a:pt x="102" y="178"/>
                  </a:lnTo>
                  <a:lnTo>
                    <a:pt x="103" y="178"/>
                  </a:lnTo>
                  <a:lnTo>
                    <a:pt x="107" y="199"/>
                  </a:lnTo>
                  <a:lnTo>
                    <a:pt x="105" y="200"/>
                  </a:lnTo>
                  <a:lnTo>
                    <a:pt x="105" y="201"/>
                  </a:lnTo>
                  <a:lnTo>
                    <a:pt x="102" y="201"/>
                  </a:lnTo>
                  <a:lnTo>
                    <a:pt x="100" y="203"/>
                  </a:lnTo>
                  <a:lnTo>
                    <a:pt x="99" y="203"/>
                  </a:lnTo>
                  <a:lnTo>
                    <a:pt x="96" y="203"/>
                  </a:lnTo>
                  <a:lnTo>
                    <a:pt x="91" y="181"/>
                  </a:lnTo>
                  <a:close/>
                  <a:moveTo>
                    <a:pt x="103" y="178"/>
                  </a:moveTo>
                  <a:lnTo>
                    <a:pt x="105" y="178"/>
                  </a:lnTo>
                  <a:lnTo>
                    <a:pt x="108" y="178"/>
                  </a:lnTo>
                  <a:lnTo>
                    <a:pt x="110" y="176"/>
                  </a:lnTo>
                  <a:lnTo>
                    <a:pt x="111" y="176"/>
                  </a:lnTo>
                  <a:lnTo>
                    <a:pt x="113" y="175"/>
                  </a:lnTo>
                  <a:lnTo>
                    <a:pt x="114" y="174"/>
                  </a:lnTo>
                  <a:lnTo>
                    <a:pt x="122" y="199"/>
                  </a:lnTo>
                  <a:lnTo>
                    <a:pt x="120" y="199"/>
                  </a:lnTo>
                  <a:lnTo>
                    <a:pt x="117" y="199"/>
                  </a:lnTo>
                  <a:lnTo>
                    <a:pt x="116" y="199"/>
                  </a:lnTo>
                  <a:lnTo>
                    <a:pt x="113" y="199"/>
                  </a:lnTo>
                  <a:lnTo>
                    <a:pt x="110" y="199"/>
                  </a:lnTo>
                  <a:lnTo>
                    <a:pt x="107" y="199"/>
                  </a:lnTo>
                  <a:lnTo>
                    <a:pt x="103" y="178"/>
                  </a:lnTo>
                  <a:close/>
                  <a:moveTo>
                    <a:pt x="114" y="174"/>
                  </a:moveTo>
                  <a:lnTo>
                    <a:pt x="119" y="189"/>
                  </a:lnTo>
                  <a:lnTo>
                    <a:pt x="114" y="174"/>
                  </a:lnTo>
                  <a:close/>
                  <a:moveTo>
                    <a:pt x="114" y="174"/>
                  </a:moveTo>
                  <a:lnTo>
                    <a:pt x="119" y="199"/>
                  </a:lnTo>
                  <a:lnTo>
                    <a:pt x="114" y="174"/>
                  </a:lnTo>
                  <a:close/>
                  <a:moveTo>
                    <a:pt x="122" y="199"/>
                  </a:moveTo>
                  <a:lnTo>
                    <a:pt x="119" y="199"/>
                  </a:lnTo>
                  <a:lnTo>
                    <a:pt x="119" y="189"/>
                  </a:lnTo>
                  <a:lnTo>
                    <a:pt x="122" y="199"/>
                  </a:lnTo>
                  <a:close/>
                  <a:moveTo>
                    <a:pt x="114" y="174"/>
                  </a:moveTo>
                  <a:lnTo>
                    <a:pt x="222" y="157"/>
                  </a:lnTo>
                  <a:lnTo>
                    <a:pt x="225" y="178"/>
                  </a:lnTo>
                  <a:lnTo>
                    <a:pt x="122" y="199"/>
                  </a:lnTo>
                  <a:lnTo>
                    <a:pt x="114" y="174"/>
                  </a:lnTo>
                  <a:close/>
                  <a:moveTo>
                    <a:pt x="222" y="157"/>
                  </a:moveTo>
                  <a:lnTo>
                    <a:pt x="344" y="132"/>
                  </a:lnTo>
                  <a:lnTo>
                    <a:pt x="351" y="153"/>
                  </a:lnTo>
                  <a:lnTo>
                    <a:pt x="225" y="178"/>
                  </a:lnTo>
                  <a:lnTo>
                    <a:pt x="222" y="157"/>
                  </a:lnTo>
                  <a:close/>
                  <a:moveTo>
                    <a:pt x="344" y="132"/>
                  </a:moveTo>
                  <a:lnTo>
                    <a:pt x="387" y="124"/>
                  </a:lnTo>
                  <a:lnTo>
                    <a:pt x="433" y="115"/>
                  </a:lnTo>
                  <a:lnTo>
                    <a:pt x="479" y="107"/>
                  </a:lnTo>
                  <a:lnTo>
                    <a:pt x="525" y="99"/>
                  </a:lnTo>
                  <a:lnTo>
                    <a:pt x="618" y="81"/>
                  </a:lnTo>
                  <a:lnTo>
                    <a:pt x="664" y="72"/>
                  </a:lnTo>
                  <a:lnTo>
                    <a:pt x="710" y="64"/>
                  </a:lnTo>
                  <a:lnTo>
                    <a:pt x="753" y="56"/>
                  </a:lnTo>
                  <a:lnTo>
                    <a:pt x="796" y="47"/>
                  </a:lnTo>
                  <a:lnTo>
                    <a:pt x="838" y="40"/>
                  </a:lnTo>
                  <a:lnTo>
                    <a:pt x="858" y="36"/>
                  </a:lnTo>
                  <a:lnTo>
                    <a:pt x="876" y="33"/>
                  </a:lnTo>
                  <a:lnTo>
                    <a:pt x="896" y="29"/>
                  </a:lnTo>
                  <a:lnTo>
                    <a:pt x="915" y="25"/>
                  </a:lnTo>
                  <a:lnTo>
                    <a:pt x="932" y="22"/>
                  </a:lnTo>
                  <a:lnTo>
                    <a:pt x="949" y="19"/>
                  </a:lnTo>
                  <a:lnTo>
                    <a:pt x="966" y="15"/>
                  </a:lnTo>
                  <a:lnTo>
                    <a:pt x="981" y="13"/>
                  </a:lnTo>
                  <a:lnTo>
                    <a:pt x="997" y="10"/>
                  </a:lnTo>
                  <a:lnTo>
                    <a:pt x="1009" y="7"/>
                  </a:lnTo>
                  <a:lnTo>
                    <a:pt x="1013" y="29"/>
                  </a:lnTo>
                  <a:lnTo>
                    <a:pt x="1000" y="32"/>
                  </a:lnTo>
                  <a:lnTo>
                    <a:pt x="986" y="35"/>
                  </a:lnTo>
                  <a:lnTo>
                    <a:pt x="969" y="38"/>
                  </a:lnTo>
                  <a:lnTo>
                    <a:pt x="952" y="40"/>
                  </a:lnTo>
                  <a:lnTo>
                    <a:pt x="935" y="43"/>
                  </a:lnTo>
                  <a:lnTo>
                    <a:pt x="918" y="47"/>
                  </a:lnTo>
                  <a:lnTo>
                    <a:pt x="900" y="50"/>
                  </a:lnTo>
                  <a:lnTo>
                    <a:pt x="881" y="54"/>
                  </a:lnTo>
                  <a:lnTo>
                    <a:pt x="863" y="57"/>
                  </a:lnTo>
                  <a:lnTo>
                    <a:pt x="841" y="61"/>
                  </a:lnTo>
                  <a:lnTo>
                    <a:pt x="799" y="69"/>
                  </a:lnTo>
                  <a:lnTo>
                    <a:pt x="758" y="78"/>
                  </a:lnTo>
                  <a:lnTo>
                    <a:pt x="713" y="86"/>
                  </a:lnTo>
                  <a:lnTo>
                    <a:pt x="669" y="94"/>
                  </a:lnTo>
                  <a:lnTo>
                    <a:pt x="622" y="103"/>
                  </a:lnTo>
                  <a:lnTo>
                    <a:pt x="530" y="119"/>
                  </a:lnTo>
                  <a:lnTo>
                    <a:pt x="485" y="128"/>
                  </a:lnTo>
                  <a:lnTo>
                    <a:pt x="441" y="136"/>
                  </a:lnTo>
                  <a:lnTo>
                    <a:pt x="394" y="144"/>
                  </a:lnTo>
                  <a:lnTo>
                    <a:pt x="351" y="153"/>
                  </a:lnTo>
                  <a:lnTo>
                    <a:pt x="344" y="132"/>
                  </a:lnTo>
                  <a:close/>
                  <a:moveTo>
                    <a:pt x="1013" y="29"/>
                  </a:moveTo>
                  <a:lnTo>
                    <a:pt x="1009" y="18"/>
                  </a:lnTo>
                  <a:lnTo>
                    <a:pt x="1013" y="29"/>
                  </a:lnTo>
                  <a:close/>
                  <a:moveTo>
                    <a:pt x="1009" y="7"/>
                  </a:moveTo>
                  <a:lnTo>
                    <a:pt x="1010" y="7"/>
                  </a:lnTo>
                  <a:lnTo>
                    <a:pt x="1012" y="7"/>
                  </a:lnTo>
                  <a:lnTo>
                    <a:pt x="1013" y="7"/>
                  </a:lnTo>
                  <a:lnTo>
                    <a:pt x="1017" y="6"/>
                  </a:lnTo>
                  <a:lnTo>
                    <a:pt x="1018" y="6"/>
                  </a:lnTo>
                  <a:lnTo>
                    <a:pt x="1020" y="4"/>
                  </a:lnTo>
                  <a:lnTo>
                    <a:pt x="1021" y="4"/>
                  </a:lnTo>
                  <a:lnTo>
                    <a:pt x="1026" y="29"/>
                  </a:lnTo>
                  <a:lnTo>
                    <a:pt x="1024" y="29"/>
                  </a:lnTo>
                  <a:lnTo>
                    <a:pt x="1023" y="29"/>
                  </a:lnTo>
                  <a:lnTo>
                    <a:pt x="1021" y="29"/>
                  </a:lnTo>
                  <a:lnTo>
                    <a:pt x="1017" y="29"/>
                  </a:lnTo>
                  <a:lnTo>
                    <a:pt x="1015" y="29"/>
                  </a:lnTo>
                  <a:lnTo>
                    <a:pt x="1013" y="29"/>
                  </a:lnTo>
                  <a:lnTo>
                    <a:pt x="1009" y="7"/>
                  </a:lnTo>
                  <a:close/>
                  <a:moveTo>
                    <a:pt x="1021" y="4"/>
                  </a:moveTo>
                  <a:lnTo>
                    <a:pt x="1023" y="4"/>
                  </a:lnTo>
                  <a:lnTo>
                    <a:pt x="1024" y="4"/>
                  </a:lnTo>
                  <a:lnTo>
                    <a:pt x="1026" y="4"/>
                  </a:lnTo>
                  <a:lnTo>
                    <a:pt x="1029" y="4"/>
                  </a:lnTo>
                  <a:lnTo>
                    <a:pt x="1030" y="4"/>
                  </a:lnTo>
                  <a:lnTo>
                    <a:pt x="1033" y="4"/>
                  </a:lnTo>
                  <a:lnTo>
                    <a:pt x="1038" y="25"/>
                  </a:lnTo>
                  <a:lnTo>
                    <a:pt x="1037" y="25"/>
                  </a:lnTo>
                  <a:lnTo>
                    <a:pt x="1035" y="25"/>
                  </a:lnTo>
                  <a:lnTo>
                    <a:pt x="1033" y="26"/>
                  </a:lnTo>
                  <a:lnTo>
                    <a:pt x="1030" y="26"/>
                  </a:lnTo>
                  <a:lnTo>
                    <a:pt x="1029" y="28"/>
                  </a:lnTo>
                  <a:lnTo>
                    <a:pt x="1026" y="29"/>
                  </a:lnTo>
                  <a:lnTo>
                    <a:pt x="1021" y="4"/>
                  </a:lnTo>
                  <a:close/>
                  <a:moveTo>
                    <a:pt x="1033" y="4"/>
                  </a:moveTo>
                  <a:lnTo>
                    <a:pt x="1038" y="14"/>
                  </a:lnTo>
                  <a:lnTo>
                    <a:pt x="1033" y="4"/>
                  </a:lnTo>
                  <a:close/>
                  <a:moveTo>
                    <a:pt x="1033" y="4"/>
                  </a:moveTo>
                  <a:lnTo>
                    <a:pt x="1038" y="25"/>
                  </a:lnTo>
                  <a:lnTo>
                    <a:pt x="1033" y="4"/>
                  </a:lnTo>
                  <a:close/>
                  <a:moveTo>
                    <a:pt x="1033" y="4"/>
                  </a:moveTo>
                  <a:lnTo>
                    <a:pt x="1033" y="3"/>
                  </a:lnTo>
                  <a:lnTo>
                    <a:pt x="1033" y="1"/>
                  </a:lnTo>
                  <a:lnTo>
                    <a:pt x="1033" y="0"/>
                  </a:lnTo>
                  <a:lnTo>
                    <a:pt x="1035" y="0"/>
                  </a:lnTo>
                  <a:lnTo>
                    <a:pt x="1037" y="0"/>
                  </a:lnTo>
                  <a:lnTo>
                    <a:pt x="1038" y="0"/>
                  </a:lnTo>
                  <a:lnTo>
                    <a:pt x="1041" y="25"/>
                  </a:lnTo>
                  <a:lnTo>
                    <a:pt x="1040" y="25"/>
                  </a:lnTo>
                  <a:lnTo>
                    <a:pt x="1038" y="25"/>
                  </a:lnTo>
                  <a:lnTo>
                    <a:pt x="1033" y="4"/>
                  </a:lnTo>
                  <a:close/>
                  <a:moveTo>
                    <a:pt x="1038" y="0"/>
                  </a:moveTo>
                  <a:lnTo>
                    <a:pt x="1038" y="0"/>
                  </a:lnTo>
                  <a:lnTo>
                    <a:pt x="1040" y="0"/>
                  </a:lnTo>
                  <a:lnTo>
                    <a:pt x="1041" y="0"/>
                  </a:lnTo>
                  <a:lnTo>
                    <a:pt x="1046" y="25"/>
                  </a:lnTo>
                  <a:lnTo>
                    <a:pt x="1041" y="25"/>
                  </a:lnTo>
                  <a:lnTo>
                    <a:pt x="1038" y="0"/>
                  </a:lnTo>
                  <a:close/>
                  <a:moveTo>
                    <a:pt x="1041" y="0"/>
                  </a:moveTo>
                  <a:lnTo>
                    <a:pt x="1043" y="0"/>
                  </a:lnTo>
                  <a:lnTo>
                    <a:pt x="1044" y="0"/>
                  </a:lnTo>
                  <a:lnTo>
                    <a:pt x="1049" y="0"/>
                  </a:lnTo>
                  <a:lnTo>
                    <a:pt x="1054" y="0"/>
                  </a:lnTo>
                  <a:lnTo>
                    <a:pt x="1055" y="0"/>
                  </a:lnTo>
                  <a:lnTo>
                    <a:pt x="1058" y="0"/>
                  </a:lnTo>
                  <a:lnTo>
                    <a:pt x="1061" y="21"/>
                  </a:lnTo>
                  <a:lnTo>
                    <a:pt x="1058" y="21"/>
                  </a:lnTo>
                  <a:lnTo>
                    <a:pt x="1057" y="21"/>
                  </a:lnTo>
                  <a:lnTo>
                    <a:pt x="1054" y="22"/>
                  </a:lnTo>
                  <a:lnTo>
                    <a:pt x="1052" y="22"/>
                  </a:lnTo>
                  <a:lnTo>
                    <a:pt x="1050" y="22"/>
                  </a:lnTo>
                  <a:lnTo>
                    <a:pt x="1049" y="24"/>
                  </a:lnTo>
                  <a:lnTo>
                    <a:pt x="1047" y="24"/>
                  </a:lnTo>
                  <a:lnTo>
                    <a:pt x="1046" y="25"/>
                  </a:lnTo>
                  <a:lnTo>
                    <a:pt x="1041" y="0"/>
                  </a:lnTo>
                  <a:close/>
                  <a:moveTo>
                    <a:pt x="1058" y="0"/>
                  </a:moveTo>
                  <a:lnTo>
                    <a:pt x="1061" y="0"/>
                  </a:lnTo>
                  <a:lnTo>
                    <a:pt x="1058" y="11"/>
                  </a:lnTo>
                  <a:lnTo>
                    <a:pt x="1058" y="0"/>
                  </a:lnTo>
                  <a:close/>
                  <a:moveTo>
                    <a:pt x="1061" y="0"/>
                  </a:moveTo>
                  <a:lnTo>
                    <a:pt x="1058" y="21"/>
                  </a:lnTo>
                  <a:lnTo>
                    <a:pt x="1061" y="0"/>
                  </a:lnTo>
                  <a:close/>
                  <a:moveTo>
                    <a:pt x="1061" y="0"/>
                  </a:moveTo>
                  <a:lnTo>
                    <a:pt x="1063" y="0"/>
                  </a:lnTo>
                  <a:lnTo>
                    <a:pt x="1064" y="0"/>
                  </a:lnTo>
                  <a:lnTo>
                    <a:pt x="1066" y="0"/>
                  </a:lnTo>
                  <a:lnTo>
                    <a:pt x="1061" y="21"/>
                  </a:lnTo>
                  <a:lnTo>
                    <a:pt x="1060" y="21"/>
                  </a:lnTo>
                  <a:lnTo>
                    <a:pt x="1058" y="21"/>
                  </a:lnTo>
                  <a:lnTo>
                    <a:pt x="1061" y="0"/>
                  </a:lnTo>
                  <a:close/>
                  <a:moveTo>
                    <a:pt x="1066" y="0"/>
                  </a:moveTo>
                  <a:lnTo>
                    <a:pt x="1067" y="0"/>
                  </a:lnTo>
                  <a:lnTo>
                    <a:pt x="1069" y="0"/>
                  </a:lnTo>
                  <a:lnTo>
                    <a:pt x="1070" y="0"/>
                  </a:lnTo>
                  <a:lnTo>
                    <a:pt x="1072" y="0"/>
                  </a:lnTo>
                  <a:lnTo>
                    <a:pt x="1066" y="25"/>
                  </a:lnTo>
                  <a:lnTo>
                    <a:pt x="1064" y="25"/>
                  </a:lnTo>
                  <a:lnTo>
                    <a:pt x="1063" y="24"/>
                  </a:lnTo>
                  <a:lnTo>
                    <a:pt x="1061" y="22"/>
                  </a:lnTo>
                  <a:lnTo>
                    <a:pt x="1061" y="21"/>
                  </a:lnTo>
                  <a:lnTo>
                    <a:pt x="1066" y="0"/>
                  </a:lnTo>
                  <a:close/>
                  <a:moveTo>
                    <a:pt x="1072" y="0"/>
                  </a:moveTo>
                  <a:lnTo>
                    <a:pt x="1097" y="11"/>
                  </a:lnTo>
                  <a:lnTo>
                    <a:pt x="1081" y="29"/>
                  </a:lnTo>
                  <a:lnTo>
                    <a:pt x="1080" y="29"/>
                  </a:lnTo>
                  <a:lnTo>
                    <a:pt x="1078" y="28"/>
                  </a:lnTo>
                  <a:lnTo>
                    <a:pt x="1074" y="26"/>
                  </a:lnTo>
                  <a:lnTo>
                    <a:pt x="1072" y="26"/>
                  </a:lnTo>
                  <a:lnTo>
                    <a:pt x="1070" y="25"/>
                  </a:lnTo>
                  <a:lnTo>
                    <a:pt x="1069" y="25"/>
                  </a:lnTo>
                  <a:lnTo>
                    <a:pt x="1066" y="25"/>
                  </a:lnTo>
                  <a:lnTo>
                    <a:pt x="1072" y="0"/>
                  </a:lnTo>
                  <a:close/>
                  <a:moveTo>
                    <a:pt x="1097" y="11"/>
                  </a:moveTo>
                  <a:lnTo>
                    <a:pt x="1089" y="21"/>
                  </a:lnTo>
                  <a:lnTo>
                    <a:pt x="1097" y="11"/>
                  </a:lnTo>
                  <a:close/>
                  <a:moveTo>
                    <a:pt x="1097" y="11"/>
                  </a:moveTo>
                  <a:lnTo>
                    <a:pt x="1100" y="13"/>
                  </a:lnTo>
                  <a:lnTo>
                    <a:pt x="1101" y="15"/>
                  </a:lnTo>
                  <a:lnTo>
                    <a:pt x="1104" y="17"/>
                  </a:lnTo>
                  <a:lnTo>
                    <a:pt x="1106" y="17"/>
                  </a:lnTo>
                  <a:lnTo>
                    <a:pt x="1107" y="18"/>
                  </a:lnTo>
                  <a:lnTo>
                    <a:pt x="1109" y="18"/>
                  </a:lnTo>
                  <a:lnTo>
                    <a:pt x="1092" y="36"/>
                  </a:lnTo>
                  <a:lnTo>
                    <a:pt x="1090" y="35"/>
                  </a:lnTo>
                  <a:lnTo>
                    <a:pt x="1087" y="33"/>
                  </a:lnTo>
                  <a:lnTo>
                    <a:pt x="1084" y="32"/>
                  </a:lnTo>
                  <a:lnTo>
                    <a:pt x="1083" y="31"/>
                  </a:lnTo>
                  <a:lnTo>
                    <a:pt x="1081" y="29"/>
                  </a:lnTo>
                  <a:lnTo>
                    <a:pt x="1097" y="11"/>
                  </a:lnTo>
                  <a:close/>
                  <a:moveTo>
                    <a:pt x="1109" y="18"/>
                  </a:moveTo>
                  <a:lnTo>
                    <a:pt x="1112" y="21"/>
                  </a:lnTo>
                  <a:lnTo>
                    <a:pt x="1112" y="29"/>
                  </a:lnTo>
                  <a:lnTo>
                    <a:pt x="1100" y="29"/>
                  </a:lnTo>
                  <a:lnTo>
                    <a:pt x="1109" y="18"/>
                  </a:lnTo>
                  <a:close/>
                  <a:moveTo>
                    <a:pt x="1112" y="29"/>
                  </a:moveTo>
                  <a:lnTo>
                    <a:pt x="1112" y="39"/>
                  </a:lnTo>
                  <a:lnTo>
                    <a:pt x="1089" y="39"/>
                  </a:lnTo>
                  <a:lnTo>
                    <a:pt x="1089" y="38"/>
                  </a:lnTo>
                  <a:lnTo>
                    <a:pt x="1089" y="36"/>
                  </a:lnTo>
                  <a:lnTo>
                    <a:pt x="1089" y="35"/>
                  </a:lnTo>
                  <a:lnTo>
                    <a:pt x="1089" y="33"/>
                  </a:lnTo>
                  <a:lnTo>
                    <a:pt x="1089" y="32"/>
                  </a:lnTo>
                  <a:lnTo>
                    <a:pt x="1089" y="31"/>
                  </a:lnTo>
                  <a:lnTo>
                    <a:pt x="1089" y="29"/>
                  </a:lnTo>
                  <a:lnTo>
                    <a:pt x="1112" y="29"/>
                  </a:lnTo>
                  <a:close/>
                  <a:moveTo>
                    <a:pt x="1112" y="39"/>
                  </a:moveTo>
                  <a:lnTo>
                    <a:pt x="1100" y="39"/>
                  </a:lnTo>
                  <a:lnTo>
                    <a:pt x="1112" y="39"/>
                  </a:lnTo>
                  <a:close/>
                  <a:moveTo>
                    <a:pt x="1112" y="39"/>
                  </a:moveTo>
                  <a:lnTo>
                    <a:pt x="1089" y="39"/>
                  </a:lnTo>
                  <a:lnTo>
                    <a:pt x="1112" y="39"/>
                  </a:lnTo>
                  <a:close/>
                  <a:moveTo>
                    <a:pt x="1089" y="39"/>
                  </a:moveTo>
                  <a:lnTo>
                    <a:pt x="1100" y="39"/>
                  </a:lnTo>
                  <a:lnTo>
                    <a:pt x="1089" y="39"/>
                  </a:lnTo>
                  <a:close/>
                  <a:moveTo>
                    <a:pt x="1112" y="39"/>
                  </a:moveTo>
                  <a:lnTo>
                    <a:pt x="1112" y="42"/>
                  </a:lnTo>
                  <a:lnTo>
                    <a:pt x="1089" y="42"/>
                  </a:lnTo>
                  <a:lnTo>
                    <a:pt x="1089" y="39"/>
                  </a:lnTo>
                  <a:lnTo>
                    <a:pt x="1112" y="39"/>
                  </a:lnTo>
                  <a:close/>
                  <a:moveTo>
                    <a:pt x="1112" y="42"/>
                  </a:moveTo>
                  <a:lnTo>
                    <a:pt x="1112" y="46"/>
                  </a:lnTo>
                  <a:lnTo>
                    <a:pt x="1089" y="46"/>
                  </a:lnTo>
                  <a:lnTo>
                    <a:pt x="1089" y="42"/>
                  </a:lnTo>
                  <a:lnTo>
                    <a:pt x="1112" y="42"/>
                  </a:lnTo>
                  <a:close/>
                  <a:moveTo>
                    <a:pt x="1112" y="46"/>
                  </a:moveTo>
                  <a:lnTo>
                    <a:pt x="1112" y="47"/>
                  </a:lnTo>
                  <a:lnTo>
                    <a:pt x="1112" y="49"/>
                  </a:lnTo>
                  <a:lnTo>
                    <a:pt x="1112" y="51"/>
                  </a:lnTo>
                  <a:lnTo>
                    <a:pt x="1112" y="54"/>
                  </a:lnTo>
                  <a:lnTo>
                    <a:pt x="1112" y="58"/>
                  </a:lnTo>
                  <a:lnTo>
                    <a:pt x="1112" y="64"/>
                  </a:lnTo>
                  <a:lnTo>
                    <a:pt x="1089" y="64"/>
                  </a:lnTo>
                  <a:lnTo>
                    <a:pt x="1089" y="58"/>
                  </a:lnTo>
                  <a:lnTo>
                    <a:pt x="1089" y="54"/>
                  </a:lnTo>
                  <a:lnTo>
                    <a:pt x="1089" y="51"/>
                  </a:lnTo>
                  <a:lnTo>
                    <a:pt x="1089" y="49"/>
                  </a:lnTo>
                  <a:lnTo>
                    <a:pt x="1089" y="47"/>
                  </a:lnTo>
                  <a:lnTo>
                    <a:pt x="1089" y="46"/>
                  </a:lnTo>
                  <a:lnTo>
                    <a:pt x="1112" y="46"/>
                  </a:lnTo>
                  <a:close/>
                  <a:moveTo>
                    <a:pt x="1112" y="64"/>
                  </a:moveTo>
                  <a:lnTo>
                    <a:pt x="1100" y="64"/>
                  </a:lnTo>
                  <a:lnTo>
                    <a:pt x="1112" y="64"/>
                  </a:lnTo>
                  <a:close/>
                  <a:moveTo>
                    <a:pt x="1112" y="64"/>
                  </a:moveTo>
                  <a:lnTo>
                    <a:pt x="1112" y="69"/>
                  </a:lnTo>
                  <a:lnTo>
                    <a:pt x="1112" y="74"/>
                  </a:lnTo>
                  <a:lnTo>
                    <a:pt x="1112" y="76"/>
                  </a:lnTo>
                  <a:lnTo>
                    <a:pt x="1112" y="79"/>
                  </a:lnTo>
                  <a:lnTo>
                    <a:pt x="1112" y="81"/>
                  </a:lnTo>
                  <a:lnTo>
                    <a:pt x="1112" y="82"/>
                  </a:lnTo>
                  <a:lnTo>
                    <a:pt x="1089" y="82"/>
                  </a:lnTo>
                  <a:lnTo>
                    <a:pt x="1089" y="79"/>
                  </a:lnTo>
                  <a:lnTo>
                    <a:pt x="1089" y="76"/>
                  </a:lnTo>
                  <a:lnTo>
                    <a:pt x="1089" y="75"/>
                  </a:lnTo>
                  <a:lnTo>
                    <a:pt x="1089" y="74"/>
                  </a:lnTo>
                  <a:lnTo>
                    <a:pt x="1089" y="71"/>
                  </a:lnTo>
                  <a:lnTo>
                    <a:pt x="1089" y="69"/>
                  </a:lnTo>
                  <a:lnTo>
                    <a:pt x="1089" y="68"/>
                  </a:lnTo>
                  <a:lnTo>
                    <a:pt x="1089" y="65"/>
                  </a:lnTo>
                  <a:lnTo>
                    <a:pt x="1089" y="64"/>
                  </a:lnTo>
                  <a:lnTo>
                    <a:pt x="1112" y="64"/>
                  </a:lnTo>
                  <a:close/>
                  <a:moveTo>
                    <a:pt x="1112" y="82"/>
                  </a:moveTo>
                  <a:lnTo>
                    <a:pt x="1100" y="82"/>
                  </a:lnTo>
                  <a:lnTo>
                    <a:pt x="1112" y="82"/>
                  </a:lnTo>
                  <a:close/>
                  <a:moveTo>
                    <a:pt x="1112" y="82"/>
                  </a:moveTo>
                  <a:lnTo>
                    <a:pt x="1112" y="99"/>
                  </a:lnTo>
                  <a:lnTo>
                    <a:pt x="1089" y="99"/>
                  </a:lnTo>
                  <a:lnTo>
                    <a:pt x="1089" y="82"/>
                  </a:lnTo>
                  <a:lnTo>
                    <a:pt x="1112" y="82"/>
                  </a:lnTo>
                  <a:close/>
                  <a:moveTo>
                    <a:pt x="1112" y="99"/>
                  </a:moveTo>
                  <a:lnTo>
                    <a:pt x="1112" y="117"/>
                  </a:lnTo>
                  <a:lnTo>
                    <a:pt x="1089" y="117"/>
                  </a:lnTo>
                  <a:lnTo>
                    <a:pt x="1089" y="99"/>
                  </a:lnTo>
                  <a:lnTo>
                    <a:pt x="1112" y="99"/>
                  </a:lnTo>
                  <a:close/>
                  <a:moveTo>
                    <a:pt x="1112" y="117"/>
                  </a:moveTo>
                  <a:lnTo>
                    <a:pt x="1112" y="132"/>
                  </a:lnTo>
                  <a:lnTo>
                    <a:pt x="1089" y="132"/>
                  </a:lnTo>
                  <a:lnTo>
                    <a:pt x="1089" y="117"/>
                  </a:lnTo>
                  <a:lnTo>
                    <a:pt x="1112" y="117"/>
                  </a:lnTo>
                  <a:close/>
                  <a:moveTo>
                    <a:pt x="1112" y="132"/>
                  </a:moveTo>
                  <a:lnTo>
                    <a:pt x="1112" y="157"/>
                  </a:lnTo>
                  <a:lnTo>
                    <a:pt x="1089" y="157"/>
                  </a:lnTo>
                  <a:lnTo>
                    <a:pt x="1089" y="132"/>
                  </a:lnTo>
                  <a:lnTo>
                    <a:pt x="1112" y="132"/>
                  </a:lnTo>
                  <a:close/>
                  <a:moveTo>
                    <a:pt x="1112" y="157"/>
                  </a:moveTo>
                  <a:lnTo>
                    <a:pt x="1112" y="157"/>
                  </a:lnTo>
                  <a:lnTo>
                    <a:pt x="1112" y="158"/>
                  </a:lnTo>
                  <a:lnTo>
                    <a:pt x="1112" y="160"/>
                  </a:lnTo>
                  <a:lnTo>
                    <a:pt x="1112" y="161"/>
                  </a:lnTo>
                  <a:lnTo>
                    <a:pt x="1112" y="165"/>
                  </a:lnTo>
                  <a:lnTo>
                    <a:pt x="1112" y="168"/>
                  </a:lnTo>
                  <a:lnTo>
                    <a:pt x="1112" y="172"/>
                  </a:lnTo>
                  <a:lnTo>
                    <a:pt x="1112" y="174"/>
                  </a:lnTo>
                  <a:lnTo>
                    <a:pt x="1112" y="175"/>
                  </a:lnTo>
                  <a:lnTo>
                    <a:pt x="1112" y="176"/>
                  </a:lnTo>
                  <a:lnTo>
                    <a:pt x="1112" y="178"/>
                  </a:lnTo>
                  <a:lnTo>
                    <a:pt x="1089" y="178"/>
                  </a:lnTo>
                  <a:lnTo>
                    <a:pt x="1089" y="176"/>
                  </a:lnTo>
                  <a:lnTo>
                    <a:pt x="1089" y="175"/>
                  </a:lnTo>
                  <a:lnTo>
                    <a:pt x="1089" y="174"/>
                  </a:lnTo>
                  <a:lnTo>
                    <a:pt x="1089" y="171"/>
                  </a:lnTo>
                  <a:lnTo>
                    <a:pt x="1089" y="168"/>
                  </a:lnTo>
                  <a:lnTo>
                    <a:pt x="1089" y="165"/>
                  </a:lnTo>
                  <a:lnTo>
                    <a:pt x="1089" y="161"/>
                  </a:lnTo>
                  <a:lnTo>
                    <a:pt x="1089" y="157"/>
                  </a:lnTo>
                  <a:lnTo>
                    <a:pt x="1112" y="157"/>
                  </a:lnTo>
                  <a:close/>
                  <a:moveTo>
                    <a:pt x="1112" y="178"/>
                  </a:moveTo>
                  <a:lnTo>
                    <a:pt x="1109" y="281"/>
                  </a:lnTo>
                  <a:lnTo>
                    <a:pt x="1089" y="181"/>
                  </a:lnTo>
                  <a:lnTo>
                    <a:pt x="1100" y="178"/>
                  </a:lnTo>
                  <a:lnTo>
                    <a:pt x="1112" y="178"/>
                  </a:lnTo>
                  <a:close/>
                </a:path>
              </a:pathLst>
            </a:custGeom>
            <a:solidFill>
              <a:srgbClr val="131516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2530" y="554"/>
              <a:ext cx="544" cy="157"/>
            </a:xfrm>
            <a:custGeom>
              <a:avLst/>
              <a:gdLst>
                <a:gd name="T0" fmla="*/ 3 w 1087"/>
                <a:gd name="T1" fmla="*/ 0 h 317"/>
                <a:gd name="T2" fmla="*/ 3 w 1087"/>
                <a:gd name="T3" fmla="*/ 0 h 317"/>
                <a:gd name="T4" fmla="*/ 3 w 1087"/>
                <a:gd name="T5" fmla="*/ 0 h 317"/>
                <a:gd name="T6" fmla="*/ 3 w 1087"/>
                <a:gd name="T7" fmla="*/ 0 h 317"/>
                <a:gd name="T8" fmla="*/ 2 w 1087"/>
                <a:gd name="T9" fmla="*/ 0 h 317"/>
                <a:gd name="T10" fmla="*/ 2 w 1087"/>
                <a:gd name="T11" fmla="*/ 0 h 317"/>
                <a:gd name="T12" fmla="*/ 2 w 1087"/>
                <a:gd name="T13" fmla="*/ 0 h 317"/>
                <a:gd name="T14" fmla="*/ 1 w 1087"/>
                <a:gd name="T15" fmla="*/ 0 h 317"/>
                <a:gd name="T16" fmla="*/ 1 w 1087"/>
                <a:gd name="T17" fmla="*/ 0 h 317"/>
                <a:gd name="T18" fmla="*/ 1 w 1087"/>
                <a:gd name="T19" fmla="*/ 0 h 317"/>
                <a:gd name="T20" fmla="*/ 1 w 1087"/>
                <a:gd name="T21" fmla="*/ 0 h 317"/>
                <a:gd name="T22" fmla="*/ 1 w 1087"/>
                <a:gd name="T23" fmla="*/ 0 h 317"/>
                <a:gd name="T24" fmla="*/ 1 w 1087"/>
                <a:gd name="T25" fmla="*/ 0 h 317"/>
                <a:gd name="T26" fmla="*/ 1 w 1087"/>
                <a:gd name="T27" fmla="*/ 0 h 317"/>
                <a:gd name="T28" fmla="*/ 1 w 1087"/>
                <a:gd name="T29" fmla="*/ 0 h 317"/>
                <a:gd name="T30" fmla="*/ 1 w 1087"/>
                <a:gd name="T31" fmla="*/ 0 h 317"/>
                <a:gd name="T32" fmla="*/ 0 w 1087"/>
                <a:gd name="T33" fmla="*/ 0 h 317"/>
                <a:gd name="T34" fmla="*/ 0 w 1087"/>
                <a:gd name="T35" fmla="*/ 0 h 317"/>
                <a:gd name="T36" fmla="*/ 0 w 1087"/>
                <a:gd name="T37" fmla="*/ 0 h 317"/>
                <a:gd name="T38" fmla="*/ 0 w 1087"/>
                <a:gd name="T39" fmla="*/ 0 h 317"/>
                <a:gd name="T40" fmla="*/ 0 w 1087"/>
                <a:gd name="T41" fmla="*/ 0 h 317"/>
                <a:gd name="T42" fmla="*/ 0 w 1087"/>
                <a:gd name="T43" fmla="*/ 0 h 317"/>
                <a:gd name="T44" fmla="*/ 0 w 1087"/>
                <a:gd name="T45" fmla="*/ 0 h 317"/>
                <a:gd name="T46" fmla="*/ 0 w 1087"/>
                <a:gd name="T47" fmla="*/ 0 h 317"/>
                <a:gd name="T48" fmla="*/ 0 w 1087"/>
                <a:gd name="T49" fmla="*/ 0 h 317"/>
                <a:gd name="T50" fmla="*/ 1 w 1087"/>
                <a:gd name="T51" fmla="*/ 0 h 317"/>
                <a:gd name="T52" fmla="*/ 1 w 1087"/>
                <a:gd name="T53" fmla="*/ 0 h 317"/>
                <a:gd name="T54" fmla="*/ 1 w 1087"/>
                <a:gd name="T55" fmla="*/ 0 h 317"/>
                <a:gd name="T56" fmla="*/ 1 w 1087"/>
                <a:gd name="T57" fmla="*/ 0 h 317"/>
                <a:gd name="T58" fmla="*/ 1 w 1087"/>
                <a:gd name="T59" fmla="*/ 0 h 317"/>
                <a:gd name="T60" fmla="*/ 1 w 1087"/>
                <a:gd name="T61" fmla="*/ 0 h 317"/>
                <a:gd name="T62" fmla="*/ 1 w 1087"/>
                <a:gd name="T63" fmla="*/ 0 h 317"/>
                <a:gd name="T64" fmla="*/ 1 w 1087"/>
                <a:gd name="T65" fmla="*/ 0 h 317"/>
                <a:gd name="T66" fmla="*/ 2 w 1087"/>
                <a:gd name="T67" fmla="*/ 0 h 317"/>
                <a:gd name="T68" fmla="*/ 2 w 1087"/>
                <a:gd name="T69" fmla="*/ 0 h 317"/>
                <a:gd name="T70" fmla="*/ 2 w 1087"/>
                <a:gd name="T71" fmla="*/ 0 h 317"/>
                <a:gd name="T72" fmla="*/ 2 w 1087"/>
                <a:gd name="T73" fmla="*/ 0 h 317"/>
                <a:gd name="T74" fmla="*/ 2 w 1087"/>
                <a:gd name="T75" fmla="*/ 0 h 317"/>
                <a:gd name="T76" fmla="*/ 2 w 1087"/>
                <a:gd name="T77" fmla="*/ 0 h 317"/>
                <a:gd name="T78" fmla="*/ 2 w 1087"/>
                <a:gd name="T79" fmla="*/ 0 h 317"/>
                <a:gd name="T80" fmla="*/ 3 w 1087"/>
                <a:gd name="T81" fmla="*/ 0 h 317"/>
                <a:gd name="T82" fmla="*/ 3 w 1087"/>
                <a:gd name="T83" fmla="*/ 0 h 317"/>
                <a:gd name="T84" fmla="*/ 3 w 1087"/>
                <a:gd name="T85" fmla="*/ 0 h 317"/>
                <a:gd name="T86" fmla="*/ 3 w 1087"/>
                <a:gd name="T87" fmla="*/ 0 h 317"/>
                <a:gd name="T88" fmla="*/ 3 w 1087"/>
                <a:gd name="T89" fmla="*/ 0 h 317"/>
                <a:gd name="T90" fmla="*/ 3 w 1087"/>
                <a:gd name="T91" fmla="*/ 0 h 317"/>
                <a:gd name="T92" fmla="*/ 3 w 1087"/>
                <a:gd name="T93" fmla="*/ 0 h 317"/>
                <a:gd name="T94" fmla="*/ 3 w 1087"/>
                <a:gd name="T95" fmla="*/ 0 h 317"/>
                <a:gd name="T96" fmla="*/ 3 w 1087"/>
                <a:gd name="T97" fmla="*/ 0 h 317"/>
                <a:gd name="T98" fmla="*/ 3 w 1087"/>
                <a:gd name="T99" fmla="*/ 0 h 317"/>
                <a:gd name="T100" fmla="*/ 3 w 1087"/>
                <a:gd name="T101" fmla="*/ 0 h 317"/>
                <a:gd name="T102" fmla="*/ 3 w 1087"/>
                <a:gd name="T103" fmla="*/ 0 h 31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087"/>
                <a:gd name="T157" fmla="*/ 0 h 317"/>
                <a:gd name="T158" fmla="*/ 1087 w 1087"/>
                <a:gd name="T159" fmla="*/ 317 h 31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087" h="317">
                  <a:moveTo>
                    <a:pt x="1087" y="150"/>
                  </a:moveTo>
                  <a:lnTo>
                    <a:pt x="1087" y="149"/>
                  </a:lnTo>
                  <a:lnTo>
                    <a:pt x="1085" y="149"/>
                  </a:lnTo>
                  <a:lnTo>
                    <a:pt x="1085" y="148"/>
                  </a:lnTo>
                  <a:lnTo>
                    <a:pt x="1082" y="146"/>
                  </a:lnTo>
                  <a:lnTo>
                    <a:pt x="1081" y="145"/>
                  </a:lnTo>
                  <a:lnTo>
                    <a:pt x="1079" y="143"/>
                  </a:lnTo>
                  <a:lnTo>
                    <a:pt x="1076" y="142"/>
                  </a:lnTo>
                  <a:lnTo>
                    <a:pt x="1070" y="141"/>
                  </a:lnTo>
                  <a:lnTo>
                    <a:pt x="1067" y="139"/>
                  </a:lnTo>
                  <a:lnTo>
                    <a:pt x="1064" y="138"/>
                  </a:lnTo>
                  <a:lnTo>
                    <a:pt x="1059" y="136"/>
                  </a:lnTo>
                  <a:lnTo>
                    <a:pt x="1054" y="135"/>
                  </a:lnTo>
                  <a:lnTo>
                    <a:pt x="1050" y="134"/>
                  </a:lnTo>
                  <a:lnTo>
                    <a:pt x="1045" y="132"/>
                  </a:lnTo>
                  <a:lnTo>
                    <a:pt x="1042" y="134"/>
                  </a:lnTo>
                  <a:lnTo>
                    <a:pt x="1041" y="134"/>
                  </a:lnTo>
                  <a:lnTo>
                    <a:pt x="1039" y="135"/>
                  </a:lnTo>
                  <a:lnTo>
                    <a:pt x="1036" y="135"/>
                  </a:lnTo>
                  <a:lnTo>
                    <a:pt x="1030" y="135"/>
                  </a:lnTo>
                  <a:lnTo>
                    <a:pt x="1025" y="135"/>
                  </a:lnTo>
                  <a:lnTo>
                    <a:pt x="1007" y="139"/>
                  </a:lnTo>
                  <a:lnTo>
                    <a:pt x="987" y="143"/>
                  </a:lnTo>
                  <a:lnTo>
                    <a:pt x="965" y="148"/>
                  </a:lnTo>
                  <a:lnTo>
                    <a:pt x="942" y="152"/>
                  </a:lnTo>
                  <a:lnTo>
                    <a:pt x="917" y="157"/>
                  </a:lnTo>
                  <a:lnTo>
                    <a:pt x="891" y="161"/>
                  </a:lnTo>
                  <a:lnTo>
                    <a:pt x="863" y="167"/>
                  </a:lnTo>
                  <a:lnTo>
                    <a:pt x="834" y="173"/>
                  </a:lnTo>
                  <a:lnTo>
                    <a:pt x="805" y="178"/>
                  </a:lnTo>
                  <a:lnTo>
                    <a:pt x="774" y="184"/>
                  </a:lnTo>
                  <a:lnTo>
                    <a:pt x="742" y="189"/>
                  </a:lnTo>
                  <a:lnTo>
                    <a:pt x="709" y="196"/>
                  </a:lnTo>
                  <a:lnTo>
                    <a:pt x="677" y="202"/>
                  </a:lnTo>
                  <a:lnTo>
                    <a:pt x="643" y="209"/>
                  </a:lnTo>
                  <a:lnTo>
                    <a:pt x="577" y="221"/>
                  </a:lnTo>
                  <a:lnTo>
                    <a:pt x="508" y="235"/>
                  </a:lnTo>
                  <a:lnTo>
                    <a:pt x="442" y="246"/>
                  </a:lnTo>
                  <a:lnTo>
                    <a:pt x="408" y="253"/>
                  </a:lnTo>
                  <a:lnTo>
                    <a:pt x="374" y="259"/>
                  </a:lnTo>
                  <a:lnTo>
                    <a:pt x="341" y="266"/>
                  </a:lnTo>
                  <a:lnTo>
                    <a:pt x="311" y="271"/>
                  </a:lnTo>
                  <a:lnTo>
                    <a:pt x="280" y="277"/>
                  </a:lnTo>
                  <a:lnTo>
                    <a:pt x="251" y="282"/>
                  </a:lnTo>
                  <a:lnTo>
                    <a:pt x="221" y="288"/>
                  </a:lnTo>
                  <a:lnTo>
                    <a:pt x="194" y="293"/>
                  </a:lnTo>
                  <a:lnTo>
                    <a:pt x="167" y="298"/>
                  </a:lnTo>
                  <a:lnTo>
                    <a:pt x="143" y="302"/>
                  </a:lnTo>
                  <a:lnTo>
                    <a:pt x="120" y="306"/>
                  </a:lnTo>
                  <a:lnTo>
                    <a:pt x="98" y="310"/>
                  </a:lnTo>
                  <a:lnTo>
                    <a:pt x="95" y="311"/>
                  </a:lnTo>
                  <a:lnTo>
                    <a:pt x="92" y="311"/>
                  </a:lnTo>
                  <a:lnTo>
                    <a:pt x="86" y="313"/>
                  </a:lnTo>
                  <a:lnTo>
                    <a:pt x="81" y="314"/>
                  </a:lnTo>
                  <a:lnTo>
                    <a:pt x="78" y="316"/>
                  </a:lnTo>
                  <a:lnTo>
                    <a:pt x="75" y="317"/>
                  </a:lnTo>
                  <a:lnTo>
                    <a:pt x="69" y="317"/>
                  </a:lnTo>
                  <a:lnTo>
                    <a:pt x="63" y="317"/>
                  </a:lnTo>
                  <a:lnTo>
                    <a:pt x="61" y="316"/>
                  </a:lnTo>
                  <a:lnTo>
                    <a:pt x="58" y="316"/>
                  </a:lnTo>
                  <a:lnTo>
                    <a:pt x="57" y="314"/>
                  </a:lnTo>
                  <a:lnTo>
                    <a:pt x="55" y="313"/>
                  </a:lnTo>
                  <a:lnTo>
                    <a:pt x="49" y="313"/>
                  </a:lnTo>
                  <a:lnTo>
                    <a:pt x="43" y="313"/>
                  </a:lnTo>
                  <a:lnTo>
                    <a:pt x="41" y="313"/>
                  </a:lnTo>
                  <a:lnTo>
                    <a:pt x="38" y="313"/>
                  </a:lnTo>
                  <a:lnTo>
                    <a:pt x="37" y="313"/>
                  </a:lnTo>
                  <a:lnTo>
                    <a:pt x="35" y="313"/>
                  </a:lnTo>
                  <a:lnTo>
                    <a:pt x="30" y="311"/>
                  </a:lnTo>
                  <a:lnTo>
                    <a:pt x="26" y="310"/>
                  </a:lnTo>
                  <a:lnTo>
                    <a:pt x="24" y="309"/>
                  </a:lnTo>
                  <a:lnTo>
                    <a:pt x="20" y="309"/>
                  </a:lnTo>
                  <a:lnTo>
                    <a:pt x="17" y="307"/>
                  </a:lnTo>
                  <a:lnTo>
                    <a:pt x="13" y="307"/>
                  </a:lnTo>
                  <a:lnTo>
                    <a:pt x="10" y="306"/>
                  </a:lnTo>
                  <a:lnTo>
                    <a:pt x="7" y="306"/>
                  </a:lnTo>
                  <a:lnTo>
                    <a:pt x="6" y="304"/>
                  </a:lnTo>
                  <a:lnTo>
                    <a:pt x="4" y="304"/>
                  </a:lnTo>
                  <a:lnTo>
                    <a:pt x="3" y="303"/>
                  </a:lnTo>
                  <a:lnTo>
                    <a:pt x="1" y="303"/>
                  </a:lnTo>
                  <a:lnTo>
                    <a:pt x="0" y="303"/>
                  </a:lnTo>
                  <a:lnTo>
                    <a:pt x="0" y="302"/>
                  </a:lnTo>
                  <a:lnTo>
                    <a:pt x="0" y="300"/>
                  </a:lnTo>
                  <a:lnTo>
                    <a:pt x="0" y="299"/>
                  </a:lnTo>
                  <a:lnTo>
                    <a:pt x="0" y="298"/>
                  </a:lnTo>
                  <a:lnTo>
                    <a:pt x="0" y="296"/>
                  </a:lnTo>
                  <a:lnTo>
                    <a:pt x="0" y="293"/>
                  </a:lnTo>
                  <a:lnTo>
                    <a:pt x="0" y="292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0" y="284"/>
                  </a:lnTo>
                  <a:lnTo>
                    <a:pt x="0" y="277"/>
                  </a:lnTo>
                  <a:lnTo>
                    <a:pt x="0" y="271"/>
                  </a:lnTo>
                  <a:lnTo>
                    <a:pt x="0" y="268"/>
                  </a:lnTo>
                  <a:lnTo>
                    <a:pt x="0" y="264"/>
                  </a:lnTo>
                  <a:lnTo>
                    <a:pt x="0" y="261"/>
                  </a:lnTo>
                  <a:lnTo>
                    <a:pt x="0" y="257"/>
                  </a:lnTo>
                  <a:lnTo>
                    <a:pt x="0" y="253"/>
                  </a:lnTo>
                  <a:lnTo>
                    <a:pt x="0" y="249"/>
                  </a:lnTo>
                  <a:lnTo>
                    <a:pt x="0" y="243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0" y="235"/>
                  </a:lnTo>
                  <a:lnTo>
                    <a:pt x="0" y="234"/>
                  </a:lnTo>
                  <a:lnTo>
                    <a:pt x="0" y="231"/>
                  </a:lnTo>
                  <a:lnTo>
                    <a:pt x="0" y="227"/>
                  </a:lnTo>
                  <a:lnTo>
                    <a:pt x="0" y="221"/>
                  </a:lnTo>
                  <a:lnTo>
                    <a:pt x="0" y="220"/>
                  </a:lnTo>
                  <a:lnTo>
                    <a:pt x="0" y="218"/>
                  </a:lnTo>
                  <a:lnTo>
                    <a:pt x="0" y="216"/>
                  </a:lnTo>
                  <a:lnTo>
                    <a:pt x="0" y="213"/>
                  </a:lnTo>
                  <a:lnTo>
                    <a:pt x="0" y="209"/>
                  </a:lnTo>
                  <a:lnTo>
                    <a:pt x="0" y="203"/>
                  </a:lnTo>
                  <a:lnTo>
                    <a:pt x="0" y="195"/>
                  </a:lnTo>
                  <a:lnTo>
                    <a:pt x="0" y="188"/>
                  </a:lnTo>
                  <a:lnTo>
                    <a:pt x="0" y="184"/>
                  </a:lnTo>
                  <a:lnTo>
                    <a:pt x="0" y="181"/>
                  </a:lnTo>
                  <a:lnTo>
                    <a:pt x="0" y="177"/>
                  </a:lnTo>
                  <a:lnTo>
                    <a:pt x="0" y="174"/>
                  </a:lnTo>
                  <a:lnTo>
                    <a:pt x="0" y="173"/>
                  </a:lnTo>
                  <a:lnTo>
                    <a:pt x="0" y="170"/>
                  </a:lnTo>
                  <a:lnTo>
                    <a:pt x="0" y="168"/>
                  </a:lnTo>
                  <a:lnTo>
                    <a:pt x="0" y="167"/>
                  </a:lnTo>
                  <a:lnTo>
                    <a:pt x="0" y="166"/>
                  </a:lnTo>
                  <a:lnTo>
                    <a:pt x="0" y="164"/>
                  </a:lnTo>
                  <a:lnTo>
                    <a:pt x="1" y="166"/>
                  </a:lnTo>
                  <a:lnTo>
                    <a:pt x="3" y="166"/>
                  </a:lnTo>
                  <a:lnTo>
                    <a:pt x="4" y="167"/>
                  </a:lnTo>
                  <a:lnTo>
                    <a:pt x="6" y="167"/>
                  </a:lnTo>
                  <a:lnTo>
                    <a:pt x="9" y="167"/>
                  </a:lnTo>
                  <a:lnTo>
                    <a:pt x="12" y="168"/>
                  </a:lnTo>
                  <a:lnTo>
                    <a:pt x="15" y="168"/>
                  </a:lnTo>
                  <a:lnTo>
                    <a:pt x="17" y="170"/>
                  </a:lnTo>
                  <a:lnTo>
                    <a:pt x="18" y="171"/>
                  </a:lnTo>
                  <a:lnTo>
                    <a:pt x="20" y="171"/>
                  </a:lnTo>
                  <a:lnTo>
                    <a:pt x="24" y="171"/>
                  </a:lnTo>
                  <a:lnTo>
                    <a:pt x="27" y="171"/>
                  </a:lnTo>
                  <a:lnTo>
                    <a:pt x="30" y="173"/>
                  </a:lnTo>
                  <a:lnTo>
                    <a:pt x="33" y="174"/>
                  </a:lnTo>
                  <a:lnTo>
                    <a:pt x="38" y="174"/>
                  </a:lnTo>
                  <a:lnTo>
                    <a:pt x="44" y="175"/>
                  </a:lnTo>
                  <a:lnTo>
                    <a:pt x="47" y="177"/>
                  </a:lnTo>
                  <a:lnTo>
                    <a:pt x="50" y="178"/>
                  </a:lnTo>
                  <a:lnTo>
                    <a:pt x="75" y="178"/>
                  </a:lnTo>
                  <a:lnTo>
                    <a:pt x="80" y="178"/>
                  </a:lnTo>
                  <a:lnTo>
                    <a:pt x="83" y="177"/>
                  </a:lnTo>
                  <a:lnTo>
                    <a:pt x="90" y="177"/>
                  </a:lnTo>
                  <a:lnTo>
                    <a:pt x="97" y="175"/>
                  </a:lnTo>
                  <a:lnTo>
                    <a:pt x="101" y="174"/>
                  </a:lnTo>
                  <a:lnTo>
                    <a:pt x="106" y="174"/>
                  </a:lnTo>
                  <a:lnTo>
                    <a:pt x="110" y="174"/>
                  </a:lnTo>
                  <a:lnTo>
                    <a:pt x="114" y="173"/>
                  </a:lnTo>
                  <a:lnTo>
                    <a:pt x="121" y="171"/>
                  </a:lnTo>
                  <a:lnTo>
                    <a:pt x="129" y="170"/>
                  </a:lnTo>
                  <a:lnTo>
                    <a:pt x="134" y="168"/>
                  </a:lnTo>
                  <a:lnTo>
                    <a:pt x="138" y="168"/>
                  </a:lnTo>
                  <a:lnTo>
                    <a:pt x="164" y="163"/>
                  </a:lnTo>
                  <a:lnTo>
                    <a:pt x="192" y="157"/>
                  </a:lnTo>
                  <a:lnTo>
                    <a:pt x="223" y="152"/>
                  </a:lnTo>
                  <a:lnTo>
                    <a:pt x="254" y="145"/>
                  </a:lnTo>
                  <a:lnTo>
                    <a:pt x="288" y="139"/>
                  </a:lnTo>
                  <a:lnTo>
                    <a:pt x="320" y="132"/>
                  </a:lnTo>
                  <a:lnTo>
                    <a:pt x="355" y="125"/>
                  </a:lnTo>
                  <a:lnTo>
                    <a:pt x="389" y="120"/>
                  </a:lnTo>
                  <a:lnTo>
                    <a:pt x="426" y="113"/>
                  </a:lnTo>
                  <a:lnTo>
                    <a:pt x="462" y="106"/>
                  </a:lnTo>
                  <a:lnTo>
                    <a:pt x="534" y="92"/>
                  </a:lnTo>
                  <a:lnTo>
                    <a:pt x="606" y="79"/>
                  </a:lnTo>
                  <a:lnTo>
                    <a:pt x="642" y="72"/>
                  </a:lnTo>
                  <a:lnTo>
                    <a:pt x="677" y="66"/>
                  </a:lnTo>
                  <a:lnTo>
                    <a:pt x="709" y="59"/>
                  </a:lnTo>
                  <a:lnTo>
                    <a:pt x="743" y="53"/>
                  </a:lnTo>
                  <a:lnTo>
                    <a:pt x="776" y="47"/>
                  </a:lnTo>
                  <a:lnTo>
                    <a:pt x="805" y="42"/>
                  </a:lnTo>
                  <a:lnTo>
                    <a:pt x="836" y="36"/>
                  </a:lnTo>
                  <a:lnTo>
                    <a:pt x="862" y="31"/>
                  </a:lnTo>
                  <a:lnTo>
                    <a:pt x="888" y="27"/>
                  </a:lnTo>
                  <a:lnTo>
                    <a:pt x="900" y="24"/>
                  </a:lnTo>
                  <a:lnTo>
                    <a:pt x="911" y="22"/>
                  </a:lnTo>
                  <a:lnTo>
                    <a:pt x="922" y="20"/>
                  </a:lnTo>
                  <a:lnTo>
                    <a:pt x="933" y="18"/>
                  </a:lnTo>
                  <a:lnTo>
                    <a:pt x="942" y="16"/>
                  </a:lnTo>
                  <a:lnTo>
                    <a:pt x="951" y="14"/>
                  </a:lnTo>
                  <a:lnTo>
                    <a:pt x="960" y="13"/>
                  </a:lnTo>
                  <a:lnTo>
                    <a:pt x="968" y="11"/>
                  </a:lnTo>
                  <a:lnTo>
                    <a:pt x="976" y="10"/>
                  </a:lnTo>
                  <a:lnTo>
                    <a:pt x="984" y="9"/>
                  </a:lnTo>
                  <a:lnTo>
                    <a:pt x="988" y="7"/>
                  </a:lnTo>
                  <a:lnTo>
                    <a:pt x="993" y="7"/>
                  </a:lnTo>
                  <a:lnTo>
                    <a:pt x="997" y="6"/>
                  </a:lnTo>
                  <a:lnTo>
                    <a:pt x="1002" y="4"/>
                  </a:lnTo>
                  <a:lnTo>
                    <a:pt x="1005" y="4"/>
                  </a:lnTo>
                  <a:lnTo>
                    <a:pt x="1007" y="4"/>
                  </a:lnTo>
                  <a:lnTo>
                    <a:pt x="1008" y="4"/>
                  </a:lnTo>
                  <a:lnTo>
                    <a:pt x="1008" y="3"/>
                  </a:lnTo>
                  <a:lnTo>
                    <a:pt x="1010" y="3"/>
                  </a:lnTo>
                  <a:lnTo>
                    <a:pt x="1011" y="3"/>
                  </a:lnTo>
                  <a:lnTo>
                    <a:pt x="1013" y="3"/>
                  </a:lnTo>
                  <a:lnTo>
                    <a:pt x="1016" y="2"/>
                  </a:lnTo>
                  <a:lnTo>
                    <a:pt x="1017" y="2"/>
                  </a:lnTo>
                  <a:lnTo>
                    <a:pt x="1020" y="0"/>
                  </a:lnTo>
                  <a:lnTo>
                    <a:pt x="1027" y="0"/>
                  </a:lnTo>
                  <a:lnTo>
                    <a:pt x="1033" y="0"/>
                  </a:lnTo>
                  <a:lnTo>
                    <a:pt x="1036" y="2"/>
                  </a:lnTo>
                  <a:lnTo>
                    <a:pt x="1041" y="2"/>
                  </a:lnTo>
                  <a:lnTo>
                    <a:pt x="1044" y="3"/>
                  </a:lnTo>
                  <a:lnTo>
                    <a:pt x="1048" y="3"/>
                  </a:lnTo>
                  <a:lnTo>
                    <a:pt x="1051" y="4"/>
                  </a:lnTo>
                  <a:lnTo>
                    <a:pt x="1054" y="6"/>
                  </a:lnTo>
                  <a:lnTo>
                    <a:pt x="1062" y="10"/>
                  </a:lnTo>
                  <a:lnTo>
                    <a:pt x="1065" y="11"/>
                  </a:lnTo>
                  <a:lnTo>
                    <a:pt x="1068" y="13"/>
                  </a:lnTo>
                  <a:lnTo>
                    <a:pt x="1073" y="16"/>
                  </a:lnTo>
                  <a:lnTo>
                    <a:pt x="1076" y="18"/>
                  </a:lnTo>
                  <a:lnTo>
                    <a:pt x="1079" y="21"/>
                  </a:lnTo>
                  <a:lnTo>
                    <a:pt x="1081" y="24"/>
                  </a:lnTo>
                  <a:lnTo>
                    <a:pt x="1082" y="25"/>
                  </a:lnTo>
                  <a:lnTo>
                    <a:pt x="1085" y="28"/>
                  </a:lnTo>
                  <a:lnTo>
                    <a:pt x="1085" y="29"/>
                  </a:lnTo>
                  <a:lnTo>
                    <a:pt x="1087" y="31"/>
                  </a:lnTo>
                  <a:lnTo>
                    <a:pt x="1087" y="32"/>
                  </a:lnTo>
                  <a:lnTo>
                    <a:pt x="1087" y="34"/>
                  </a:lnTo>
                  <a:lnTo>
                    <a:pt x="1087" y="35"/>
                  </a:lnTo>
                  <a:lnTo>
                    <a:pt x="1087" y="36"/>
                  </a:lnTo>
                  <a:lnTo>
                    <a:pt x="1087" y="39"/>
                  </a:lnTo>
                  <a:lnTo>
                    <a:pt x="1087" y="60"/>
                  </a:lnTo>
                  <a:lnTo>
                    <a:pt x="1087" y="71"/>
                  </a:lnTo>
                  <a:lnTo>
                    <a:pt x="1087" y="74"/>
                  </a:lnTo>
                  <a:lnTo>
                    <a:pt x="1087" y="77"/>
                  </a:lnTo>
                  <a:lnTo>
                    <a:pt x="1087" y="78"/>
                  </a:lnTo>
                  <a:lnTo>
                    <a:pt x="1087" y="79"/>
                  </a:lnTo>
                  <a:lnTo>
                    <a:pt x="1087" y="84"/>
                  </a:lnTo>
                  <a:lnTo>
                    <a:pt x="1087" y="86"/>
                  </a:lnTo>
                  <a:lnTo>
                    <a:pt x="1087" y="88"/>
                  </a:lnTo>
                  <a:lnTo>
                    <a:pt x="1087" y="89"/>
                  </a:lnTo>
                  <a:lnTo>
                    <a:pt x="1087" y="93"/>
                  </a:lnTo>
                  <a:lnTo>
                    <a:pt x="1087" y="98"/>
                  </a:lnTo>
                  <a:lnTo>
                    <a:pt x="1087" y="99"/>
                  </a:lnTo>
                  <a:lnTo>
                    <a:pt x="1087" y="100"/>
                  </a:lnTo>
                  <a:lnTo>
                    <a:pt x="1087" y="103"/>
                  </a:lnTo>
                  <a:lnTo>
                    <a:pt x="1087" y="104"/>
                  </a:lnTo>
                  <a:lnTo>
                    <a:pt x="1087" y="109"/>
                  </a:lnTo>
                  <a:lnTo>
                    <a:pt x="1087" y="113"/>
                  </a:lnTo>
                  <a:lnTo>
                    <a:pt x="1087" y="116"/>
                  </a:lnTo>
                  <a:lnTo>
                    <a:pt x="1087" y="117"/>
                  </a:lnTo>
                  <a:lnTo>
                    <a:pt x="1087" y="120"/>
                  </a:lnTo>
                  <a:lnTo>
                    <a:pt x="1087" y="124"/>
                  </a:lnTo>
                  <a:lnTo>
                    <a:pt x="1087" y="129"/>
                  </a:lnTo>
                  <a:lnTo>
                    <a:pt x="1087" y="132"/>
                  </a:lnTo>
                  <a:lnTo>
                    <a:pt x="1087" y="135"/>
                  </a:lnTo>
                  <a:lnTo>
                    <a:pt x="1087" y="138"/>
                  </a:lnTo>
                  <a:lnTo>
                    <a:pt x="1087" y="139"/>
                  </a:lnTo>
                  <a:lnTo>
                    <a:pt x="1087" y="142"/>
                  </a:lnTo>
                  <a:lnTo>
                    <a:pt x="1087" y="143"/>
                  </a:lnTo>
                  <a:lnTo>
                    <a:pt x="1087" y="146"/>
                  </a:lnTo>
                  <a:lnTo>
                    <a:pt x="1087" y="148"/>
                  </a:lnTo>
                  <a:lnTo>
                    <a:pt x="1087" y="149"/>
                  </a:lnTo>
                  <a:lnTo>
                    <a:pt x="1087" y="1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2530" y="621"/>
              <a:ext cx="544" cy="157"/>
            </a:xfrm>
            <a:custGeom>
              <a:avLst/>
              <a:gdLst>
                <a:gd name="T0" fmla="*/ 3 w 1087"/>
                <a:gd name="T1" fmla="*/ 0 h 320"/>
                <a:gd name="T2" fmla="*/ 3 w 1087"/>
                <a:gd name="T3" fmla="*/ 0 h 320"/>
                <a:gd name="T4" fmla="*/ 3 w 1087"/>
                <a:gd name="T5" fmla="*/ 0 h 320"/>
                <a:gd name="T6" fmla="*/ 3 w 1087"/>
                <a:gd name="T7" fmla="*/ 0 h 320"/>
                <a:gd name="T8" fmla="*/ 2 w 1087"/>
                <a:gd name="T9" fmla="*/ 0 h 320"/>
                <a:gd name="T10" fmla="*/ 2 w 1087"/>
                <a:gd name="T11" fmla="*/ 0 h 320"/>
                <a:gd name="T12" fmla="*/ 2 w 1087"/>
                <a:gd name="T13" fmla="*/ 0 h 320"/>
                <a:gd name="T14" fmla="*/ 2 w 1087"/>
                <a:gd name="T15" fmla="*/ 0 h 320"/>
                <a:gd name="T16" fmla="*/ 1 w 1087"/>
                <a:gd name="T17" fmla="*/ 0 h 320"/>
                <a:gd name="T18" fmla="*/ 1 w 1087"/>
                <a:gd name="T19" fmla="*/ 0 h 320"/>
                <a:gd name="T20" fmla="*/ 1 w 1087"/>
                <a:gd name="T21" fmla="*/ 0 h 320"/>
                <a:gd name="T22" fmla="*/ 1 w 1087"/>
                <a:gd name="T23" fmla="*/ 0 h 320"/>
                <a:gd name="T24" fmla="*/ 1 w 1087"/>
                <a:gd name="T25" fmla="*/ 0 h 320"/>
                <a:gd name="T26" fmla="*/ 1 w 1087"/>
                <a:gd name="T27" fmla="*/ 0 h 320"/>
                <a:gd name="T28" fmla="*/ 1 w 1087"/>
                <a:gd name="T29" fmla="*/ 0 h 320"/>
                <a:gd name="T30" fmla="*/ 1 w 1087"/>
                <a:gd name="T31" fmla="*/ 0 h 320"/>
                <a:gd name="T32" fmla="*/ 1 w 1087"/>
                <a:gd name="T33" fmla="*/ 0 h 320"/>
                <a:gd name="T34" fmla="*/ 0 w 1087"/>
                <a:gd name="T35" fmla="*/ 0 h 320"/>
                <a:gd name="T36" fmla="*/ 0 w 1087"/>
                <a:gd name="T37" fmla="*/ 0 h 320"/>
                <a:gd name="T38" fmla="*/ 0 w 1087"/>
                <a:gd name="T39" fmla="*/ 0 h 320"/>
                <a:gd name="T40" fmla="*/ 0 w 1087"/>
                <a:gd name="T41" fmla="*/ 0 h 320"/>
                <a:gd name="T42" fmla="*/ 0 w 1087"/>
                <a:gd name="T43" fmla="*/ 0 h 320"/>
                <a:gd name="T44" fmla="*/ 0 w 1087"/>
                <a:gd name="T45" fmla="*/ 0 h 320"/>
                <a:gd name="T46" fmla="*/ 0 w 1087"/>
                <a:gd name="T47" fmla="*/ 0 h 320"/>
                <a:gd name="T48" fmla="*/ 0 w 1087"/>
                <a:gd name="T49" fmla="*/ 0 h 320"/>
                <a:gd name="T50" fmla="*/ 0 w 1087"/>
                <a:gd name="T51" fmla="*/ 0 h 320"/>
                <a:gd name="T52" fmla="*/ 1 w 1087"/>
                <a:gd name="T53" fmla="*/ 0 h 320"/>
                <a:gd name="T54" fmla="*/ 1 w 1087"/>
                <a:gd name="T55" fmla="*/ 0 h 320"/>
                <a:gd name="T56" fmla="*/ 1 w 1087"/>
                <a:gd name="T57" fmla="*/ 0 h 320"/>
                <a:gd name="T58" fmla="*/ 1 w 1087"/>
                <a:gd name="T59" fmla="*/ 0 h 320"/>
                <a:gd name="T60" fmla="*/ 1 w 1087"/>
                <a:gd name="T61" fmla="*/ 0 h 320"/>
                <a:gd name="T62" fmla="*/ 1 w 1087"/>
                <a:gd name="T63" fmla="*/ 0 h 320"/>
                <a:gd name="T64" fmla="*/ 1 w 1087"/>
                <a:gd name="T65" fmla="*/ 0 h 320"/>
                <a:gd name="T66" fmla="*/ 1 w 1087"/>
                <a:gd name="T67" fmla="*/ 0 h 320"/>
                <a:gd name="T68" fmla="*/ 1 w 1087"/>
                <a:gd name="T69" fmla="*/ 0 h 320"/>
                <a:gd name="T70" fmla="*/ 2 w 1087"/>
                <a:gd name="T71" fmla="*/ 0 h 320"/>
                <a:gd name="T72" fmla="*/ 2 w 1087"/>
                <a:gd name="T73" fmla="*/ 0 h 320"/>
                <a:gd name="T74" fmla="*/ 2 w 1087"/>
                <a:gd name="T75" fmla="*/ 0 h 320"/>
                <a:gd name="T76" fmla="*/ 3 w 1087"/>
                <a:gd name="T77" fmla="*/ 0 h 320"/>
                <a:gd name="T78" fmla="*/ 3 w 1087"/>
                <a:gd name="T79" fmla="*/ 0 h 320"/>
                <a:gd name="T80" fmla="*/ 3 w 1087"/>
                <a:gd name="T81" fmla="*/ 0 h 320"/>
                <a:gd name="T82" fmla="*/ 3 w 1087"/>
                <a:gd name="T83" fmla="*/ 0 h 320"/>
                <a:gd name="T84" fmla="*/ 3 w 1087"/>
                <a:gd name="T85" fmla="*/ 0 h 320"/>
                <a:gd name="T86" fmla="*/ 3 w 1087"/>
                <a:gd name="T87" fmla="*/ 0 h 320"/>
                <a:gd name="T88" fmla="*/ 3 w 1087"/>
                <a:gd name="T89" fmla="*/ 0 h 320"/>
                <a:gd name="T90" fmla="*/ 3 w 1087"/>
                <a:gd name="T91" fmla="*/ 0 h 320"/>
                <a:gd name="T92" fmla="*/ 3 w 1087"/>
                <a:gd name="T93" fmla="*/ 0 h 320"/>
                <a:gd name="T94" fmla="*/ 3 w 1087"/>
                <a:gd name="T95" fmla="*/ 0 h 320"/>
                <a:gd name="T96" fmla="*/ 3 w 1087"/>
                <a:gd name="T97" fmla="*/ 0 h 320"/>
                <a:gd name="T98" fmla="*/ 3 w 1087"/>
                <a:gd name="T99" fmla="*/ 0 h 320"/>
                <a:gd name="T100" fmla="*/ 3 w 1087"/>
                <a:gd name="T101" fmla="*/ 0 h 32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87"/>
                <a:gd name="T154" fmla="*/ 0 h 320"/>
                <a:gd name="T155" fmla="*/ 1087 w 1087"/>
                <a:gd name="T156" fmla="*/ 320 h 32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87" h="320">
                  <a:moveTo>
                    <a:pt x="1087" y="157"/>
                  </a:moveTo>
                  <a:lnTo>
                    <a:pt x="1087" y="156"/>
                  </a:lnTo>
                  <a:lnTo>
                    <a:pt x="1085" y="156"/>
                  </a:lnTo>
                  <a:lnTo>
                    <a:pt x="1085" y="154"/>
                  </a:lnTo>
                  <a:lnTo>
                    <a:pt x="1082" y="153"/>
                  </a:lnTo>
                  <a:lnTo>
                    <a:pt x="1081" y="152"/>
                  </a:lnTo>
                  <a:lnTo>
                    <a:pt x="1079" y="150"/>
                  </a:lnTo>
                  <a:lnTo>
                    <a:pt x="1076" y="149"/>
                  </a:lnTo>
                  <a:lnTo>
                    <a:pt x="1070" y="147"/>
                  </a:lnTo>
                  <a:lnTo>
                    <a:pt x="1067" y="146"/>
                  </a:lnTo>
                  <a:lnTo>
                    <a:pt x="1064" y="145"/>
                  </a:lnTo>
                  <a:lnTo>
                    <a:pt x="1059" y="143"/>
                  </a:lnTo>
                  <a:lnTo>
                    <a:pt x="1054" y="142"/>
                  </a:lnTo>
                  <a:lnTo>
                    <a:pt x="1050" y="141"/>
                  </a:lnTo>
                  <a:lnTo>
                    <a:pt x="1045" y="139"/>
                  </a:lnTo>
                  <a:lnTo>
                    <a:pt x="1042" y="139"/>
                  </a:lnTo>
                  <a:lnTo>
                    <a:pt x="1041" y="139"/>
                  </a:lnTo>
                  <a:lnTo>
                    <a:pt x="1039" y="139"/>
                  </a:lnTo>
                  <a:lnTo>
                    <a:pt x="1036" y="139"/>
                  </a:lnTo>
                  <a:lnTo>
                    <a:pt x="1033" y="139"/>
                  </a:lnTo>
                  <a:lnTo>
                    <a:pt x="1030" y="141"/>
                  </a:lnTo>
                  <a:lnTo>
                    <a:pt x="1027" y="141"/>
                  </a:lnTo>
                  <a:lnTo>
                    <a:pt x="1025" y="142"/>
                  </a:lnTo>
                  <a:lnTo>
                    <a:pt x="1022" y="142"/>
                  </a:lnTo>
                  <a:lnTo>
                    <a:pt x="1019" y="143"/>
                  </a:lnTo>
                  <a:lnTo>
                    <a:pt x="1011" y="145"/>
                  </a:lnTo>
                  <a:lnTo>
                    <a:pt x="1008" y="145"/>
                  </a:lnTo>
                  <a:lnTo>
                    <a:pt x="1005" y="145"/>
                  </a:lnTo>
                  <a:lnTo>
                    <a:pt x="1000" y="146"/>
                  </a:lnTo>
                  <a:lnTo>
                    <a:pt x="996" y="146"/>
                  </a:lnTo>
                  <a:lnTo>
                    <a:pt x="977" y="150"/>
                  </a:lnTo>
                  <a:lnTo>
                    <a:pt x="957" y="154"/>
                  </a:lnTo>
                  <a:lnTo>
                    <a:pt x="934" y="159"/>
                  </a:lnTo>
                  <a:lnTo>
                    <a:pt x="911" y="163"/>
                  </a:lnTo>
                  <a:lnTo>
                    <a:pt x="887" y="167"/>
                  </a:lnTo>
                  <a:lnTo>
                    <a:pt x="859" y="172"/>
                  </a:lnTo>
                  <a:lnTo>
                    <a:pt x="833" y="178"/>
                  </a:lnTo>
                  <a:lnTo>
                    <a:pt x="805" y="182"/>
                  </a:lnTo>
                  <a:lnTo>
                    <a:pt x="776" y="188"/>
                  </a:lnTo>
                  <a:lnTo>
                    <a:pt x="746" y="195"/>
                  </a:lnTo>
                  <a:lnTo>
                    <a:pt x="716" y="200"/>
                  </a:lnTo>
                  <a:lnTo>
                    <a:pt x="685" y="206"/>
                  </a:lnTo>
                  <a:lnTo>
                    <a:pt x="622" y="218"/>
                  </a:lnTo>
                  <a:lnTo>
                    <a:pt x="557" y="231"/>
                  </a:lnTo>
                  <a:lnTo>
                    <a:pt x="494" y="242"/>
                  </a:lnTo>
                  <a:lnTo>
                    <a:pt x="429" y="254"/>
                  </a:lnTo>
                  <a:lnTo>
                    <a:pt x="398" y="260"/>
                  </a:lnTo>
                  <a:lnTo>
                    <a:pt x="366" y="266"/>
                  </a:lnTo>
                  <a:lnTo>
                    <a:pt x="337" y="272"/>
                  </a:lnTo>
                  <a:lnTo>
                    <a:pt x="308" y="278"/>
                  </a:lnTo>
                  <a:lnTo>
                    <a:pt x="278" y="284"/>
                  </a:lnTo>
                  <a:lnTo>
                    <a:pt x="251" y="289"/>
                  </a:lnTo>
                  <a:lnTo>
                    <a:pt x="223" y="293"/>
                  </a:lnTo>
                  <a:lnTo>
                    <a:pt x="197" y="299"/>
                  </a:lnTo>
                  <a:lnTo>
                    <a:pt x="172" y="303"/>
                  </a:lnTo>
                  <a:lnTo>
                    <a:pt x="149" y="307"/>
                  </a:lnTo>
                  <a:lnTo>
                    <a:pt x="127" y="313"/>
                  </a:lnTo>
                  <a:lnTo>
                    <a:pt x="106" y="317"/>
                  </a:lnTo>
                  <a:lnTo>
                    <a:pt x="101" y="317"/>
                  </a:lnTo>
                  <a:lnTo>
                    <a:pt x="98" y="317"/>
                  </a:lnTo>
                  <a:lnTo>
                    <a:pt x="94" y="317"/>
                  </a:lnTo>
                  <a:lnTo>
                    <a:pt x="90" y="318"/>
                  </a:lnTo>
                  <a:lnTo>
                    <a:pt x="84" y="320"/>
                  </a:lnTo>
                  <a:lnTo>
                    <a:pt x="81" y="320"/>
                  </a:lnTo>
                  <a:lnTo>
                    <a:pt x="78" y="320"/>
                  </a:lnTo>
                  <a:lnTo>
                    <a:pt x="55" y="320"/>
                  </a:lnTo>
                  <a:lnTo>
                    <a:pt x="53" y="320"/>
                  </a:lnTo>
                  <a:lnTo>
                    <a:pt x="50" y="320"/>
                  </a:lnTo>
                  <a:lnTo>
                    <a:pt x="49" y="320"/>
                  </a:lnTo>
                  <a:lnTo>
                    <a:pt x="46" y="320"/>
                  </a:lnTo>
                  <a:lnTo>
                    <a:pt x="44" y="320"/>
                  </a:lnTo>
                  <a:lnTo>
                    <a:pt x="41" y="318"/>
                  </a:lnTo>
                  <a:lnTo>
                    <a:pt x="38" y="318"/>
                  </a:lnTo>
                  <a:lnTo>
                    <a:pt x="35" y="317"/>
                  </a:lnTo>
                  <a:lnTo>
                    <a:pt x="32" y="317"/>
                  </a:lnTo>
                  <a:lnTo>
                    <a:pt x="29" y="316"/>
                  </a:lnTo>
                  <a:lnTo>
                    <a:pt x="24" y="316"/>
                  </a:lnTo>
                  <a:lnTo>
                    <a:pt x="21" y="314"/>
                  </a:lnTo>
                  <a:lnTo>
                    <a:pt x="18" y="313"/>
                  </a:lnTo>
                  <a:lnTo>
                    <a:pt x="17" y="311"/>
                  </a:lnTo>
                  <a:lnTo>
                    <a:pt x="13" y="310"/>
                  </a:lnTo>
                  <a:lnTo>
                    <a:pt x="12" y="309"/>
                  </a:lnTo>
                  <a:lnTo>
                    <a:pt x="9" y="309"/>
                  </a:lnTo>
                  <a:lnTo>
                    <a:pt x="6" y="309"/>
                  </a:lnTo>
                  <a:lnTo>
                    <a:pt x="4" y="309"/>
                  </a:lnTo>
                  <a:lnTo>
                    <a:pt x="3" y="307"/>
                  </a:lnTo>
                  <a:lnTo>
                    <a:pt x="1" y="307"/>
                  </a:lnTo>
                  <a:lnTo>
                    <a:pt x="0" y="306"/>
                  </a:lnTo>
                  <a:lnTo>
                    <a:pt x="0" y="304"/>
                  </a:lnTo>
                  <a:lnTo>
                    <a:pt x="0" y="303"/>
                  </a:lnTo>
                  <a:lnTo>
                    <a:pt x="0" y="302"/>
                  </a:lnTo>
                  <a:lnTo>
                    <a:pt x="0" y="300"/>
                  </a:lnTo>
                  <a:lnTo>
                    <a:pt x="0" y="297"/>
                  </a:lnTo>
                  <a:lnTo>
                    <a:pt x="0" y="295"/>
                  </a:lnTo>
                  <a:lnTo>
                    <a:pt x="0" y="291"/>
                  </a:lnTo>
                  <a:lnTo>
                    <a:pt x="0" y="285"/>
                  </a:lnTo>
                  <a:lnTo>
                    <a:pt x="0" y="281"/>
                  </a:lnTo>
                  <a:lnTo>
                    <a:pt x="0" y="278"/>
                  </a:lnTo>
                  <a:lnTo>
                    <a:pt x="0" y="274"/>
                  </a:lnTo>
                  <a:lnTo>
                    <a:pt x="0" y="270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0" y="235"/>
                  </a:lnTo>
                  <a:lnTo>
                    <a:pt x="0" y="232"/>
                  </a:lnTo>
                  <a:lnTo>
                    <a:pt x="0" y="227"/>
                  </a:lnTo>
                  <a:lnTo>
                    <a:pt x="0" y="225"/>
                  </a:lnTo>
                  <a:lnTo>
                    <a:pt x="0" y="224"/>
                  </a:lnTo>
                  <a:lnTo>
                    <a:pt x="0" y="218"/>
                  </a:lnTo>
                  <a:lnTo>
                    <a:pt x="0" y="214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0" y="199"/>
                  </a:lnTo>
                  <a:lnTo>
                    <a:pt x="0" y="195"/>
                  </a:lnTo>
                  <a:lnTo>
                    <a:pt x="0" y="191"/>
                  </a:lnTo>
                  <a:lnTo>
                    <a:pt x="0" y="188"/>
                  </a:lnTo>
                  <a:lnTo>
                    <a:pt x="0" y="185"/>
                  </a:lnTo>
                  <a:lnTo>
                    <a:pt x="0" y="182"/>
                  </a:lnTo>
                  <a:lnTo>
                    <a:pt x="0" y="181"/>
                  </a:lnTo>
                  <a:lnTo>
                    <a:pt x="0" y="178"/>
                  </a:lnTo>
                  <a:lnTo>
                    <a:pt x="0" y="177"/>
                  </a:lnTo>
                  <a:lnTo>
                    <a:pt x="0" y="175"/>
                  </a:lnTo>
                  <a:lnTo>
                    <a:pt x="0" y="172"/>
                  </a:lnTo>
                  <a:lnTo>
                    <a:pt x="0" y="171"/>
                  </a:lnTo>
                  <a:lnTo>
                    <a:pt x="0" y="170"/>
                  </a:lnTo>
                  <a:lnTo>
                    <a:pt x="0" y="171"/>
                  </a:lnTo>
                  <a:lnTo>
                    <a:pt x="1" y="171"/>
                  </a:lnTo>
                  <a:lnTo>
                    <a:pt x="3" y="171"/>
                  </a:lnTo>
                  <a:lnTo>
                    <a:pt x="4" y="172"/>
                  </a:lnTo>
                  <a:lnTo>
                    <a:pt x="6" y="172"/>
                  </a:lnTo>
                  <a:lnTo>
                    <a:pt x="7" y="174"/>
                  </a:lnTo>
                  <a:lnTo>
                    <a:pt x="10" y="174"/>
                  </a:lnTo>
                  <a:lnTo>
                    <a:pt x="13" y="175"/>
                  </a:lnTo>
                  <a:lnTo>
                    <a:pt x="17" y="175"/>
                  </a:lnTo>
                  <a:lnTo>
                    <a:pt x="20" y="177"/>
                  </a:lnTo>
                  <a:lnTo>
                    <a:pt x="24" y="177"/>
                  </a:lnTo>
                  <a:lnTo>
                    <a:pt x="26" y="178"/>
                  </a:lnTo>
                  <a:lnTo>
                    <a:pt x="30" y="179"/>
                  </a:lnTo>
                  <a:lnTo>
                    <a:pt x="35" y="181"/>
                  </a:lnTo>
                  <a:lnTo>
                    <a:pt x="37" y="181"/>
                  </a:lnTo>
                  <a:lnTo>
                    <a:pt x="38" y="181"/>
                  </a:lnTo>
                  <a:lnTo>
                    <a:pt x="41" y="181"/>
                  </a:lnTo>
                  <a:lnTo>
                    <a:pt x="43" y="181"/>
                  </a:lnTo>
                  <a:lnTo>
                    <a:pt x="49" y="181"/>
                  </a:lnTo>
                  <a:lnTo>
                    <a:pt x="55" y="181"/>
                  </a:lnTo>
                  <a:lnTo>
                    <a:pt x="57" y="182"/>
                  </a:lnTo>
                  <a:lnTo>
                    <a:pt x="58" y="184"/>
                  </a:lnTo>
                  <a:lnTo>
                    <a:pt x="61" y="184"/>
                  </a:lnTo>
                  <a:lnTo>
                    <a:pt x="63" y="185"/>
                  </a:lnTo>
                  <a:lnTo>
                    <a:pt x="69" y="185"/>
                  </a:lnTo>
                  <a:lnTo>
                    <a:pt x="75" y="185"/>
                  </a:lnTo>
                  <a:lnTo>
                    <a:pt x="78" y="184"/>
                  </a:lnTo>
                  <a:lnTo>
                    <a:pt x="81" y="182"/>
                  </a:lnTo>
                  <a:lnTo>
                    <a:pt x="86" y="181"/>
                  </a:lnTo>
                  <a:lnTo>
                    <a:pt x="92" y="179"/>
                  </a:lnTo>
                  <a:lnTo>
                    <a:pt x="95" y="179"/>
                  </a:lnTo>
                  <a:lnTo>
                    <a:pt x="98" y="178"/>
                  </a:lnTo>
                  <a:lnTo>
                    <a:pt x="120" y="174"/>
                  </a:lnTo>
                  <a:lnTo>
                    <a:pt x="143" y="170"/>
                  </a:lnTo>
                  <a:lnTo>
                    <a:pt x="167" y="166"/>
                  </a:lnTo>
                  <a:lnTo>
                    <a:pt x="194" y="161"/>
                  </a:lnTo>
                  <a:lnTo>
                    <a:pt x="221" y="156"/>
                  </a:lnTo>
                  <a:lnTo>
                    <a:pt x="251" y="150"/>
                  </a:lnTo>
                  <a:lnTo>
                    <a:pt x="280" y="145"/>
                  </a:lnTo>
                  <a:lnTo>
                    <a:pt x="311" y="139"/>
                  </a:lnTo>
                  <a:lnTo>
                    <a:pt x="341" y="134"/>
                  </a:lnTo>
                  <a:lnTo>
                    <a:pt x="374" y="127"/>
                  </a:lnTo>
                  <a:lnTo>
                    <a:pt x="408" y="121"/>
                  </a:lnTo>
                  <a:lnTo>
                    <a:pt x="442" y="114"/>
                  </a:lnTo>
                  <a:lnTo>
                    <a:pt x="508" y="103"/>
                  </a:lnTo>
                  <a:lnTo>
                    <a:pt x="577" y="89"/>
                  </a:lnTo>
                  <a:lnTo>
                    <a:pt x="643" y="77"/>
                  </a:lnTo>
                  <a:lnTo>
                    <a:pt x="677" y="70"/>
                  </a:lnTo>
                  <a:lnTo>
                    <a:pt x="709" y="64"/>
                  </a:lnTo>
                  <a:lnTo>
                    <a:pt x="742" y="57"/>
                  </a:lnTo>
                  <a:lnTo>
                    <a:pt x="774" y="52"/>
                  </a:lnTo>
                  <a:lnTo>
                    <a:pt x="805" y="46"/>
                  </a:lnTo>
                  <a:lnTo>
                    <a:pt x="834" y="41"/>
                  </a:lnTo>
                  <a:lnTo>
                    <a:pt x="863" y="35"/>
                  </a:lnTo>
                  <a:lnTo>
                    <a:pt x="891" y="29"/>
                  </a:lnTo>
                  <a:lnTo>
                    <a:pt x="917" y="25"/>
                  </a:lnTo>
                  <a:lnTo>
                    <a:pt x="942" y="20"/>
                  </a:lnTo>
                  <a:lnTo>
                    <a:pt x="965" y="16"/>
                  </a:lnTo>
                  <a:lnTo>
                    <a:pt x="987" y="11"/>
                  </a:lnTo>
                  <a:lnTo>
                    <a:pt x="1007" y="7"/>
                  </a:lnTo>
                  <a:lnTo>
                    <a:pt x="1025" y="3"/>
                  </a:lnTo>
                  <a:lnTo>
                    <a:pt x="1030" y="3"/>
                  </a:lnTo>
                  <a:lnTo>
                    <a:pt x="1036" y="3"/>
                  </a:lnTo>
                  <a:lnTo>
                    <a:pt x="1039" y="3"/>
                  </a:lnTo>
                  <a:lnTo>
                    <a:pt x="1041" y="2"/>
                  </a:lnTo>
                  <a:lnTo>
                    <a:pt x="1042" y="2"/>
                  </a:lnTo>
                  <a:lnTo>
                    <a:pt x="1045" y="0"/>
                  </a:lnTo>
                  <a:lnTo>
                    <a:pt x="1050" y="2"/>
                  </a:lnTo>
                  <a:lnTo>
                    <a:pt x="1054" y="3"/>
                  </a:lnTo>
                  <a:lnTo>
                    <a:pt x="1059" y="4"/>
                  </a:lnTo>
                  <a:lnTo>
                    <a:pt x="1064" y="6"/>
                  </a:lnTo>
                  <a:lnTo>
                    <a:pt x="1067" y="7"/>
                  </a:lnTo>
                  <a:lnTo>
                    <a:pt x="1070" y="9"/>
                  </a:lnTo>
                  <a:lnTo>
                    <a:pt x="1076" y="10"/>
                  </a:lnTo>
                  <a:lnTo>
                    <a:pt x="1079" y="11"/>
                  </a:lnTo>
                  <a:lnTo>
                    <a:pt x="1081" y="13"/>
                  </a:lnTo>
                  <a:lnTo>
                    <a:pt x="1082" y="14"/>
                  </a:lnTo>
                  <a:lnTo>
                    <a:pt x="1085" y="16"/>
                  </a:lnTo>
                  <a:lnTo>
                    <a:pt x="1085" y="17"/>
                  </a:lnTo>
                  <a:lnTo>
                    <a:pt x="1087" y="17"/>
                  </a:lnTo>
                  <a:lnTo>
                    <a:pt x="1087" y="18"/>
                  </a:lnTo>
                  <a:lnTo>
                    <a:pt x="1087" y="20"/>
                  </a:lnTo>
                  <a:lnTo>
                    <a:pt x="1087" y="21"/>
                  </a:lnTo>
                  <a:lnTo>
                    <a:pt x="1087" y="22"/>
                  </a:lnTo>
                  <a:lnTo>
                    <a:pt x="1087" y="24"/>
                  </a:lnTo>
                  <a:lnTo>
                    <a:pt x="1087" y="25"/>
                  </a:lnTo>
                  <a:lnTo>
                    <a:pt x="1087" y="28"/>
                  </a:lnTo>
                  <a:lnTo>
                    <a:pt x="1087" y="29"/>
                  </a:lnTo>
                  <a:lnTo>
                    <a:pt x="1087" y="32"/>
                  </a:lnTo>
                  <a:lnTo>
                    <a:pt x="1087" y="35"/>
                  </a:lnTo>
                  <a:lnTo>
                    <a:pt x="1087" y="36"/>
                  </a:lnTo>
                  <a:lnTo>
                    <a:pt x="1087" y="41"/>
                  </a:lnTo>
                  <a:lnTo>
                    <a:pt x="1087" y="43"/>
                  </a:lnTo>
                  <a:lnTo>
                    <a:pt x="1087" y="46"/>
                  </a:lnTo>
                  <a:lnTo>
                    <a:pt x="1087" y="49"/>
                  </a:lnTo>
                  <a:lnTo>
                    <a:pt x="1087" y="52"/>
                  </a:lnTo>
                  <a:lnTo>
                    <a:pt x="1087" y="53"/>
                  </a:lnTo>
                  <a:lnTo>
                    <a:pt x="1087" y="56"/>
                  </a:lnTo>
                  <a:lnTo>
                    <a:pt x="1087" y="57"/>
                  </a:lnTo>
                  <a:lnTo>
                    <a:pt x="1087" y="60"/>
                  </a:lnTo>
                  <a:lnTo>
                    <a:pt x="1087" y="61"/>
                  </a:lnTo>
                  <a:lnTo>
                    <a:pt x="1087" y="64"/>
                  </a:lnTo>
                  <a:lnTo>
                    <a:pt x="1087" y="66"/>
                  </a:lnTo>
                  <a:lnTo>
                    <a:pt x="1087" y="68"/>
                  </a:lnTo>
                  <a:lnTo>
                    <a:pt x="1087" y="72"/>
                  </a:lnTo>
                  <a:lnTo>
                    <a:pt x="1087" y="78"/>
                  </a:lnTo>
                  <a:lnTo>
                    <a:pt x="1087" y="100"/>
                  </a:lnTo>
                  <a:lnTo>
                    <a:pt x="1087" y="102"/>
                  </a:lnTo>
                  <a:lnTo>
                    <a:pt x="1087" y="103"/>
                  </a:lnTo>
                  <a:lnTo>
                    <a:pt x="1087" y="104"/>
                  </a:lnTo>
                  <a:lnTo>
                    <a:pt x="1087" y="107"/>
                  </a:lnTo>
                  <a:lnTo>
                    <a:pt x="1087" y="111"/>
                  </a:lnTo>
                  <a:lnTo>
                    <a:pt x="1087" y="117"/>
                  </a:lnTo>
                  <a:lnTo>
                    <a:pt x="1087" y="125"/>
                  </a:lnTo>
                  <a:lnTo>
                    <a:pt x="1087" y="132"/>
                  </a:lnTo>
                  <a:lnTo>
                    <a:pt x="1087" y="136"/>
                  </a:lnTo>
                  <a:lnTo>
                    <a:pt x="1087" y="141"/>
                  </a:lnTo>
                  <a:lnTo>
                    <a:pt x="1087" y="143"/>
                  </a:lnTo>
                  <a:lnTo>
                    <a:pt x="1087" y="146"/>
                  </a:lnTo>
                  <a:lnTo>
                    <a:pt x="1087" y="149"/>
                  </a:lnTo>
                  <a:lnTo>
                    <a:pt x="1087" y="150"/>
                  </a:lnTo>
                  <a:lnTo>
                    <a:pt x="1087" y="153"/>
                  </a:lnTo>
                  <a:lnTo>
                    <a:pt x="1087" y="154"/>
                  </a:lnTo>
                  <a:lnTo>
                    <a:pt x="1087" y="156"/>
                  </a:lnTo>
                  <a:lnTo>
                    <a:pt x="1087" y="157"/>
                  </a:lnTo>
                  <a:close/>
                </a:path>
              </a:pathLst>
            </a:custGeom>
            <a:solidFill>
              <a:srgbClr val="005399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2530" y="691"/>
              <a:ext cx="544" cy="159"/>
            </a:xfrm>
            <a:custGeom>
              <a:avLst/>
              <a:gdLst>
                <a:gd name="T0" fmla="*/ 3 w 1087"/>
                <a:gd name="T1" fmla="*/ 1 h 320"/>
                <a:gd name="T2" fmla="*/ 3 w 1087"/>
                <a:gd name="T3" fmla="*/ 1 h 320"/>
                <a:gd name="T4" fmla="*/ 3 w 1087"/>
                <a:gd name="T5" fmla="*/ 1 h 320"/>
                <a:gd name="T6" fmla="*/ 3 w 1087"/>
                <a:gd name="T7" fmla="*/ 1 h 320"/>
                <a:gd name="T8" fmla="*/ 2 w 1087"/>
                <a:gd name="T9" fmla="*/ 1 h 320"/>
                <a:gd name="T10" fmla="*/ 2 w 1087"/>
                <a:gd name="T11" fmla="*/ 1 h 320"/>
                <a:gd name="T12" fmla="*/ 2 w 1087"/>
                <a:gd name="T13" fmla="*/ 1 h 320"/>
                <a:gd name="T14" fmla="*/ 2 w 1087"/>
                <a:gd name="T15" fmla="*/ 1 h 320"/>
                <a:gd name="T16" fmla="*/ 1 w 1087"/>
                <a:gd name="T17" fmla="*/ 1 h 320"/>
                <a:gd name="T18" fmla="*/ 1 w 1087"/>
                <a:gd name="T19" fmla="*/ 1 h 320"/>
                <a:gd name="T20" fmla="*/ 1 w 1087"/>
                <a:gd name="T21" fmla="*/ 1 h 320"/>
                <a:gd name="T22" fmla="*/ 1 w 1087"/>
                <a:gd name="T23" fmla="*/ 1 h 320"/>
                <a:gd name="T24" fmla="*/ 1 w 1087"/>
                <a:gd name="T25" fmla="*/ 1 h 320"/>
                <a:gd name="T26" fmla="*/ 1 w 1087"/>
                <a:gd name="T27" fmla="*/ 1 h 320"/>
                <a:gd name="T28" fmla="*/ 1 w 1087"/>
                <a:gd name="T29" fmla="*/ 1 h 320"/>
                <a:gd name="T30" fmla="*/ 1 w 1087"/>
                <a:gd name="T31" fmla="*/ 1 h 320"/>
                <a:gd name="T32" fmla="*/ 1 w 1087"/>
                <a:gd name="T33" fmla="*/ 1 h 320"/>
                <a:gd name="T34" fmla="*/ 0 w 1087"/>
                <a:gd name="T35" fmla="*/ 1 h 320"/>
                <a:gd name="T36" fmla="*/ 0 w 1087"/>
                <a:gd name="T37" fmla="*/ 1 h 320"/>
                <a:gd name="T38" fmla="*/ 0 w 1087"/>
                <a:gd name="T39" fmla="*/ 1 h 320"/>
                <a:gd name="T40" fmla="*/ 0 w 1087"/>
                <a:gd name="T41" fmla="*/ 1 h 320"/>
                <a:gd name="T42" fmla="*/ 0 w 1087"/>
                <a:gd name="T43" fmla="*/ 1 h 320"/>
                <a:gd name="T44" fmla="*/ 0 w 1087"/>
                <a:gd name="T45" fmla="*/ 1 h 320"/>
                <a:gd name="T46" fmla="*/ 0 w 1087"/>
                <a:gd name="T47" fmla="*/ 1 h 320"/>
                <a:gd name="T48" fmla="*/ 0 w 1087"/>
                <a:gd name="T49" fmla="*/ 1 h 320"/>
                <a:gd name="T50" fmla="*/ 0 w 1087"/>
                <a:gd name="T51" fmla="*/ 1 h 320"/>
                <a:gd name="T52" fmla="*/ 0 w 1087"/>
                <a:gd name="T53" fmla="*/ 1 h 320"/>
                <a:gd name="T54" fmla="*/ 0 w 1087"/>
                <a:gd name="T55" fmla="*/ 1 h 320"/>
                <a:gd name="T56" fmla="*/ 1 w 1087"/>
                <a:gd name="T57" fmla="*/ 1 h 320"/>
                <a:gd name="T58" fmla="*/ 1 w 1087"/>
                <a:gd name="T59" fmla="*/ 1 h 320"/>
                <a:gd name="T60" fmla="*/ 1 w 1087"/>
                <a:gd name="T61" fmla="*/ 1 h 320"/>
                <a:gd name="T62" fmla="*/ 1 w 1087"/>
                <a:gd name="T63" fmla="*/ 1 h 320"/>
                <a:gd name="T64" fmla="*/ 1 w 1087"/>
                <a:gd name="T65" fmla="*/ 1 h 320"/>
                <a:gd name="T66" fmla="*/ 1 w 1087"/>
                <a:gd name="T67" fmla="*/ 1 h 320"/>
                <a:gd name="T68" fmla="*/ 1 w 1087"/>
                <a:gd name="T69" fmla="*/ 1 h 320"/>
                <a:gd name="T70" fmla="*/ 1 w 1087"/>
                <a:gd name="T71" fmla="*/ 1 h 320"/>
                <a:gd name="T72" fmla="*/ 2 w 1087"/>
                <a:gd name="T73" fmla="*/ 1 h 320"/>
                <a:gd name="T74" fmla="*/ 2 w 1087"/>
                <a:gd name="T75" fmla="*/ 1 h 320"/>
                <a:gd name="T76" fmla="*/ 2 w 1087"/>
                <a:gd name="T77" fmla="*/ 1 h 320"/>
                <a:gd name="T78" fmla="*/ 2 w 1087"/>
                <a:gd name="T79" fmla="*/ 1 h 320"/>
                <a:gd name="T80" fmla="*/ 2 w 1087"/>
                <a:gd name="T81" fmla="*/ 1 h 320"/>
                <a:gd name="T82" fmla="*/ 3 w 1087"/>
                <a:gd name="T83" fmla="*/ 0 h 320"/>
                <a:gd name="T84" fmla="*/ 3 w 1087"/>
                <a:gd name="T85" fmla="*/ 1 h 320"/>
                <a:gd name="T86" fmla="*/ 3 w 1087"/>
                <a:gd name="T87" fmla="*/ 1 h 320"/>
                <a:gd name="T88" fmla="*/ 3 w 1087"/>
                <a:gd name="T89" fmla="*/ 1 h 320"/>
                <a:gd name="T90" fmla="*/ 3 w 1087"/>
                <a:gd name="T91" fmla="*/ 1 h 320"/>
                <a:gd name="T92" fmla="*/ 3 w 1087"/>
                <a:gd name="T93" fmla="*/ 1 h 320"/>
                <a:gd name="T94" fmla="*/ 3 w 1087"/>
                <a:gd name="T95" fmla="*/ 1 h 320"/>
                <a:gd name="T96" fmla="*/ 3 w 1087"/>
                <a:gd name="T97" fmla="*/ 1 h 320"/>
                <a:gd name="T98" fmla="*/ 3 w 1087"/>
                <a:gd name="T99" fmla="*/ 1 h 320"/>
                <a:gd name="T100" fmla="*/ 3 w 1087"/>
                <a:gd name="T101" fmla="*/ 1 h 320"/>
                <a:gd name="T102" fmla="*/ 3 w 1087"/>
                <a:gd name="T103" fmla="*/ 1 h 320"/>
                <a:gd name="T104" fmla="*/ 3 w 1087"/>
                <a:gd name="T105" fmla="*/ 1 h 320"/>
                <a:gd name="T106" fmla="*/ 3 w 1087"/>
                <a:gd name="T107" fmla="*/ 1 h 320"/>
                <a:gd name="T108" fmla="*/ 3 w 1087"/>
                <a:gd name="T109" fmla="*/ 1 h 32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87"/>
                <a:gd name="T166" fmla="*/ 0 h 320"/>
                <a:gd name="T167" fmla="*/ 1087 w 1087"/>
                <a:gd name="T168" fmla="*/ 320 h 32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87" h="320">
                  <a:moveTo>
                    <a:pt x="1087" y="156"/>
                  </a:moveTo>
                  <a:lnTo>
                    <a:pt x="1087" y="156"/>
                  </a:lnTo>
                  <a:lnTo>
                    <a:pt x="1085" y="154"/>
                  </a:lnTo>
                  <a:lnTo>
                    <a:pt x="1082" y="153"/>
                  </a:lnTo>
                  <a:lnTo>
                    <a:pt x="1081" y="152"/>
                  </a:lnTo>
                  <a:lnTo>
                    <a:pt x="1079" y="150"/>
                  </a:lnTo>
                  <a:lnTo>
                    <a:pt x="1076" y="149"/>
                  </a:lnTo>
                  <a:lnTo>
                    <a:pt x="1073" y="147"/>
                  </a:lnTo>
                  <a:lnTo>
                    <a:pt x="1070" y="146"/>
                  </a:lnTo>
                  <a:lnTo>
                    <a:pt x="1067" y="145"/>
                  </a:lnTo>
                  <a:lnTo>
                    <a:pt x="1064" y="143"/>
                  </a:lnTo>
                  <a:lnTo>
                    <a:pt x="1059" y="140"/>
                  </a:lnTo>
                  <a:lnTo>
                    <a:pt x="1054" y="140"/>
                  </a:lnTo>
                  <a:lnTo>
                    <a:pt x="1050" y="139"/>
                  </a:lnTo>
                  <a:lnTo>
                    <a:pt x="1045" y="139"/>
                  </a:lnTo>
                  <a:lnTo>
                    <a:pt x="1042" y="139"/>
                  </a:lnTo>
                  <a:lnTo>
                    <a:pt x="1041" y="139"/>
                  </a:lnTo>
                  <a:lnTo>
                    <a:pt x="1039" y="139"/>
                  </a:lnTo>
                  <a:lnTo>
                    <a:pt x="1036" y="139"/>
                  </a:lnTo>
                  <a:lnTo>
                    <a:pt x="1030" y="139"/>
                  </a:lnTo>
                  <a:lnTo>
                    <a:pt x="1025" y="139"/>
                  </a:lnTo>
                  <a:lnTo>
                    <a:pt x="1022" y="139"/>
                  </a:lnTo>
                  <a:lnTo>
                    <a:pt x="1019" y="139"/>
                  </a:lnTo>
                  <a:lnTo>
                    <a:pt x="1011" y="140"/>
                  </a:lnTo>
                  <a:lnTo>
                    <a:pt x="1008" y="140"/>
                  </a:lnTo>
                  <a:lnTo>
                    <a:pt x="1005" y="142"/>
                  </a:lnTo>
                  <a:lnTo>
                    <a:pt x="1000" y="142"/>
                  </a:lnTo>
                  <a:lnTo>
                    <a:pt x="996" y="142"/>
                  </a:lnTo>
                  <a:lnTo>
                    <a:pt x="977" y="146"/>
                  </a:lnTo>
                  <a:lnTo>
                    <a:pt x="957" y="150"/>
                  </a:lnTo>
                  <a:lnTo>
                    <a:pt x="934" y="154"/>
                  </a:lnTo>
                  <a:lnTo>
                    <a:pt x="911" y="158"/>
                  </a:lnTo>
                  <a:lnTo>
                    <a:pt x="887" y="164"/>
                  </a:lnTo>
                  <a:lnTo>
                    <a:pt x="859" y="168"/>
                  </a:lnTo>
                  <a:lnTo>
                    <a:pt x="833" y="174"/>
                  </a:lnTo>
                  <a:lnTo>
                    <a:pt x="805" y="179"/>
                  </a:lnTo>
                  <a:lnTo>
                    <a:pt x="776" y="185"/>
                  </a:lnTo>
                  <a:lnTo>
                    <a:pt x="746" y="190"/>
                  </a:lnTo>
                  <a:lnTo>
                    <a:pt x="716" y="197"/>
                  </a:lnTo>
                  <a:lnTo>
                    <a:pt x="685" y="203"/>
                  </a:lnTo>
                  <a:lnTo>
                    <a:pt x="622" y="215"/>
                  </a:lnTo>
                  <a:lnTo>
                    <a:pt x="557" y="227"/>
                  </a:lnTo>
                  <a:lnTo>
                    <a:pt x="494" y="239"/>
                  </a:lnTo>
                  <a:lnTo>
                    <a:pt x="429" y="252"/>
                  </a:lnTo>
                  <a:lnTo>
                    <a:pt x="398" y="259"/>
                  </a:lnTo>
                  <a:lnTo>
                    <a:pt x="366" y="264"/>
                  </a:lnTo>
                  <a:lnTo>
                    <a:pt x="337" y="270"/>
                  </a:lnTo>
                  <a:lnTo>
                    <a:pt x="308" y="275"/>
                  </a:lnTo>
                  <a:lnTo>
                    <a:pt x="278" y="281"/>
                  </a:lnTo>
                  <a:lnTo>
                    <a:pt x="251" y="285"/>
                  </a:lnTo>
                  <a:lnTo>
                    <a:pt x="223" y="290"/>
                  </a:lnTo>
                  <a:lnTo>
                    <a:pt x="197" y="296"/>
                  </a:lnTo>
                  <a:lnTo>
                    <a:pt x="172" y="300"/>
                  </a:lnTo>
                  <a:lnTo>
                    <a:pt x="149" y="304"/>
                  </a:lnTo>
                  <a:lnTo>
                    <a:pt x="127" y="309"/>
                  </a:lnTo>
                  <a:lnTo>
                    <a:pt x="106" y="313"/>
                  </a:lnTo>
                  <a:lnTo>
                    <a:pt x="101" y="313"/>
                  </a:lnTo>
                  <a:lnTo>
                    <a:pt x="98" y="313"/>
                  </a:lnTo>
                  <a:lnTo>
                    <a:pt x="94" y="314"/>
                  </a:lnTo>
                  <a:lnTo>
                    <a:pt x="90" y="314"/>
                  </a:lnTo>
                  <a:lnTo>
                    <a:pt x="84" y="315"/>
                  </a:lnTo>
                  <a:lnTo>
                    <a:pt x="81" y="317"/>
                  </a:lnTo>
                  <a:lnTo>
                    <a:pt x="78" y="317"/>
                  </a:lnTo>
                  <a:lnTo>
                    <a:pt x="75" y="317"/>
                  </a:lnTo>
                  <a:lnTo>
                    <a:pt x="72" y="317"/>
                  </a:lnTo>
                  <a:lnTo>
                    <a:pt x="67" y="318"/>
                  </a:lnTo>
                  <a:lnTo>
                    <a:pt x="61" y="320"/>
                  </a:lnTo>
                  <a:lnTo>
                    <a:pt x="58" y="320"/>
                  </a:lnTo>
                  <a:lnTo>
                    <a:pt x="55" y="320"/>
                  </a:lnTo>
                  <a:lnTo>
                    <a:pt x="53" y="318"/>
                  </a:lnTo>
                  <a:lnTo>
                    <a:pt x="50" y="318"/>
                  </a:lnTo>
                  <a:lnTo>
                    <a:pt x="49" y="317"/>
                  </a:lnTo>
                  <a:lnTo>
                    <a:pt x="46" y="317"/>
                  </a:lnTo>
                  <a:lnTo>
                    <a:pt x="41" y="317"/>
                  </a:lnTo>
                  <a:lnTo>
                    <a:pt x="35" y="317"/>
                  </a:lnTo>
                  <a:lnTo>
                    <a:pt x="32" y="315"/>
                  </a:lnTo>
                  <a:lnTo>
                    <a:pt x="29" y="314"/>
                  </a:lnTo>
                  <a:lnTo>
                    <a:pt x="21" y="311"/>
                  </a:lnTo>
                  <a:lnTo>
                    <a:pt x="18" y="310"/>
                  </a:lnTo>
                  <a:lnTo>
                    <a:pt x="17" y="310"/>
                  </a:lnTo>
                  <a:lnTo>
                    <a:pt x="13" y="310"/>
                  </a:lnTo>
                  <a:lnTo>
                    <a:pt x="12" y="309"/>
                  </a:lnTo>
                  <a:lnTo>
                    <a:pt x="9" y="309"/>
                  </a:lnTo>
                  <a:lnTo>
                    <a:pt x="6" y="307"/>
                  </a:lnTo>
                  <a:lnTo>
                    <a:pt x="4" y="306"/>
                  </a:lnTo>
                  <a:lnTo>
                    <a:pt x="3" y="306"/>
                  </a:lnTo>
                  <a:lnTo>
                    <a:pt x="1" y="306"/>
                  </a:lnTo>
                  <a:lnTo>
                    <a:pt x="0" y="306"/>
                  </a:lnTo>
                  <a:lnTo>
                    <a:pt x="0" y="304"/>
                  </a:lnTo>
                  <a:lnTo>
                    <a:pt x="0" y="303"/>
                  </a:lnTo>
                  <a:lnTo>
                    <a:pt x="0" y="302"/>
                  </a:lnTo>
                  <a:lnTo>
                    <a:pt x="0" y="297"/>
                  </a:lnTo>
                  <a:lnTo>
                    <a:pt x="0" y="296"/>
                  </a:lnTo>
                  <a:lnTo>
                    <a:pt x="0" y="295"/>
                  </a:lnTo>
                  <a:lnTo>
                    <a:pt x="0" y="292"/>
                  </a:lnTo>
                  <a:lnTo>
                    <a:pt x="0" y="289"/>
                  </a:lnTo>
                  <a:lnTo>
                    <a:pt x="0" y="285"/>
                  </a:lnTo>
                  <a:lnTo>
                    <a:pt x="0" y="282"/>
                  </a:lnTo>
                  <a:lnTo>
                    <a:pt x="0" y="275"/>
                  </a:lnTo>
                  <a:lnTo>
                    <a:pt x="0" y="267"/>
                  </a:lnTo>
                  <a:lnTo>
                    <a:pt x="0" y="265"/>
                  </a:lnTo>
                  <a:lnTo>
                    <a:pt x="0" y="264"/>
                  </a:lnTo>
                  <a:lnTo>
                    <a:pt x="0" y="260"/>
                  </a:lnTo>
                  <a:lnTo>
                    <a:pt x="0" y="256"/>
                  </a:lnTo>
                  <a:lnTo>
                    <a:pt x="0" y="254"/>
                  </a:lnTo>
                  <a:lnTo>
                    <a:pt x="0" y="253"/>
                  </a:lnTo>
                  <a:lnTo>
                    <a:pt x="0" y="247"/>
                  </a:lnTo>
                  <a:lnTo>
                    <a:pt x="0" y="242"/>
                  </a:lnTo>
                  <a:lnTo>
                    <a:pt x="0" y="239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0" y="235"/>
                  </a:lnTo>
                  <a:lnTo>
                    <a:pt x="0" y="232"/>
                  </a:lnTo>
                  <a:lnTo>
                    <a:pt x="0" y="229"/>
                  </a:lnTo>
                  <a:lnTo>
                    <a:pt x="0" y="225"/>
                  </a:lnTo>
                  <a:lnTo>
                    <a:pt x="0" y="221"/>
                  </a:lnTo>
                  <a:lnTo>
                    <a:pt x="0" y="218"/>
                  </a:lnTo>
                  <a:lnTo>
                    <a:pt x="0" y="217"/>
                  </a:lnTo>
                  <a:lnTo>
                    <a:pt x="0" y="215"/>
                  </a:lnTo>
                  <a:lnTo>
                    <a:pt x="0" y="214"/>
                  </a:lnTo>
                  <a:lnTo>
                    <a:pt x="0" y="210"/>
                  </a:lnTo>
                  <a:lnTo>
                    <a:pt x="0" y="206"/>
                  </a:lnTo>
                  <a:lnTo>
                    <a:pt x="0" y="204"/>
                  </a:lnTo>
                  <a:lnTo>
                    <a:pt x="0" y="203"/>
                  </a:lnTo>
                  <a:lnTo>
                    <a:pt x="0" y="200"/>
                  </a:lnTo>
                  <a:lnTo>
                    <a:pt x="0" y="197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0" y="185"/>
                  </a:lnTo>
                  <a:lnTo>
                    <a:pt x="0" y="182"/>
                  </a:lnTo>
                  <a:lnTo>
                    <a:pt x="0" y="181"/>
                  </a:lnTo>
                  <a:lnTo>
                    <a:pt x="0" y="175"/>
                  </a:lnTo>
                  <a:lnTo>
                    <a:pt x="0" y="174"/>
                  </a:lnTo>
                  <a:lnTo>
                    <a:pt x="0" y="171"/>
                  </a:lnTo>
                  <a:lnTo>
                    <a:pt x="0" y="170"/>
                  </a:lnTo>
                  <a:lnTo>
                    <a:pt x="0" y="168"/>
                  </a:lnTo>
                  <a:lnTo>
                    <a:pt x="0" y="167"/>
                  </a:lnTo>
                  <a:lnTo>
                    <a:pt x="1" y="168"/>
                  </a:lnTo>
                  <a:lnTo>
                    <a:pt x="3" y="168"/>
                  </a:lnTo>
                  <a:lnTo>
                    <a:pt x="4" y="170"/>
                  </a:lnTo>
                  <a:lnTo>
                    <a:pt x="6" y="170"/>
                  </a:lnTo>
                  <a:lnTo>
                    <a:pt x="9" y="170"/>
                  </a:lnTo>
                  <a:lnTo>
                    <a:pt x="12" y="170"/>
                  </a:lnTo>
                  <a:lnTo>
                    <a:pt x="13" y="171"/>
                  </a:lnTo>
                  <a:lnTo>
                    <a:pt x="17" y="172"/>
                  </a:lnTo>
                  <a:lnTo>
                    <a:pt x="18" y="174"/>
                  </a:lnTo>
                  <a:lnTo>
                    <a:pt x="21" y="175"/>
                  </a:lnTo>
                  <a:lnTo>
                    <a:pt x="24" y="177"/>
                  </a:lnTo>
                  <a:lnTo>
                    <a:pt x="29" y="177"/>
                  </a:lnTo>
                  <a:lnTo>
                    <a:pt x="32" y="178"/>
                  </a:lnTo>
                  <a:lnTo>
                    <a:pt x="35" y="178"/>
                  </a:lnTo>
                  <a:lnTo>
                    <a:pt x="38" y="179"/>
                  </a:lnTo>
                  <a:lnTo>
                    <a:pt x="41" y="179"/>
                  </a:lnTo>
                  <a:lnTo>
                    <a:pt x="44" y="181"/>
                  </a:lnTo>
                  <a:lnTo>
                    <a:pt x="46" y="181"/>
                  </a:lnTo>
                  <a:lnTo>
                    <a:pt x="49" y="181"/>
                  </a:lnTo>
                  <a:lnTo>
                    <a:pt x="50" y="181"/>
                  </a:lnTo>
                  <a:lnTo>
                    <a:pt x="53" y="181"/>
                  </a:lnTo>
                  <a:lnTo>
                    <a:pt x="55" y="181"/>
                  </a:lnTo>
                  <a:lnTo>
                    <a:pt x="78" y="181"/>
                  </a:lnTo>
                  <a:lnTo>
                    <a:pt x="81" y="181"/>
                  </a:lnTo>
                  <a:lnTo>
                    <a:pt x="84" y="181"/>
                  </a:lnTo>
                  <a:lnTo>
                    <a:pt x="90" y="179"/>
                  </a:lnTo>
                  <a:lnTo>
                    <a:pt x="94" y="178"/>
                  </a:lnTo>
                  <a:lnTo>
                    <a:pt x="98" y="178"/>
                  </a:lnTo>
                  <a:lnTo>
                    <a:pt x="101" y="178"/>
                  </a:lnTo>
                  <a:lnTo>
                    <a:pt x="106" y="178"/>
                  </a:lnTo>
                  <a:lnTo>
                    <a:pt x="127" y="174"/>
                  </a:lnTo>
                  <a:lnTo>
                    <a:pt x="149" y="168"/>
                  </a:lnTo>
                  <a:lnTo>
                    <a:pt x="172" y="164"/>
                  </a:lnTo>
                  <a:lnTo>
                    <a:pt x="197" y="160"/>
                  </a:lnTo>
                  <a:lnTo>
                    <a:pt x="223" y="154"/>
                  </a:lnTo>
                  <a:lnTo>
                    <a:pt x="251" y="150"/>
                  </a:lnTo>
                  <a:lnTo>
                    <a:pt x="278" y="145"/>
                  </a:lnTo>
                  <a:lnTo>
                    <a:pt x="308" y="139"/>
                  </a:lnTo>
                  <a:lnTo>
                    <a:pt x="337" y="133"/>
                  </a:lnTo>
                  <a:lnTo>
                    <a:pt x="366" y="127"/>
                  </a:lnTo>
                  <a:lnTo>
                    <a:pt x="398" y="121"/>
                  </a:lnTo>
                  <a:lnTo>
                    <a:pt x="429" y="115"/>
                  </a:lnTo>
                  <a:lnTo>
                    <a:pt x="494" y="103"/>
                  </a:lnTo>
                  <a:lnTo>
                    <a:pt x="557" y="92"/>
                  </a:lnTo>
                  <a:lnTo>
                    <a:pt x="622" y="79"/>
                  </a:lnTo>
                  <a:lnTo>
                    <a:pt x="685" y="67"/>
                  </a:lnTo>
                  <a:lnTo>
                    <a:pt x="716" y="61"/>
                  </a:lnTo>
                  <a:lnTo>
                    <a:pt x="746" y="56"/>
                  </a:lnTo>
                  <a:lnTo>
                    <a:pt x="776" y="49"/>
                  </a:lnTo>
                  <a:lnTo>
                    <a:pt x="805" y="43"/>
                  </a:lnTo>
                  <a:lnTo>
                    <a:pt x="833" y="39"/>
                  </a:lnTo>
                  <a:lnTo>
                    <a:pt x="859" y="33"/>
                  </a:lnTo>
                  <a:lnTo>
                    <a:pt x="887" y="28"/>
                  </a:lnTo>
                  <a:lnTo>
                    <a:pt x="911" y="24"/>
                  </a:lnTo>
                  <a:lnTo>
                    <a:pt x="934" y="20"/>
                  </a:lnTo>
                  <a:lnTo>
                    <a:pt x="957" y="15"/>
                  </a:lnTo>
                  <a:lnTo>
                    <a:pt x="977" y="11"/>
                  </a:lnTo>
                  <a:lnTo>
                    <a:pt x="996" y="7"/>
                  </a:lnTo>
                  <a:lnTo>
                    <a:pt x="1000" y="7"/>
                  </a:lnTo>
                  <a:lnTo>
                    <a:pt x="1005" y="6"/>
                  </a:lnTo>
                  <a:lnTo>
                    <a:pt x="1008" y="6"/>
                  </a:lnTo>
                  <a:lnTo>
                    <a:pt x="1011" y="6"/>
                  </a:lnTo>
                  <a:lnTo>
                    <a:pt x="1019" y="4"/>
                  </a:lnTo>
                  <a:lnTo>
                    <a:pt x="1022" y="3"/>
                  </a:lnTo>
                  <a:lnTo>
                    <a:pt x="1025" y="3"/>
                  </a:lnTo>
                  <a:lnTo>
                    <a:pt x="1027" y="2"/>
                  </a:lnTo>
                  <a:lnTo>
                    <a:pt x="1030" y="2"/>
                  </a:lnTo>
                  <a:lnTo>
                    <a:pt x="1033" y="0"/>
                  </a:lnTo>
                  <a:lnTo>
                    <a:pt x="1036" y="0"/>
                  </a:lnTo>
                  <a:lnTo>
                    <a:pt x="1039" y="0"/>
                  </a:lnTo>
                  <a:lnTo>
                    <a:pt x="1041" y="0"/>
                  </a:lnTo>
                  <a:lnTo>
                    <a:pt x="1042" y="0"/>
                  </a:lnTo>
                  <a:lnTo>
                    <a:pt x="1045" y="0"/>
                  </a:lnTo>
                  <a:lnTo>
                    <a:pt x="1050" y="2"/>
                  </a:lnTo>
                  <a:lnTo>
                    <a:pt x="1054" y="3"/>
                  </a:lnTo>
                  <a:lnTo>
                    <a:pt x="1059" y="4"/>
                  </a:lnTo>
                  <a:lnTo>
                    <a:pt x="1064" y="6"/>
                  </a:lnTo>
                  <a:lnTo>
                    <a:pt x="1067" y="7"/>
                  </a:lnTo>
                  <a:lnTo>
                    <a:pt x="1070" y="8"/>
                  </a:lnTo>
                  <a:lnTo>
                    <a:pt x="1076" y="10"/>
                  </a:lnTo>
                  <a:lnTo>
                    <a:pt x="1079" y="11"/>
                  </a:lnTo>
                  <a:lnTo>
                    <a:pt x="1081" y="13"/>
                  </a:lnTo>
                  <a:lnTo>
                    <a:pt x="1082" y="14"/>
                  </a:lnTo>
                  <a:lnTo>
                    <a:pt x="1085" y="15"/>
                  </a:lnTo>
                  <a:lnTo>
                    <a:pt x="1085" y="17"/>
                  </a:lnTo>
                  <a:lnTo>
                    <a:pt x="1087" y="17"/>
                  </a:lnTo>
                  <a:lnTo>
                    <a:pt x="1087" y="18"/>
                  </a:lnTo>
                  <a:lnTo>
                    <a:pt x="1087" y="20"/>
                  </a:lnTo>
                  <a:lnTo>
                    <a:pt x="1087" y="21"/>
                  </a:lnTo>
                  <a:lnTo>
                    <a:pt x="1087" y="22"/>
                  </a:lnTo>
                  <a:lnTo>
                    <a:pt x="1087" y="24"/>
                  </a:lnTo>
                  <a:lnTo>
                    <a:pt x="1087" y="27"/>
                  </a:lnTo>
                  <a:lnTo>
                    <a:pt x="1087" y="28"/>
                  </a:lnTo>
                  <a:lnTo>
                    <a:pt x="1087" y="29"/>
                  </a:lnTo>
                  <a:lnTo>
                    <a:pt x="1087" y="32"/>
                  </a:lnTo>
                  <a:lnTo>
                    <a:pt x="1087" y="35"/>
                  </a:lnTo>
                  <a:lnTo>
                    <a:pt x="1087" y="38"/>
                  </a:lnTo>
                  <a:lnTo>
                    <a:pt x="1087" y="42"/>
                  </a:lnTo>
                  <a:lnTo>
                    <a:pt x="1087" y="45"/>
                  </a:lnTo>
                  <a:lnTo>
                    <a:pt x="1087" y="53"/>
                  </a:lnTo>
                  <a:lnTo>
                    <a:pt x="1087" y="54"/>
                  </a:lnTo>
                  <a:lnTo>
                    <a:pt x="1087" y="56"/>
                  </a:lnTo>
                  <a:lnTo>
                    <a:pt x="1087" y="58"/>
                  </a:lnTo>
                  <a:lnTo>
                    <a:pt x="1087" y="61"/>
                  </a:lnTo>
                  <a:lnTo>
                    <a:pt x="1087" y="65"/>
                  </a:lnTo>
                  <a:lnTo>
                    <a:pt x="1087" y="71"/>
                  </a:lnTo>
                  <a:lnTo>
                    <a:pt x="1087" y="72"/>
                  </a:lnTo>
                  <a:lnTo>
                    <a:pt x="1087" y="74"/>
                  </a:lnTo>
                  <a:lnTo>
                    <a:pt x="1087" y="77"/>
                  </a:lnTo>
                  <a:lnTo>
                    <a:pt x="1087" y="78"/>
                  </a:lnTo>
                  <a:lnTo>
                    <a:pt x="1087" y="83"/>
                  </a:lnTo>
                  <a:lnTo>
                    <a:pt x="1087" y="88"/>
                  </a:lnTo>
                  <a:lnTo>
                    <a:pt x="1087" y="89"/>
                  </a:lnTo>
                  <a:lnTo>
                    <a:pt x="1087" y="92"/>
                  </a:lnTo>
                  <a:lnTo>
                    <a:pt x="1087" y="93"/>
                  </a:lnTo>
                  <a:lnTo>
                    <a:pt x="1087" y="96"/>
                  </a:lnTo>
                  <a:lnTo>
                    <a:pt x="1087" y="102"/>
                  </a:lnTo>
                  <a:lnTo>
                    <a:pt x="1087" y="106"/>
                  </a:lnTo>
                  <a:lnTo>
                    <a:pt x="1087" y="107"/>
                  </a:lnTo>
                  <a:lnTo>
                    <a:pt x="1087" y="110"/>
                  </a:lnTo>
                  <a:lnTo>
                    <a:pt x="1087" y="114"/>
                  </a:lnTo>
                  <a:lnTo>
                    <a:pt x="1087" y="117"/>
                  </a:lnTo>
                  <a:lnTo>
                    <a:pt x="1087" y="120"/>
                  </a:lnTo>
                  <a:lnTo>
                    <a:pt x="1087" y="121"/>
                  </a:lnTo>
                  <a:lnTo>
                    <a:pt x="1087" y="125"/>
                  </a:lnTo>
                  <a:lnTo>
                    <a:pt x="1087" y="128"/>
                  </a:lnTo>
                  <a:lnTo>
                    <a:pt x="1087" y="132"/>
                  </a:lnTo>
                  <a:lnTo>
                    <a:pt x="1087" y="135"/>
                  </a:lnTo>
                  <a:lnTo>
                    <a:pt x="1087" y="140"/>
                  </a:lnTo>
                  <a:lnTo>
                    <a:pt x="1087" y="146"/>
                  </a:lnTo>
                  <a:lnTo>
                    <a:pt x="1087" y="149"/>
                  </a:lnTo>
                  <a:lnTo>
                    <a:pt x="1087" y="150"/>
                  </a:lnTo>
                  <a:lnTo>
                    <a:pt x="1087" y="153"/>
                  </a:lnTo>
                  <a:lnTo>
                    <a:pt x="1087" y="154"/>
                  </a:lnTo>
                  <a:lnTo>
                    <a:pt x="1087" y="156"/>
                  </a:lnTo>
                  <a:close/>
                </a:path>
              </a:pathLst>
            </a:custGeom>
            <a:solidFill>
              <a:srgbClr val="DA2724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2839" y="729"/>
              <a:ext cx="2" cy="6"/>
            </a:xfrm>
            <a:custGeom>
              <a:avLst/>
              <a:gdLst>
                <a:gd name="T0" fmla="*/ 0 w 1"/>
                <a:gd name="T1" fmla="*/ 0 h 10"/>
                <a:gd name="T2" fmla="*/ 0 w 1"/>
                <a:gd name="T3" fmla="*/ 1 h 10"/>
                <a:gd name="T4" fmla="*/ 0 w 1"/>
                <a:gd name="T5" fmla="*/ 1 h 10"/>
                <a:gd name="T6" fmla="*/ 0 w 1"/>
                <a:gd name="T7" fmla="*/ 1 h 10"/>
                <a:gd name="T8" fmla="*/ 0 w 1"/>
                <a:gd name="T9" fmla="*/ 1 h 10"/>
                <a:gd name="T10" fmla="*/ 0 w 1"/>
                <a:gd name="T11" fmla="*/ 1 h 10"/>
                <a:gd name="T12" fmla="*/ 0 w 1"/>
                <a:gd name="T13" fmla="*/ 1 h 10"/>
                <a:gd name="T14" fmla="*/ 0 w 1"/>
                <a:gd name="T15" fmla="*/ 1 h 10"/>
                <a:gd name="T16" fmla="*/ 0 w 1"/>
                <a:gd name="T17" fmla="*/ 1 h 10"/>
                <a:gd name="T18" fmla="*/ 0 w 1"/>
                <a:gd name="T19" fmla="*/ 1 h 10"/>
                <a:gd name="T20" fmla="*/ 0 w 1"/>
                <a:gd name="T21" fmla="*/ 1 h 10"/>
                <a:gd name="T22" fmla="*/ 0 w 1"/>
                <a:gd name="T23" fmla="*/ 1 h 10"/>
                <a:gd name="T24" fmla="*/ 0 w 1"/>
                <a:gd name="T25" fmla="*/ 0 h 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"/>
                <a:gd name="T40" fmla="*/ 0 h 10"/>
                <a:gd name="T41" fmla="*/ 1 w 1"/>
                <a:gd name="T42" fmla="*/ 10 h 1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" h="10">
                  <a:moveTo>
                    <a:pt x="0" y="0"/>
                  </a:moveTo>
                  <a:lnTo>
                    <a:pt x="0" y="1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A2724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2839" y="742"/>
              <a:ext cx="2" cy="8"/>
            </a:xfrm>
            <a:custGeom>
              <a:avLst/>
              <a:gdLst>
                <a:gd name="T0" fmla="*/ 0 w 1"/>
                <a:gd name="T1" fmla="*/ 0 h 14"/>
                <a:gd name="T2" fmla="*/ 0 w 1"/>
                <a:gd name="T3" fmla="*/ 1 h 14"/>
                <a:gd name="T4" fmla="*/ 0 w 1"/>
                <a:gd name="T5" fmla="*/ 1 h 14"/>
                <a:gd name="T6" fmla="*/ 0 w 1"/>
                <a:gd name="T7" fmla="*/ 1 h 14"/>
                <a:gd name="T8" fmla="*/ 0 w 1"/>
                <a:gd name="T9" fmla="*/ 1 h 14"/>
                <a:gd name="T10" fmla="*/ 0 w 1"/>
                <a:gd name="T11" fmla="*/ 1 h 14"/>
                <a:gd name="T12" fmla="*/ 0 w 1"/>
                <a:gd name="T13" fmla="*/ 1 h 14"/>
                <a:gd name="T14" fmla="*/ 0 w 1"/>
                <a:gd name="T15" fmla="*/ 1 h 14"/>
                <a:gd name="T16" fmla="*/ 0 w 1"/>
                <a:gd name="T17" fmla="*/ 1 h 14"/>
                <a:gd name="T18" fmla="*/ 0 w 1"/>
                <a:gd name="T19" fmla="*/ 1 h 14"/>
                <a:gd name="T20" fmla="*/ 0 w 1"/>
                <a:gd name="T21" fmla="*/ 1 h 14"/>
                <a:gd name="T22" fmla="*/ 0 w 1"/>
                <a:gd name="T23" fmla="*/ 1 h 14"/>
                <a:gd name="T24" fmla="*/ 0 w 1"/>
                <a:gd name="T25" fmla="*/ 1 h 14"/>
                <a:gd name="T26" fmla="*/ 0 w 1"/>
                <a:gd name="T27" fmla="*/ 1 h 14"/>
                <a:gd name="T28" fmla="*/ 0 w 1"/>
                <a:gd name="T29" fmla="*/ 1 h 14"/>
                <a:gd name="T30" fmla="*/ 0 w 1"/>
                <a:gd name="T31" fmla="*/ 0 h 1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"/>
                <a:gd name="T49" fmla="*/ 0 h 14"/>
                <a:gd name="T50" fmla="*/ 1 w 1"/>
                <a:gd name="T51" fmla="*/ 14 h 1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" h="14">
                  <a:moveTo>
                    <a:pt x="0" y="0"/>
                  </a:moveTo>
                  <a:lnTo>
                    <a:pt x="0" y="5"/>
                  </a:lnTo>
                  <a:lnTo>
                    <a:pt x="0" y="7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A2724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3011" y="691"/>
              <a:ext cx="2" cy="81"/>
            </a:xfrm>
            <a:custGeom>
              <a:avLst/>
              <a:gdLst>
                <a:gd name="T0" fmla="*/ 0 w 1"/>
                <a:gd name="T1" fmla="*/ 0 h 153"/>
                <a:gd name="T2" fmla="*/ 0 w 1"/>
                <a:gd name="T3" fmla="*/ 0 h 153"/>
                <a:gd name="T4" fmla="*/ 0 w 1"/>
                <a:gd name="T5" fmla="*/ 0 h 153"/>
                <a:gd name="T6" fmla="*/ 0 60000 65536"/>
                <a:gd name="T7" fmla="*/ 0 60000 65536"/>
                <a:gd name="T8" fmla="*/ 0 60000 65536"/>
                <a:gd name="T9" fmla="*/ 0 w 1"/>
                <a:gd name="T10" fmla="*/ 0 h 153"/>
                <a:gd name="T11" fmla="*/ 1 w 1"/>
                <a:gd name="T12" fmla="*/ 153 h 1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3">
                  <a:moveTo>
                    <a:pt x="0" y="153"/>
                  </a:moveTo>
                  <a:lnTo>
                    <a:pt x="0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37" name="Freeform 27"/>
            <p:cNvSpPr>
              <a:spLocks/>
            </p:cNvSpPr>
            <p:nvPr/>
          </p:nvSpPr>
          <p:spPr bwMode="auto">
            <a:xfrm>
              <a:off x="2984" y="761"/>
              <a:ext cx="94" cy="83"/>
            </a:xfrm>
            <a:custGeom>
              <a:avLst/>
              <a:gdLst>
                <a:gd name="T0" fmla="*/ 1 w 192"/>
                <a:gd name="T1" fmla="*/ 0 h 189"/>
                <a:gd name="T2" fmla="*/ 1 w 192"/>
                <a:gd name="T3" fmla="*/ 0 h 189"/>
                <a:gd name="T4" fmla="*/ 1 w 192"/>
                <a:gd name="T5" fmla="*/ 0 h 189"/>
                <a:gd name="T6" fmla="*/ 1 w 192"/>
                <a:gd name="T7" fmla="*/ 0 h 189"/>
                <a:gd name="T8" fmla="*/ 1 w 192"/>
                <a:gd name="T9" fmla="*/ 0 h 189"/>
                <a:gd name="T10" fmla="*/ 1 w 192"/>
                <a:gd name="T11" fmla="*/ 0 h 189"/>
                <a:gd name="T12" fmla="*/ 1 w 192"/>
                <a:gd name="T13" fmla="*/ 0 h 189"/>
                <a:gd name="T14" fmla="*/ 1 w 192"/>
                <a:gd name="T15" fmla="*/ 0 h 189"/>
                <a:gd name="T16" fmla="*/ 1 w 192"/>
                <a:gd name="T17" fmla="*/ 0 h 189"/>
                <a:gd name="T18" fmla="*/ 1 w 192"/>
                <a:gd name="T19" fmla="*/ 0 h 189"/>
                <a:gd name="T20" fmla="*/ 1 w 192"/>
                <a:gd name="T21" fmla="*/ 0 h 189"/>
                <a:gd name="T22" fmla="*/ 1 w 192"/>
                <a:gd name="T23" fmla="*/ 0 h 189"/>
                <a:gd name="T24" fmla="*/ 1 w 192"/>
                <a:gd name="T25" fmla="*/ 0 h 189"/>
                <a:gd name="T26" fmla="*/ 1 w 192"/>
                <a:gd name="T27" fmla="*/ 0 h 189"/>
                <a:gd name="T28" fmla="*/ 1 w 192"/>
                <a:gd name="T29" fmla="*/ 0 h 189"/>
                <a:gd name="T30" fmla="*/ 1 w 192"/>
                <a:gd name="T31" fmla="*/ 0 h 189"/>
                <a:gd name="T32" fmla="*/ 1 w 192"/>
                <a:gd name="T33" fmla="*/ 0 h 189"/>
                <a:gd name="T34" fmla="*/ 1 w 192"/>
                <a:gd name="T35" fmla="*/ 0 h 189"/>
                <a:gd name="T36" fmla="*/ 1 w 192"/>
                <a:gd name="T37" fmla="*/ 0 h 189"/>
                <a:gd name="T38" fmla="*/ 1 w 192"/>
                <a:gd name="T39" fmla="*/ 0 h 189"/>
                <a:gd name="T40" fmla="*/ 1 w 192"/>
                <a:gd name="T41" fmla="*/ 0 h 189"/>
                <a:gd name="T42" fmla="*/ 1 w 192"/>
                <a:gd name="T43" fmla="*/ 0 h 189"/>
                <a:gd name="T44" fmla="*/ 1 w 192"/>
                <a:gd name="T45" fmla="*/ 0 h 189"/>
                <a:gd name="T46" fmla="*/ 1 w 192"/>
                <a:gd name="T47" fmla="*/ 0 h 189"/>
                <a:gd name="T48" fmla="*/ 1 w 192"/>
                <a:gd name="T49" fmla="*/ 0 h 189"/>
                <a:gd name="T50" fmla="*/ 1 w 192"/>
                <a:gd name="T51" fmla="*/ 0 h 189"/>
                <a:gd name="T52" fmla="*/ 1 w 192"/>
                <a:gd name="T53" fmla="*/ 0 h 189"/>
                <a:gd name="T54" fmla="*/ 1 w 192"/>
                <a:gd name="T55" fmla="*/ 0 h 189"/>
                <a:gd name="T56" fmla="*/ 1 w 192"/>
                <a:gd name="T57" fmla="*/ 0 h 189"/>
                <a:gd name="T58" fmla="*/ 1 w 192"/>
                <a:gd name="T59" fmla="*/ 0 h 189"/>
                <a:gd name="T60" fmla="*/ 1 w 192"/>
                <a:gd name="T61" fmla="*/ 0 h 189"/>
                <a:gd name="T62" fmla="*/ 1 w 192"/>
                <a:gd name="T63" fmla="*/ 0 h 189"/>
                <a:gd name="T64" fmla="*/ 1 w 192"/>
                <a:gd name="T65" fmla="*/ 0 h 189"/>
                <a:gd name="T66" fmla="*/ 1 w 192"/>
                <a:gd name="T67" fmla="*/ 0 h 189"/>
                <a:gd name="T68" fmla="*/ 1 w 192"/>
                <a:gd name="T69" fmla="*/ 0 h 189"/>
                <a:gd name="T70" fmla="*/ 1 w 192"/>
                <a:gd name="T71" fmla="*/ 0 h 189"/>
                <a:gd name="T72" fmla="*/ 1 w 192"/>
                <a:gd name="T73" fmla="*/ 0 h 189"/>
                <a:gd name="T74" fmla="*/ 1 w 192"/>
                <a:gd name="T75" fmla="*/ 0 h 189"/>
                <a:gd name="T76" fmla="*/ 1 w 192"/>
                <a:gd name="T77" fmla="*/ 0 h 189"/>
                <a:gd name="T78" fmla="*/ 1 w 192"/>
                <a:gd name="T79" fmla="*/ 0 h 189"/>
                <a:gd name="T80" fmla="*/ 1 w 192"/>
                <a:gd name="T81" fmla="*/ 0 h 189"/>
                <a:gd name="T82" fmla="*/ 1 w 192"/>
                <a:gd name="T83" fmla="*/ 0 h 189"/>
                <a:gd name="T84" fmla="*/ 1 w 192"/>
                <a:gd name="T85" fmla="*/ 0 h 189"/>
                <a:gd name="T86" fmla="*/ 1 w 192"/>
                <a:gd name="T87" fmla="*/ 0 h 189"/>
                <a:gd name="T88" fmla="*/ 1 w 192"/>
                <a:gd name="T89" fmla="*/ 0 h 189"/>
                <a:gd name="T90" fmla="*/ 1 w 192"/>
                <a:gd name="T91" fmla="*/ 0 h 189"/>
                <a:gd name="T92" fmla="*/ 1 w 192"/>
                <a:gd name="T93" fmla="*/ 0 h 189"/>
                <a:gd name="T94" fmla="*/ 1 w 192"/>
                <a:gd name="T95" fmla="*/ 0 h 189"/>
                <a:gd name="T96" fmla="*/ 1 w 192"/>
                <a:gd name="T97" fmla="*/ 0 h 189"/>
                <a:gd name="T98" fmla="*/ 1 w 192"/>
                <a:gd name="T99" fmla="*/ 0 h 189"/>
                <a:gd name="T100" fmla="*/ 1 w 192"/>
                <a:gd name="T101" fmla="*/ 0 h 189"/>
                <a:gd name="T102" fmla="*/ 1 w 192"/>
                <a:gd name="T103" fmla="*/ 0 h 189"/>
                <a:gd name="T104" fmla="*/ 1 w 192"/>
                <a:gd name="T105" fmla="*/ 0 h 189"/>
                <a:gd name="T106" fmla="*/ 1 w 192"/>
                <a:gd name="T107" fmla="*/ 0 h 189"/>
                <a:gd name="T108" fmla="*/ 1 w 192"/>
                <a:gd name="T109" fmla="*/ 0 h 189"/>
                <a:gd name="T110" fmla="*/ 1 w 192"/>
                <a:gd name="T111" fmla="*/ 0 h 189"/>
                <a:gd name="T112" fmla="*/ 1 w 192"/>
                <a:gd name="T113" fmla="*/ 0 h 189"/>
                <a:gd name="T114" fmla="*/ 1 w 192"/>
                <a:gd name="T115" fmla="*/ 0 h 189"/>
                <a:gd name="T116" fmla="*/ 1 w 192"/>
                <a:gd name="T117" fmla="*/ 0 h 189"/>
                <a:gd name="T118" fmla="*/ 1 w 192"/>
                <a:gd name="T119" fmla="*/ 0 h 189"/>
                <a:gd name="T120" fmla="*/ 1 w 192"/>
                <a:gd name="T121" fmla="*/ 0 h 189"/>
                <a:gd name="T122" fmla="*/ 0 w 192"/>
                <a:gd name="T123" fmla="*/ 0 h 189"/>
                <a:gd name="T124" fmla="*/ 1 w 192"/>
                <a:gd name="T125" fmla="*/ 0 h 18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92"/>
                <a:gd name="T190" fmla="*/ 0 h 189"/>
                <a:gd name="T191" fmla="*/ 192 w 192"/>
                <a:gd name="T192" fmla="*/ 189 h 18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92" h="189">
                  <a:moveTo>
                    <a:pt x="63" y="14"/>
                  </a:moveTo>
                  <a:lnTo>
                    <a:pt x="138" y="0"/>
                  </a:lnTo>
                  <a:lnTo>
                    <a:pt x="192" y="21"/>
                  </a:lnTo>
                  <a:lnTo>
                    <a:pt x="192" y="43"/>
                  </a:lnTo>
                  <a:lnTo>
                    <a:pt x="192" y="44"/>
                  </a:lnTo>
                  <a:lnTo>
                    <a:pt x="192" y="46"/>
                  </a:lnTo>
                  <a:lnTo>
                    <a:pt x="190" y="47"/>
                  </a:lnTo>
                  <a:lnTo>
                    <a:pt x="190" y="50"/>
                  </a:lnTo>
                  <a:lnTo>
                    <a:pt x="189" y="51"/>
                  </a:lnTo>
                  <a:lnTo>
                    <a:pt x="187" y="54"/>
                  </a:lnTo>
                  <a:lnTo>
                    <a:pt x="186" y="57"/>
                  </a:lnTo>
                  <a:lnTo>
                    <a:pt x="183" y="60"/>
                  </a:lnTo>
                  <a:lnTo>
                    <a:pt x="180" y="64"/>
                  </a:lnTo>
                  <a:lnTo>
                    <a:pt x="175" y="66"/>
                  </a:lnTo>
                  <a:lnTo>
                    <a:pt x="170" y="71"/>
                  </a:lnTo>
                  <a:lnTo>
                    <a:pt x="169" y="72"/>
                  </a:lnTo>
                  <a:lnTo>
                    <a:pt x="166" y="75"/>
                  </a:lnTo>
                  <a:lnTo>
                    <a:pt x="163" y="76"/>
                  </a:lnTo>
                  <a:lnTo>
                    <a:pt x="160" y="78"/>
                  </a:lnTo>
                  <a:lnTo>
                    <a:pt x="157" y="79"/>
                  </a:lnTo>
                  <a:lnTo>
                    <a:pt x="152" y="82"/>
                  </a:lnTo>
                  <a:lnTo>
                    <a:pt x="150" y="83"/>
                  </a:lnTo>
                  <a:lnTo>
                    <a:pt x="147" y="85"/>
                  </a:lnTo>
                  <a:lnTo>
                    <a:pt x="144" y="86"/>
                  </a:lnTo>
                  <a:lnTo>
                    <a:pt x="141" y="87"/>
                  </a:lnTo>
                  <a:lnTo>
                    <a:pt x="138" y="89"/>
                  </a:lnTo>
                  <a:lnTo>
                    <a:pt x="134" y="90"/>
                  </a:lnTo>
                  <a:lnTo>
                    <a:pt x="129" y="93"/>
                  </a:lnTo>
                  <a:lnTo>
                    <a:pt x="124" y="94"/>
                  </a:lnTo>
                  <a:lnTo>
                    <a:pt x="115" y="100"/>
                  </a:lnTo>
                  <a:lnTo>
                    <a:pt x="106" y="104"/>
                  </a:lnTo>
                  <a:lnTo>
                    <a:pt x="95" y="110"/>
                  </a:lnTo>
                  <a:lnTo>
                    <a:pt x="84" y="114"/>
                  </a:lnTo>
                  <a:lnTo>
                    <a:pt x="75" y="119"/>
                  </a:lnTo>
                  <a:lnTo>
                    <a:pt x="64" y="125"/>
                  </a:lnTo>
                  <a:lnTo>
                    <a:pt x="55" y="130"/>
                  </a:lnTo>
                  <a:lnTo>
                    <a:pt x="50" y="132"/>
                  </a:lnTo>
                  <a:lnTo>
                    <a:pt x="46" y="135"/>
                  </a:lnTo>
                  <a:lnTo>
                    <a:pt x="43" y="136"/>
                  </a:lnTo>
                  <a:lnTo>
                    <a:pt x="38" y="139"/>
                  </a:lnTo>
                  <a:lnTo>
                    <a:pt x="35" y="142"/>
                  </a:lnTo>
                  <a:lnTo>
                    <a:pt x="32" y="143"/>
                  </a:lnTo>
                  <a:lnTo>
                    <a:pt x="29" y="144"/>
                  </a:lnTo>
                  <a:lnTo>
                    <a:pt x="26" y="146"/>
                  </a:lnTo>
                  <a:lnTo>
                    <a:pt x="24" y="147"/>
                  </a:lnTo>
                  <a:lnTo>
                    <a:pt x="23" y="150"/>
                  </a:lnTo>
                  <a:lnTo>
                    <a:pt x="21" y="153"/>
                  </a:lnTo>
                  <a:lnTo>
                    <a:pt x="18" y="155"/>
                  </a:lnTo>
                  <a:lnTo>
                    <a:pt x="15" y="161"/>
                  </a:lnTo>
                  <a:lnTo>
                    <a:pt x="12" y="168"/>
                  </a:lnTo>
                  <a:lnTo>
                    <a:pt x="9" y="175"/>
                  </a:lnTo>
                  <a:lnTo>
                    <a:pt x="7" y="178"/>
                  </a:lnTo>
                  <a:lnTo>
                    <a:pt x="7" y="180"/>
                  </a:lnTo>
                  <a:lnTo>
                    <a:pt x="6" y="182"/>
                  </a:lnTo>
                  <a:lnTo>
                    <a:pt x="4" y="185"/>
                  </a:lnTo>
                  <a:lnTo>
                    <a:pt x="4" y="186"/>
                  </a:lnTo>
                  <a:lnTo>
                    <a:pt x="4" y="187"/>
                  </a:lnTo>
                  <a:lnTo>
                    <a:pt x="4" y="189"/>
                  </a:lnTo>
                  <a:lnTo>
                    <a:pt x="3" y="189"/>
                  </a:lnTo>
                  <a:lnTo>
                    <a:pt x="7" y="118"/>
                  </a:lnTo>
                  <a:lnTo>
                    <a:pt x="0" y="25"/>
                  </a:lnTo>
                  <a:lnTo>
                    <a:pt x="63" y="14"/>
                  </a:lnTo>
                  <a:close/>
                </a:path>
              </a:pathLst>
            </a:custGeom>
            <a:solidFill>
              <a:srgbClr val="131516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3025" y="490"/>
              <a:ext cx="2" cy="4"/>
            </a:xfrm>
            <a:custGeom>
              <a:avLst/>
              <a:gdLst>
                <a:gd name="T0" fmla="*/ 0 w 1"/>
                <a:gd name="T1" fmla="*/ 0 h 7"/>
                <a:gd name="T2" fmla="*/ 0 w 1"/>
                <a:gd name="T3" fmla="*/ 0 h 7"/>
                <a:gd name="T4" fmla="*/ 0 w 1"/>
                <a:gd name="T5" fmla="*/ 0 h 7"/>
                <a:gd name="T6" fmla="*/ 0 w 1"/>
                <a:gd name="T7" fmla="*/ 0 h 7"/>
                <a:gd name="T8" fmla="*/ 0 w 1"/>
                <a:gd name="T9" fmla="*/ 0 h 7"/>
                <a:gd name="T10" fmla="*/ 0 w 1"/>
                <a:gd name="T11" fmla="*/ 0 h 7"/>
                <a:gd name="T12" fmla="*/ 0 w 1"/>
                <a:gd name="T13" fmla="*/ 0 h 7"/>
                <a:gd name="T14" fmla="*/ 0 w 1"/>
                <a:gd name="T15" fmla="*/ 0 h 7"/>
                <a:gd name="T16" fmla="*/ 0 w 1"/>
                <a:gd name="T17" fmla="*/ 0 h 7"/>
                <a:gd name="T18" fmla="*/ 0 w 1"/>
                <a:gd name="T19" fmla="*/ 0 h 7"/>
                <a:gd name="T20" fmla="*/ 0 w 1"/>
                <a:gd name="T21" fmla="*/ 0 h 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"/>
                <a:gd name="T34" fmla="*/ 0 h 7"/>
                <a:gd name="T35" fmla="*/ 1 w 1"/>
                <a:gd name="T36" fmla="*/ 7 h 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" h="7">
                  <a:moveTo>
                    <a:pt x="0" y="0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A2724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39" name="Freeform 29"/>
            <p:cNvSpPr>
              <a:spLocks/>
            </p:cNvSpPr>
            <p:nvPr/>
          </p:nvSpPr>
          <p:spPr bwMode="auto">
            <a:xfrm>
              <a:off x="3025" y="496"/>
              <a:ext cx="2" cy="4"/>
            </a:xfrm>
            <a:custGeom>
              <a:avLst/>
              <a:gdLst>
                <a:gd name="T0" fmla="*/ 0 w 1"/>
                <a:gd name="T1" fmla="*/ 0 h 9"/>
                <a:gd name="T2" fmla="*/ 0 w 1"/>
                <a:gd name="T3" fmla="*/ 0 h 9"/>
                <a:gd name="T4" fmla="*/ 0 w 1"/>
                <a:gd name="T5" fmla="*/ 0 h 9"/>
                <a:gd name="T6" fmla="*/ 0 w 1"/>
                <a:gd name="T7" fmla="*/ 0 h 9"/>
                <a:gd name="T8" fmla="*/ 0 w 1"/>
                <a:gd name="T9" fmla="*/ 0 h 9"/>
                <a:gd name="T10" fmla="*/ 0 w 1"/>
                <a:gd name="T11" fmla="*/ 0 h 9"/>
                <a:gd name="T12" fmla="*/ 0 w 1"/>
                <a:gd name="T13" fmla="*/ 0 h 9"/>
                <a:gd name="T14" fmla="*/ 0 w 1"/>
                <a:gd name="T15" fmla="*/ 0 h 9"/>
                <a:gd name="T16" fmla="*/ 0 w 1"/>
                <a:gd name="T17" fmla="*/ 0 h 9"/>
                <a:gd name="T18" fmla="*/ 0 w 1"/>
                <a:gd name="T19" fmla="*/ 0 h 9"/>
                <a:gd name="T20" fmla="*/ 0 w 1"/>
                <a:gd name="T21" fmla="*/ 0 h 9"/>
                <a:gd name="T22" fmla="*/ 0 w 1"/>
                <a:gd name="T23" fmla="*/ 0 h 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"/>
                <a:gd name="T37" fmla="*/ 0 h 9"/>
                <a:gd name="T38" fmla="*/ 1 w 1"/>
                <a:gd name="T39" fmla="*/ 9 h 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" h="9">
                  <a:moveTo>
                    <a:pt x="0" y="0"/>
                  </a:moveTo>
                  <a:lnTo>
                    <a:pt x="0" y="3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A2724"/>
            </a:solidFill>
            <a:ln>
              <a:noFill/>
            </a:ln>
            <a:extLst/>
          </p:spPr>
          <p:txBody>
            <a:bodyPr/>
            <a:lstStyle/>
            <a:p>
              <a:pPr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7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2880" y="874"/>
              <a:ext cx="0" cy="28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 algn="ctr" defTabSz="914145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600" kern="0" dirty="0">
                <a:solidFill>
                  <a:sysClr val="windowText" lastClr="000000"/>
                </a:solidFill>
                <a:latin typeface="Calibri"/>
                <a:sym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501122" cy="642918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Отчетность по персонифицированному учету, представляемая в Социальный Фонд России (по </a:t>
            </a:r>
            <a:r>
              <a:rPr lang="ru-RU" sz="2000" b="1" i="1" dirty="0" smtClean="0">
                <a:solidFill>
                  <a:srgbClr val="C00000"/>
                </a:solidFill>
                <a:cs typeface="Times New Roman" pitchFamily="18" charset="0"/>
              </a:rPr>
              <a:t>п.</a:t>
            </a:r>
            <a:r>
              <a:rPr lang="en-US" sz="2000" b="1" i="1" dirty="0" smtClean="0">
                <a:solidFill>
                  <a:srgbClr val="C00000"/>
                </a:solidFill>
                <a:cs typeface="Times New Roman" pitchFamily="18" charset="0"/>
              </a:rPr>
              <a:t>7</a:t>
            </a:r>
            <a:r>
              <a:rPr lang="ru-RU" sz="2000" b="1" i="1" dirty="0" smtClean="0">
                <a:solidFill>
                  <a:srgbClr val="C00000"/>
                </a:solidFill>
                <a:cs typeface="Times New Roman" pitchFamily="18" charset="0"/>
              </a:rPr>
              <a:t> ст.11 Закона №27-ФЗ)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857232"/>
            <a:ext cx="8858312" cy="1857388"/>
          </a:xfrm>
          <a:noFill/>
          <a:ln>
            <a:solidFill>
              <a:srgbClr val="002060"/>
            </a:solidFill>
          </a:ln>
        </p:spPr>
        <p:txBody>
          <a:bodyPr>
            <a:normAutofit fontScale="25000" lnSpcReduction="20000"/>
          </a:bodyPr>
          <a:lstStyle/>
          <a:p>
            <a:pPr algn="ctr">
              <a:lnSpc>
                <a:spcPct val="120000"/>
              </a:lnSpc>
              <a:buNone/>
            </a:pPr>
            <a:r>
              <a:rPr lang="ru-RU" sz="88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Сведения о дополнительных страховых взносах на накопительную пенсию (Федеральный закон №56-ФЗ от 30.04.2008)</a:t>
            </a:r>
          </a:p>
          <a:p>
            <a:pPr algn="just">
              <a:lnSpc>
                <a:spcPct val="120000"/>
              </a:lnSpc>
              <a:buNone/>
            </a:pPr>
            <a:endParaRPr lang="ru-RU" sz="88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ru-RU" sz="8800" b="1" dirty="0" smtClean="0">
                <a:solidFill>
                  <a:srgbClr val="002060"/>
                </a:solidFill>
                <a:cs typeface="Times New Roman" pitchFamily="18" charset="0"/>
              </a:rPr>
              <a:t>Сроки представления</a:t>
            </a:r>
            <a:r>
              <a:rPr lang="en-US" sz="8800" b="1" dirty="0" smtClean="0">
                <a:solidFill>
                  <a:srgbClr val="002060"/>
                </a:solidFill>
                <a:cs typeface="Times New Roman" pitchFamily="18" charset="0"/>
              </a:rPr>
              <a:t>:</a:t>
            </a:r>
            <a:r>
              <a:rPr lang="ru-RU" sz="8800" b="1" dirty="0" smtClean="0">
                <a:solidFill>
                  <a:srgbClr val="002060"/>
                </a:solidFill>
              </a:rPr>
              <a:t> </a:t>
            </a:r>
            <a:r>
              <a:rPr lang="ru-RU" sz="8800" b="1" dirty="0" smtClean="0">
                <a:solidFill>
                  <a:srgbClr val="C00000"/>
                </a:solidFill>
              </a:rPr>
              <a:t>ежеквартально</a:t>
            </a:r>
            <a:r>
              <a:rPr lang="ru-RU" sz="8800" b="1" dirty="0" smtClean="0">
                <a:solidFill>
                  <a:srgbClr val="002060"/>
                </a:solidFill>
              </a:rPr>
              <a:t> по окончании квартала, не позднее </a:t>
            </a:r>
            <a:r>
              <a:rPr lang="ru-RU" sz="8800" b="1" dirty="0" smtClean="0">
                <a:solidFill>
                  <a:srgbClr val="C00000"/>
                </a:solidFill>
              </a:rPr>
              <a:t>25-го числа месяца,</a:t>
            </a:r>
            <a:r>
              <a:rPr lang="ru-RU" sz="8800" b="1" dirty="0" smtClean="0">
                <a:solidFill>
                  <a:srgbClr val="002060"/>
                </a:solidFill>
              </a:rPr>
              <a:t> следующего за отчетным периодом</a:t>
            </a:r>
            <a:r>
              <a:rPr lang="ru-RU" sz="8800" b="1" dirty="0" smtClean="0">
                <a:solidFill>
                  <a:srgbClr val="002060"/>
                </a:solidFill>
                <a:cs typeface="Times New Roman" pitchFamily="18" charset="0"/>
              </a:rPr>
              <a:t>.</a:t>
            </a:r>
          </a:p>
          <a:p>
            <a:pPr algn="ctr">
              <a:buNone/>
            </a:pPr>
            <a:endParaRPr lang="en-US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19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sz="4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643042" y="6286520"/>
            <a:ext cx="6215138" cy="338554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ru-RU" sz="1600" b="1" u="sng" dirty="0" smtClean="0">
                <a:solidFill>
                  <a:srgbClr val="002060"/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Подраздел аналогичный ранее действовавшей ф.ДСВ-3</a:t>
            </a:r>
            <a:endParaRPr lang="ru-RU" sz="1600" b="1" u="sng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857496"/>
            <a:ext cx="8215370" cy="328614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501122" cy="714356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Отчетность по персонифицированному учету, представляемая в Социальный Фонд России бюджетными учреждениями  </a:t>
            </a:r>
            <a:r>
              <a:rPr lang="ru-RU" sz="2000" b="1" dirty="0" smtClean="0">
                <a:solidFill>
                  <a:srgbClr val="002060"/>
                </a:solidFill>
              </a:rPr>
              <a:t>( </a:t>
            </a:r>
            <a:r>
              <a:rPr lang="ru-RU" sz="2000" b="1" dirty="0" smtClean="0">
                <a:solidFill>
                  <a:srgbClr val="002060"/>
                </a:solidFill>
                <a:cs typeface="Times New Roman" pitchFamily="18" charset="0"/>
              </a:rPr>
              <a:t>п.9 ст.11 Закона №27-ФЗ)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00108"/>
            <a:ext cx="8501122" cy="3429024"/>
          </a:xfrm>
          <a:noFill/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pPr marL="88900" indent="0" algn="just">
              <a:lnSpc>
                <a:spcPct val="120000"/>
              </a:lnSpc>
              <a:buNone/>
              <a:tabLst>
                <a:tab pos="0" algn="l"/>
              </a:tabLst>
            </a:pPr>
            <a:r>
              <a:rPr lang="ru-RU" sz="2200" b="1" dirty="0" smtClean="0"/>
              <a:t>Страхователи, являющиеся государственными (муниципальными) учреждениями, для мониторинга системы </a:t>
            </a:r>
            <a:r>
              <a:rPr lang="ru-RU" sz="2200" b="1" dirty="0" smtClean="0">
                <a:solidFill>
                  <a:srgbClr val="C00000"/>
                </a:solidFill>
              </a:rPr>
              <a:t>оплаты труда работников бюджетной сферы</a:t>
            </a:r>
            <a:r>
              <a:rPr lang="ru-RU" sz="2200" b="1" dirty="0" smtClean="0"/>
              <a:t> представляют в составе единой формы отчетности сведения о размерах выплат, входящих в состав заработной платы лиц, работающих у них по трудовым договорам, включая размеры тарифной ставки, оклада, доплат и надбавок компенсационного характера, а также о размерах выплат социального характера.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2200" dirty="0" smtClean="0"/>
              <a:t> </a:t>
            </a:r>
            <a:endParaRPr lang="ru-RU" sz="2200" b="1" u="sng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sz="2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4572008"/>
            <a:ext cx="8643998" cy="707886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</a:rPr>
              <a:t>Срок представления  </a:t>
            </a:r>
            <a:r>
              <a:rPr lang="ru-RU" sz="2000" b="1" dirty="0" smtClean="0">
                <a:solidFill>
                  <a:srgbClr val="C00000"/>
                </a:solidFill>
              </a:rPr>
              <a:t>- ежемесячно, не позднее 25-го числа </a:t>
            </a:r>
            <a:r>
              <a:rPr lang="ru-RU" sz="2000" b="1" dirty="0" smtClean="0">
                <a:solidFill>
                  <a:srgbClr val="002060"/>
                </a:solidFill>
              </a:rPr>
              <a:t>каждого месяца, следующего за истекшим месяцем.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1A0B4-091C-48CD-8C66-023F2FD737C4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1571612"/>
            <a:ext cx="8429684" cy="76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2428868"/>
            <a:ext cx="8429684" cy="9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3429000"/>
            <a:ext cx="8429684" cy="78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4286256"/>
            <a:ext cx="8429684" cy="1130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5500702"/>
            <a:ext cx="8429684" cy="111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1"/>
            <a:ext cx="914400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Минтрудом определяются </a:t>
            </a:r>
            <a:r>
              <a:rPr lang="ru-RU" sz="24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деятельности </a:t>
            </a:r>
            <a:r>
              <a:rPr lang="ru-RU" sz="2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</a:t>
            </a:r>
            <a:r>
              <a:rPr lang="ru-RU" sz="2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учреждений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которые представляют сведения о структуре зарплаты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</a:t>
            </a:r>
            <a:r>
              <a:rPr lang="ru-RU" sz="2400" b="1" dirty="0" smtClean="0"/>
              <a:t> </a:t>
            </a:r>
          </a:p>
          <a:p>
            <a:pPr algn="ctr"/>
            <a:r>
              <a:rPr lang="ru-RU" dirty="0" smtClean="0"/>
              <a:t>(Приказ Минтруда от 02.09.2022  №507н, регистр. в Минюсте 5.12.2022 N 71363)</a:t>
            </a:r>
          </a:p>
          <a:p>
            <a:pPr algn="ctr">
              <a:spcAft>
                <a:spcPts val="1200"/>
              </a:spcAft>
            </a:pP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66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1A0B4-091C-48CD-8C66-023F2FD737C4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221672" y="32015"/>
            <a:ext cx="8382000" cy="470343"/>
          </a:xfrm>
          <a:prstGeom prst="rect">
            <a:avLst/>
          </a:prstGeom>
        </p:spPr>
        <p:txBody>
          <a:bodyPr lIns="103802" tIns="51901" rIns="103802" bIns="51901" anchor="b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 cap="all">
                <a:solidFill>
                  <a:schemeClr val="accent1"/>
                </a:solidFill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9pPr>
          </a:lstStyle>
          <a:p>
            <a:pPr algn="ctr">
              <a:defRPr/>
            </a:pP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Единая 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сведений – 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 1.3 </a:t>
            </a:r>
            <a:r>
              <a:rPr lang="ru-RU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ф.ЕФС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- 1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642918"/>
            <a:ext cx="8786874" cy="3459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трелка вверх 6"/>
          <p:cNvSpPr/>
          <p:nvPr/>
        </p:nvSpPr>
        <p:spPr>
          <a:xfrm>
            <a:off x="1999717" y="3913975"/>
            <a:ext cx="141005" cy="41103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верх 11"/>
          <p:cNvSpPr/>
          <p:nvPr/>
        </p:nvSpPr>
        <p:spPr>
          <a:xfrm>
            <a:off x="4113732" y="3913975"/>
            <a:ext cx="141005" cy="41103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верх 12"/>
          <p:cNvSpPr/>
          <p:nvPr/>
        </p:nvSpPr>
        <p:spPr>
          <a:xfrm>
            <a:off x="8040382" y="3896882"/>
            <a:ext cx="141005" cy="41103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>
            <a:off x="5353778" y="3913975"/>
            <a:ext cx="141005" cy="41103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верх 23"/>
          <p:cNvSpPr/>
          <p:nvPr/>
        </p:nvSpPr>
        <p:spPr>
          <a:xfrm>
            <a:off x="2790203" y="3913975"/>
            <a:ext cx="141005" cy="41103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верх 24"/>
          <p:cNvSpPr/>
          <p:nvPr/>
        </p:nvSpPr>
        <p:spPr>
          <a:xfrm>
            <a:off x="3171559" y="3913974"/>
            <a:ext cx="141005" cy="41103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верх 25"/>
          <p:cNvSpPr/>
          <p:nvPr/>
        </p:nvSpPr>
        <p:spPr>
          <a:xfrm>
            <a:off x="4863626" y="3923351"/>
            <a:ext cx="141005" cy="41103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верх 26"/>
          <p:cNvSpPr/>
          <p:nvPr/>
        </p:nvSpPr>
        <p:spPr>
          <a:xfrm>
            <a:off x="8533170" y="3913975"/>
            <a:ext cx="141005" cy="41103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верх 27"/>
          <p:cNvSpPr/>
          <p:nvPr/>
        </p:nvSpPr>
        <p:spPr>
          <a:xfrm>
            <a:off x="2351163" y="3923350"/>
            <a:ext cx="141005" cy="41103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верх 28"/>
          <p:cNvSpPr/>
          <p:nvPr/>
        </p:nvSpPr>
        <p:spPr>
          <a:xfrm>
            <a:off x="1620497" y="3923349"/>
            <a:ext cx="141005" cy="41103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верх 29"/>
          <p:cNvSpPr/>
          <p:nvPr/>
        </p:nvSpPr>
        <p:spPr>
          <a:xfrm>
            <a:off x="6176310" y="3923351"/>
            <a:ext cx="141005" cy="41103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55711" y="4595986"/>
            <a:ext cx="8789868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76847" indent="-376847">
              <a:lnSpc>
                <a:spcPts val="2198"/>
              </a:lnSpc>
              <a:buFont typeface="Wingdings" panose="05000000000000000000" pitchFamily="2" charset="2"/>
              <a:buChar char="ü"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Устанавливаются Классификаторы допустимых значений</a:t>
            </a:r>
          </a:p>
        </p:txBody>
      </p:sp>
    </p:spTree>
    <p:extLst>
      <p:ext uri="{BB962C8B-B14F-4D97-AF65-F5344CB8AC3E}">
        <p14:creationId xmlns:p14="http://schemas.microsoft.com/office/powerpoint/2010/main" val="240910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Сведения о заработной плате и условиях осуществления деятельности работников государственных (муниципальных) учреждений»  - подраздел 1.3 ф.ЕФС-1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 (особенности формирования)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501122" cy="4500594"/>
          </a:xfrm>
          <a:noFill/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buNone/>
            </a:pPr>
            <a:r>
              <a:rPr lang="ru-RU" sz="2000" dirty="0" smtClean="0">
                <a:solidFill>
                  <a:srgbClr val="002060"/>
                </a:solidFill>
                <a:cs typeface="Times New Roman" pitchFamily="18" charset="0"/>
              </a:rPr>
              <a:t>* </a:t>
            </a:r>
            <a:r>
              <a:rPr lang="ru-RU" sz="2000" b="1" dirty="0" smtClean="0">
                <a:solidFill>
                  <a:srgbClr val="C00000"/>
                </a:solidFill>
                <a:cs typeface="Times New Roman" pitchFamily="18" charset="0"/>
              </a:rPr>
              <a:t>За обособленные подразделения</a:t>
            </a:r>
            <a:r>
              <a:rPr lang="ru-RU" sz="2000" b="1" dirty="0" smtClean="0">
                <a:solidFill>
                  <a:srgbClr val="002060"/>
                </a:solidFill>
                <a:cs typeface="Times New Roman" pitchFamily="18" charset="0"/>
              </a:rPr>
              <a:t>, не наделенные полномочиями по сдаче отчетности в СФР (но самостоятельно отчитывающиеся в органы статистики), подраздел 1.3 ф.ЕФС-1 </a:t>
            </a:r>
            <a:r>
              <a:rPr lang="ru-RU" sz="2000" b="1" dirty="0" smtClean="0">
                <a:solidFill>
                  <a:srgbClr val="C00000"/>
                </a:solidFill>
                <a:cs typeface="Times New Roman" pitchFamily="18" charset="0"/>
              </a:rPr>
              <a:t>представляет головная организация.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2000" b="1" dirty="0" smtClean="0">
                <a:solidFill>
                  <a:srgbClr val="002060"/>
                </a:solidFill>
                <a:cs typeface="Times New Roman" pitchFamily="18" charset="0"/>
              </a:rPr>
              <a:t>* </a:t>
            </a:r>
            <a:r>
              <a:rPr lang="ru-RU" sz="2000" b="1" dirty="0" smtClean="0">
                <a:solidFill>
                  <a:srgbClr val="C00000"/>
                </a:solidFill>
                <a:cs typeface="Times New Roman" pitchFamily="18" charset="0"/>
              </a:rPr>
              <a:t>Для  формирования сведений </a:t>
            </a:r>
            <a:r>
              <a:rPr lang="ru-RU" sz="2000" b="1" dirty="0" smtClean="0">
                <a:solidFill>
                  <a:srgbClr val="002060"/>
                </a:solidFill>
                <a:cs typeface="Times New Roman" pitchFamily="18" charset="0"/>
              </a:rPr>
              <a:t>о структуре заработной платы работников учреждениям н</a:t>
            </a:r>
            <a:r>
              <a:rPr lang="ru-RU" sz="2000" b="1" dirty="0" smtClean="0">
                <a:solidFill>
                  <a:srgbClr val="002060"/>
                </a:solidFill>
              </a:rPr>
              <a:t>еобходимо в своем программном обеспечении </a:t>
            </a:r>
            <a:r>
              <a:rPr lang="ru-RU" sz="2000" b="1" dirty="0" smtClean="0">
                <a:solidFill>
                  <a:srgbClr val="C00000"/>
                </a:solidFill>
              </a:rPr>
              <a:t>осуществить «привязку» </a:t>
            </a:r>
            <a:r>
              <a:rPr lang="ru-RU" sz="2000" b="1" dirty="0" smtClean="0">
                <a:solidFill>
                  <a:srgbClr val="002060"/>
                </a:solidFill>
              </a:rPr>
              <a:t>должностей, видов работ / видов выплат к значениям (кодам), установленным Классификатором ф.ЕФС-1. 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* Если полное наименование должности не соответствует коду, имеющемуся в Классификаторе, выбирается наиболее подходящее обобщенное или близкое по значению наименование.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2000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endParaRPr lang="en-US" sz="20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marL="514350" indent="-514350" algn="just">
              <a:buNone/>
            </a:pP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Сведения о заработной плате и условиях осуществления деятельности работников государственных (муниципальных) учреждений»  - подраздел 1.3 ф.ЕФС-1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 (особенности заполнения)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501122" cy="4214842"/>
          </a:xfrm>
          <a:noFill/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buNone/>
            </a:pPr>
            <a:r>
              <a:rPr lang="ru-RU" sz="2000" dirty="0" smtClean="0"/>
              <a:t>* </a:t>
            </a:r>
            <a:r>
              <a:rPr lang="ru-RU" sz="2000" b="1" dirty="0" smtClean="0"/>
              <a:t>При </a:t>
            </a:r>
            <a:r>
              <a:rPr lang="ru-RU" sz="2000" b="1" dirty="0" smtClean="0">
                <a:solidFill>
                  <a:srgbClr val="002060"/>
                </a:solidFill>
              </a:rPr>
              <a:t>формировании подраздела 1.3 ф.ЕФС-1 </a:t>
            </a:r>
            <a:r>
              <a:rPr lang="ru-RU" sz="2000" b="1" dirty="0" smtClean="0">
                <a:solidFill>
                  <a:srgbClr val="C00000"/>
                </a:solidFill>
              </a:rPr>
              <a:t>обязательны к заполнению реквизиты ОКФС, ОКОГУ и ОКПО </a:t>
            </a:r>
            <a:r>
              <a:rPr lang="ru-RU" sz="2000" b="1" dirty="0" smtClean="0">
                <a:solidFill>
                  <a:srgbClr val="002060"/>
                </a:solidFill>
              </a:rPr>
              <a:t>(на титульном листе). 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2000" b="1" dirty="0" smtClean="0"/>
              <a:t>* </a:t>
            </a:r>
            <a:r>
              <a:rPr lang="ru-RU" sz="2000" b="1" dirty="0" smtClean="0">
                <a:solidFill>
                  <a:srgbClr val="002060"/>
                </a:solidFill>
              </a:rPr>
              <a:t>Если работник (исполнитель) работает только по договору гражданско-правового характера, то </a:t>
            </a:r>
            <a:r>
              <a:rPr lang="ru-RU" sz="2000" b="1" dirty="0" smtClean="0">
                <a:solidFill>
                  <a:srgbClr val="C00000"/>
                </a:solidFill>
              </a:rPr>
              <a:t>подраздел 1.3 ф.ЕФС-1 </a:t>
            </a:r>
            <a:r>
              <a:rPr lang="ru-RU" sz="2000" b="1" dirty="0" smtClean="0">
                <a:solidFill>
                  <a:srgbClr val="002060"/>
                </a:solidFill>
              </a:rPr>
              <a:t>не заполняется.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sz="2000" b="1" dirty="0" smtClean="0"/>
              <a:t>* </a:t>
            </a:r>
            <a:r>
              <a:rPr lang="ru-RU" sz="2000" b="1" dirty="0" smtClean="0">
                <a:solidFill>
                  <a:srgbClr val="002060"/>
                </a:solidFill>
              </a:rPr>
              <a:t>При наличии у работника трудового договора и договора ГПХ в  отчете </a:t>
            </a:r>
            <a:r>
              <a:rPr lang="ru-RU" sz="2000" b="1" dirty="0" smtClean="0">
                <a:solidFill>
                  <a:srgbClr val="C00000"/>
                </a:solidFill>
              </a:rPr>
              <a:t>необходимо указывать все выплаты работнику  (включая ГПХ).</a:t>
            </a:r>
            <a:endParaRPr lang="ru-RU" sz="2000" b="1" dirty="0" smtClean="0"/>
          </a:p>
          <a:p>
            <a:pPr algn="just">
              <a:lnSpc>
                <a:spcPct val="120000"/>
              </a:lnSpc>
              <a:buNone/>
            </a:pPr>
            <a:r>
              <a:rPr lang="ru-RU" sz="2000" b="1" dirty="0" smtClean="0"/>
              <a:t>* </a:t>
            </a:r>
            <a:r>
              <a:rPr lang="ru-RU" sz="2000" b="1" dirty="0" smtClean="0">
                <a:solidFill>
                  <a:srgbClr val="002060"/>
                </a:solidFill>
              </a:rPr>
              <a:t>Сведения по совместительству необходимо указывать отдельными строками.</a:t>
            </a:r>
            <a:endParaRPr lang="ru-RU" sz="2000" b="1" u="sng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algn="just">
              <a:buNone/>
            </a:pPr>
            <a:endParaRPr lang="en-US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514350" indent="-514350" algn="just">
              <a:buNone/>
            </a:pPr>
            <a:endParaRPr lang="ru-RU" sz="20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01122" cy="1214422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Отчетность о начисленных СВ на ОСС от несчастных случаев на производстве и профессиональных заболеваний (п.1 ст.24 Федерального закона от 24.07.1998 № 125-ФЗ), п</a:t>
            </a:r>
            <a:r>
              <a:rPr lang="ru-RU" sz="2400" b="1" i="1" dirty="0" smtClean="0">
                <a:solidFill>
                  <a:srgbClr val="C00000"/>
                </a:solidFill>
              </a:rPr>
              <a:t>редставляемая в Социальный Фонд России 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857364"/>
            <a:ext cx="8501122" cy="4500594"/>
          </a:xfrm>
          <a:noFill/>
          <a:ln>
            <a:solidFill>
              <a:srgbClr val="002060"/>
            </a:solidFill>
          </a:ln>
        </p:spPr>
        <p:txBody>
          <a:bodyPr>
            <a:noAutofit/>
          </a:bodyPr>
          <a:lstStyle/>
          <a:p>
            <a:pPr marL="88900" indent="0" algn="just">
              <a:lnSpc>
                <a:spcPct val="120000"/>
              </a:lnSpc>
              <a:buNone/>
            </a:pPr>
            <a:r>
              <a:rPr lang="ru-RU" sz="2200" b="1" dirty="0" smtClean="0"/>
              <a:t>Страхователи</a:t>
            </a:r>
            <a:r>
              <a:rPr lang="ru-RU" sz="2400" b="1" dirty="0" smtClean="0"/>
              <a:t> ежеквартально не позднее 25-го числа месяца, следующего за отчетным периодом, представляют в территориальный орган страховщика по месту их регистрации сведения о начисленных страховых взносах в составе единой формы сведений, предусмотренной </a:t>
            </a:r>
            <a:r>
              <a:rPr lang="ru-RU" sz="2400" b="1" dirty="0" smtClean="0">
                <a:hlinkClick r:id="rId2"/>
              </a:rPr>
              <a:t>ст.8</a:t>
            </a:r>
            <a:r>
              <a:rPr lang="ru-RU" sz="2400" b="1" dirty="0" smtClean="0"/>
              <a:t> Федерального закона от 1 апреля 1996 года N 27-ФЗ "Об индивидуальном (персонифицированном) учете в системах обязательного пенсионного страхования и обязательного социального страхования» </a:t>
            </a:r>
          </a:p>
          <a:p>
            <a:pPr marL="88900" indent="0" algn="just">
              <a:lnSpc>
                <a:spcPct val="120000"/>
              </a:lnSpc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(Раздел 2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формы ЕФС-1).</a:t>
            </a:r>
          </a:p>
          <a:p>
            <a:pPr algn="just">
              <a:lnSpc>
                <a:spcPct val="120000"/>
              </a:lnSpc>
              <a:buNone/>
            </a:pPr>
            <a:endParaRPr lang="ru-RU" sz="2200" b="1" dirty="0" smtClean="0"/>
          </a:p>
          <a:p>
            <a:pPr algn="ctr">
              <a:lnSpc>
                <a:spcPct val="120000"/>
              </a:lnSpc>
              <a:buNone/>
            </a:pPr>
            <a:r>
              <a:rPr lang="ru-RU" sz="2200" dirty="0" smtClean="0"/>
              <a:t> </a:t>
            </a:r>
            <a:endParaRPr lang="ru-RU" sz="2200" b="1" u="sng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7"/>
          <p:cNvSpPr txBox="1">
            <a:spLocks noChangeArrowheads="1"/>
          </p:cNvSpPr>
          <p:nvPr/>
        </p:nvSpPr>
        <p:spPr bwMode="auto">
          <a:xfrm>
            <a:off x="1841500" y="74613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0656" y="1316811"/>
            <a:ext cx="8455025" cy="46166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ru-RU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19050"/>
            <a:ext cx="8551069" cy="681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38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7"/>
          <p:cNvSpPr txBox="1">
            <a:spLocks noChangeArrowheads="1"/>
          </p:cNvSpPr>
          <p:nvPr/>
        </p:nvSpPr>
        <p:spPr bwMode="auto">
          <a:xfrm>
            <a:off x="1841500" y="74613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0656" y="1316811"/>
            <a:ext cx="8455025" cy="46166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ru-RU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9" y="357166"/>
            <a:ext cx="8886825" cy="639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80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7"/>
          <p:cNvSpPr txBox="1">
            <a:spLocks noChangeArrowheads="1"/>
          </p:cNvSpPr>
          <p:nvPr/>
        </p:nvSpPr>
        <p:spPr bwMode="auto">
          <a:xfrm>
            <a:off x="1841500" y="74613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0656" y="1316811"/>
            <a:ext cx="8455025" cy="46166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ru-RU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4614"/>
            <a:ext cx="9144000" cy="670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04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6553200" y="6381756"/>
            <a:ext cx="2133600" cy="339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D5C65BA-8E01-4625-9938-9569ADAEA6C0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14351" y="2997202"/>
            <a:ext cx="3336926" cy="1070970"/>
          </a:xfrm>
          <a:prstGeom prst="rect">
            <a:avLst/>
          </a:prstGeom>
          <a:noFill/>
        </p:spPr>
        <p:txBody>
          <a:bodyPr lIns="100493" tIns="50246" rIns="100493" bIns="50246">
            <a:spAutoFit/>
          </a:bodyPr>
          <a:lstStyle/>
          <a:p>
            <a:pPr marL="314039" indent="-314039">
              <a:buFontTx/>
              <a:buChar char="-"/>
              <a:defRPr/>
            </a:pPr>
            <a:endParaRPr lang="ru-RU" sz="1500" dirty="0"/>
          </a:p>
          <a:p>
            <a:pPr marL="314039" indent="-314039">
              <a:buFontTx/>
              <a:buChar char="-"/>
              <a:defRPr/>
            </a:pPr>
            <a:endParaRPr lang="ru-RU" sz="1500" dirty="0"/>
          </a:p>
          <a:p>
            <a:pPr>
              <a:defRPr/>
            </a:pPr>
            <a:endParaRPr lang="ru-RU" sz="1500" dirty="0"/>
          </a:p>
          <a:p>
            <a:pPr marL="314039" indent="-314039">
              <a:buFontTx/>
              <a:buChar char="-"/>
              <a:defRPr/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42844" y="1000108"/>
            <a:ext cx="8712201" cy="5857892"/>
          </a:xfrm>
          <a:prstGeom prst="rect">
            <a:avLst/>
          </a:prstGeom>
          <a:noFill/>
        </p:spPr>
        <p:txBody>
          <a:bodyPr wrap="square" lIns="100493" tIns="50246" rIns="100493" bIns="50246">
            <a:spAutoFit/>
          </a:bodyPr>
          <a:lstStyle/>
          <a:p>
            <a:pPr marL="376847" indent="-376847" algn="just">
              <a:lnSpc>
                <a:spcPts val="2198"/>
              </a:lnSpc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Страхователь представляет в органы Фонда сведения для </a:t>
            </a:r>
            <a:r>
              <a:rPr lang="ru-RU" sz="2000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ИПУ (</a:t>
            </a:r>
            <a:r>
              <a:rPr lang="ru-RU" sz="2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за исключением расчета по СВ) </a:t>
            </a:r>
            <a:r>
              <a:rPr lang="ru-RU" sz="2000" u="sng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в составе единой формы сведений</a:t>
            </a:r>
            <a:r>
              <a:rPr lang="ru-RU" sz="2000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включающей в себя также сведения о начисленных СВ на </a:t>
            </a:r>
            <a:r>
              <a:rPr lang="ru-RU" sz="2000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ОСС </a:t>
            </a:r>
            <a:r>
              <a:rPr lang="ru-RU" sz="2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от несчастных случаев на производстве и профессиональных заболеваний, предусмотренные Федеральным законом от </a:t>
            </a:r>
            <a:r>
              <a:rPr lang="ru-RU" sz="2000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24.07.1998 № 125-ФЗ; </a:t>
            </a:r>
          </a:p>
          <a:p>
            <a:pPr marL="376847" indent="-376847" algn="just">
              <a:lnSpc>
                <a:spcPts val="2198"/>
              </a:lnSpc>
              <a:buFont typeface="Wingdings" panose="05000000000000000000" pitchFamily="2" charset="2"/>
              <a:buChar char="ü"/>
              <a:defRPr/>
            </a:pPr>
            <a:endParaRPr lang="ru-RU" sz="2000" dirty="0" smtClean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  <a:p>
            <a:pPr marL="376847" indent="-376847" algn="just">
              <a:lnSpc>
                <a:spcPts val="2198"/>
              </a:lnSpc>
              <a:buFont typeface="Wingdings" panose="05000000000000000000" pitchFamily="2" charset="2"/>
              <a:buChar char="ü"/>
              <a:defRPr/>
            </a:pPr>
            <a:r>
              <a:rPr lang="ru-RU" sz="2000" dirty="0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Единая форма сведений (ф.ЕФС-1), </a:t>
            </a:r>
            <a:r>
              <a:rPr lang="ru-RU" sz="2000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представляемых страхователями за период начиная с 1 января 2023 года, </a:t>
            </a:r>
            <a:r>
              <a:rPr lang="ru-RU" sz="2000" dirty="0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утверждена Постановлением Правления ПФР от 31.10.2022 №245п </a:t>
            </a:r>
            <a:r>
              <a:rPr lang="ru-RU" sz="2000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(</a:t>
            </a:r>
            <a:r>
              <a:rPr lang="ru-RU" sz="2000" dirty="0" err="1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зарегистр</a:t>
            </a:r>
            <a:r>
              <a:rPr lang="ru-RU" sz="2000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. в Минюсте 19.12.2022 №71663)  Форматы сведений ф.ЕФС-1 утверждены </a:t>
            </a:r>
            <a:r>
              <a:rPr lang="ru-RU" sz="20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Постановлением Правления ПФР от 31.10.2022 №246п (</a:t>
            </a:r>
            <a:r>
              <a:rPr lang="ru-RU" sz="2000" dirty="0" err="1" smtClean="0">
                <a:solidFill>
                  <a:srgbClr val="002060"/>
                </a:solidFill>
                <a:cs typeface="Times New Roman" panose="02020603050405020304" pitchFamily="18" charset="0"/>
              </a:rPr>
              <a:t>зарегистр</a:t>
            </a:r>
            <a:r>
              <a:rPr lang="ru-RU" sz="20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. в Минюсте 19.12.2022 №71631)</a:t>
            </a:r>
            <a:r>
              <a:rPr lang="en-US" sz="20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;</a:t>
            </a:r>
            <a:r>
              <a:rPr lang="ru-RU" sz="20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  <a:p>
            <a:pPr marL="376847" indent="-376847" algn="just">
              <a:lnSpc>
                <a:spcPts val="2198"/>
              </a:lnSpc>
              <a:buFont typeface="Wingdings" panose="05000000000000000000" pitchFamily="2" charset="2"/>
              <a:buChar char="ü"/>
              <a:defRPr/>
            </a:pPr>
            <a:endParaRPr lang="ru-RU" sz="2000" dirty="0" smtClean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  <a:p>
            <a:pPr marL="376847" indent="-376847" algn="just">
              <a:lnSpc>
                <a:spcPts val="2198"/>
              </a:lnSpc>
              <a:buFont typeface="Wingdings" panose="05000000000000000000" pitchFamily="2" charset="2"/>
              <a:buChar char="ü"/>
              <a:defRPr/>
            </a:pPr>
            <a:r>
              <a:rPr lang="ru-RU" sz="2000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Установлена Единая дата представления сведений – </a:t>
            </a:r>
            <a:r>
              <a:rPr lang="ru-RU" sz="2000" dirty="0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25 число;</a:t>
            </a:r>
          </a:p>
          <a:p>
            <a:pPr algn="just">
              <a:lnSpc>
                <a:spcPts val="2198"/>
              </a:lnSpc>
              <a:defRPr/>
            </a:pPr>
            <a:endParaRPr lang="ru-RU" sz="200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  <a:p>
            <a:pPr marL="376847" indent="-376847" algn="just">
              <a:lnSpc>
                <a:spcPts val="2198"/>
              </a:lnSpc>
              <a:buFont typeface="Wingdings" panose="05000000000000000000" pitchFamily="2" charset="2"/>
              <a:buChar char="ü"/>
              <a:defRPr/>
            </a:pPr>
            <a:r>
              <a:rPr lang="ru-RU" sz="2000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За </a:t>
            </a:r>
            <a:r>
              <a:rPr lang="ru-RU" sz="2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отчетные периоды, истекшие </a:t>
            </a:r>
            <a:r>
              <a:rPr lang="ru-RU" sz="2000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до 1 января 2023 года, </a:t>
            </a:r>
            <a:r>
              <a:rPr lang="ru-RU" sz="2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сведения для индивидуального (персонифицированного) учета представляются страхователями в соответствующие органы </a:t>
            </a:r>
            <a:r>
              <a:rPr lang="ru-RU" sz="2000" dirty="0" smtClea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Единого Фонда </a:t>
            </a:r>
            <a:r>
              <a:rPr lang="ru-RU" sz="2000" dirty="0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по форме и в порядке</a:t>
            </a:r>
            <a:r>
              <a:rPr lang="ru-RU" sz="2000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, действовавшем до дня вступления в силу </a:t>
            </a:r>
            <a:r>
              <a:rPr lang="ru-RU" sz="200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настоящего Федерального закона. </a:t>
            </a:r>
            <a:endParaRPr lang="ru-RU" sz="20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0" y="142852"/>
            <a:ext cx="9144004" cy="785818"/>
          </a:xfrm>
          <a:prstGeom prst="rect">
            <a:avLst/>
          </a:prstGeom>
          <a:noFill/>
        </p:spPr>
        <p:txBody>
          <a:bodyPr vert="horz" lIns="100493" tIns="50246" rIns="100493" bIns="50246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alt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altLang="ru-RU" sz="20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О представлении страхователями отчетности по персонифицированному учету, начиная с 2023 года </a:t>
            </a:r>
          </a:p>
          <a:p>
            <a:pPr>
              <a:lnSpc>
                <a:spcPct val="80000"/>
              </a:lnSpc>
            </a:pPr>
            <a:r>
              <a:rPr lang="ru-RU" altLang="ru-RU" sz="20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(положения Федерального закона от 14.07.2022 № 237-ФЗ) </a:t>
            </a:r>
            <a:endParaRPr lang="ru-RU" altLang="ru-RU" sz="2000" b="1" u="sng" dirty="0" smtClean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491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6553200" y="6381756"/>
            <a:ext cx="2133600" cy="339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D5C65BA-8E01-4625-9938-9569ADAEA6C0}" type="slidenum">
              <a:rPr lang="ru-RU" smtClean="0"/>
              <a:pPr>
                <a:defRPr/>
              </a:pPr>
              <a:t>30</a:t>
            </a:fld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14351" y="2997202"/>
            <a:ext cx="3336926" cy="1070970"/>
          </a:xfrm>
          <a:prstGeom prst="rect">
            <a:avLst/>
          </a:prstGeom>
          <a:noFill/>
        </p:spPr>
        <p:txBody>
          <a:bodyPr lIns="100493" tIns="50246" rIns="100493" bIns="50246">
            <a:spAutoFit/>
          </a:bodyPr>
          <a:lstStyle/>
          <a:p>
            <a:pPr marL="314039" indent="-314039">
              <a:buFontTx/>
              <a:buChar char="-"/>
              <a:defRPr/>
            </a:pPr>
            <a:endParaRPr lang="ru-RU" sz="1500" dirty="0"/>
          </a:p>
          <a:p>
            <a:pPr marL="314039" indent="-314039">
              <a:buFontTx/>
              <a:buChar char="-"/>
              <a:defRPr/>
            </a:pPr>
            <a:endParaRPr lang="ru-RU" sz="1500" dirty="0"/>
          </a:p>
          <a:p>
            <a:pPr>
              <a:defRPr/>
            </a:pPr>
            <a:endParaRPr lang="ru-RU" sz="1500" dirty="0"/>
          </a:p>
          <a:p>
            <a:pPr marL="314039" indent="-314039">
              <a:buFontTx/>
              <a:buChar char="-"/>
              <a:defRPr/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3429001"/>
            <a:ext cx="8569325" cy="265499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lIns="100493" tIns="50246" rIns="100493" bIns="50246">
            <a:spAutoFit/>
          </a:bodyPr>
          <a:lstStyle/>
          <a:p>
            <a:pPr defTabSz="908812">
              <a:lnSpc>
                <a:spcPct val="80000"/>
              </a:lnSpc>
              <a:defRPr/>
            </a:pPr>
            <a:endParaRPr lang="ru-RU" b="1" dirty="0" smtClean="0">
              <a:cs typeface="Times New Roman" pitchFamily="18" charset="0"/>
            </a:endParaRPr>
          </a:p>
          <a:p>
            <a:pPr algn="ctr" defTabSz="908812">
              <a:lnSpc>
                <a:spcPct val="80000"/>
              </a:lnSpc>
              <a:defRPr/>
            </a:pPr>
            <a:r>
              <a:rPr lang="ru-RU" b="1" dirty="0" smtClean="0">
                <a:cs typeface="Times New Roman" pitchFamily="18" charset="0"/>
              </a:rPr>
              <a:t>То есть финансовые санкции применяются СФР в отношении сведений</a:t>
            </a:r>
            <a:r>
              <a:rPr lang="en-US" b="1" dirty="0" smtClean="0">
                <a:cs typeface="Times New Roman" pitchFamily="18" charset="0"/>
              </a:rPr>
              <a:t>:</a:t>
            </a:r>
            <a:endParaRPr lang="ru-RU" b="1" dirty="0" smtClean="0">
              <a:cs typeface="Times New Roman" pitchFamily="18" charset="0"/>
            </a:endParaRPr>
          </a:p>
          <a:p>
            <a:pPr defTabSz="908812">
              <a:lnSpc>
                <a:spcPct val="80000"/>
              </a:lnSpc>
              <a:defRPr/>
            </a:pPr>
            <a:endParaRPr lang="ru-RU" b="1" dirty="0" smtClean="0">
              <a:cs typeface="Times New Roman" pitchFamily="18" charset="0"/>
            </a:endParaRPr>
          </a:p>
          <a:p>
            <a:pPr marL="88900" defTabSz="908812">
              <a:lnSpc>
                <a:spcPct val="80000"/>
              </a:lnSpc>
              <a:defRPr/>
            </a:pPr>
            <a:r>
              <a:rPr lang="en-US" b="1" dirty="0" smtClean="0">
                <a:cs typeface="Times New Roman" pitchFamily="18" charset="0"/>
              </a:rPr>
              <a:t>- </a:t>
            </a:r>
            <a:r>
              <a:rPr lang="ru-RU" b="1" dirty="0" smtClean="0">
                <a:cs typeface="Times New Roman" pitchFamily="18" charset="0"/>
              </a:rPr>
              <a:t>о страховом стаже (на ЗЛ, имеющих </a:t>
            </a:r>
            <a:r>
              <a:rPr lang="ru-RU" b="1" dirty="0" smtClean="0"/>
              <a:t>периодах «льготного» стажа, дающего право на досрочное назначение пенсии, и иные периоды, требующих отдельного учета при установлении пенсионных прав </a:t>
            </a:r>
            <a:r>
              <a:rPr lang="ru-RU" b="1" dirty="0" smtClean="0">
                <a:cs typeface="Times New Roman" pitchFamily="18" charset="0"/>
              </a:rPr>
              <a:t>ЗЛ)</a:t>
            </a:r>
            <a:r>
              <a:rPr lang="en-US" b="1" dirty="0" smtClean="0">
                <a:cs typeface="Times New Roman" pitchFamily="18" charset="0"/>
              </a:rPr>
              <a:t>;</a:t>
            </a:r>
          </a:p>
          <a:p>
            <a:pPr marL="88900" defTabSz="908812">
              <a:lnSpc>
                <a:spcPct val="80000"/>
              </a:lnSpc>
              <a:defRPr/>
            </a:pPr>
            <a:endParaRPr lang="ru-RU" b="1" dirty="0" smtClean="0">
              <a:cs typeface="Times New Roman" pitchFamily="18" charset="0"/>
            </a:endParaRPr>
          </a:p>
          <a:p>
            <a:pPr marL="88900" defTabSz="908812">
              <a:lnSpc>
                <a:spcPct val="80000"/>
              </a:lnSpc>
              <a:defRPr/>
            </a:pPr>
            <a:r>
              <a:rPr lang="ru-RU" b="1" dirty="0" smtClean="0">
                <a:cs typeface="Times New Roman" pitchFamily="18" charset="0"/>
              </a:rPr>
              <a:t>- о факте заключения и прекращения договоров ГПХ</a:t>
            </a:r>
            <a:r>
              <a:rPr lang="en-US" b="1" dirty="0" smtClean="0">
                <a:cs typeface="Times New Roman" pitchFamily="18" charset="0"/>
              </a:rPr>
              <a:t>;</a:t>
            </a:r>
          </a:p>
          <a:p>
            <a:pPr marL="88900" defTabSz="908812">
              <a:lnSpc>
                <a:spcPct val="80000"/>
              </a:lnSpc>
              <a:defRPr/>
            </a:pPr>
            <a:endParaRPr lang="ru-RU" b="1" dirty="0" smtClean="0">
              <a:cs typeface="Times New Roman" pitchFamily="18" charset="0"/>
            </a:endParaRPr>
          </a:p>
          <a:p>
            <a:pPr marL="88900"/>
            <a:r>
              <a:rPr lang="ru-RU" b="1" dirty="0" smtClean="0">
                <a:cs typeface="Times New Roman" pitchFamily="18" charset="0"/>
              </a:rPr>
              <a:t>- об уплате дополнительных страховых взносов на накопительную пенсию (ДСВ).</a:t>
            </a:r>
            <a:r>
              <a:rPr lang="en-US" b="1" dirty="0" smtClean="0">
                <a:cs typeface="Times New Roman" pitchFamily="18" charset="0"/>
              </a:rPr>
              <a:t> </a:t>
            </a:r>
            <a:endParaRPr lang="ru-RU" dirty="0" smtClean="0">
              <a:solidFill>
                <a:srgbClr val="002060"/>
              </a:solidFill>
              <a:latin typeface="Franklin Gothic Book" panose="020B0503020102020204" pitchFamily="34" charset="0"/>
              <a:cs typeface="Times New Roman" panose="02020603050405020304" pitchFamily="18" charset="0"/>
            </a:endParaRPr>
          </a:p>
          <a:p>
            <a:pPr marL="88900" algn="just">
              <a:lnSpc>
                <a:spcPts val="2198"/>
              </a:lnSpc>
              <a:defRPr/>
            </a:pPr>
            <a:endParaRPr lang="ru-RU" dirty="0" smtClean="0">
              <a:solidFill>
                <a:srgbClr val="002060"/>
              </a:solidFill>
              <a:latin typeface="Franklin Gothic Book" panose="020B0503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0" y="116638"/>
            <a:ext cx="9144004" cy="1026346"/>
          </a:xfrm>
          <a:prstGeom prst="rect">
            <a:avLst/>
          </a:prstGeom>
          <a:noFill/>
        </p:spPr>
        <p:txBody>
          <a:bodyPr vert="horz" lIns="100493" tIns="50246" rIns="100493" bIns="50246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alt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Положения ст.17 Федерального закона №27-ФЗ «Об индивидуальном (персонифицированном) учете в системе обязательного пенсионного страхования» (в ред. Закона № 237-ФЗ) </a:t>
            </a:r>
            <a:endParaRPr lang="ru-RU" altLang="ru-RU" sz="2000" b="1" u="sng" dirty="0">
              <a:solidFill>
                <a:srgbClr val="C00000"/>
              </a:solidFill>
              <a:latin typeface="Franklin Gothic Medium" panose="020B0603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44" y="1285860"/>
            <a:ext cx="8824823" cy="1948133"/>
          </a:xfrm>
          <a:prstGeom prst="rect">
            <a:avLst/>
          </a:prstGeom>
          <a:noFill/>
        </p:spPr>
        <p:txBody>
          <a:bodyPr wrap="square" lIns="100493" tIns="50246" rIns="100493" bIns="50246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000" dirty="0" smtClean="0"/>
              <a:t>Согласно ч.3 ст.17 за непредставление страхователем в установленный срок либо представление им неполных и (или) недостоверных сведений, предусмотренных </a:t>
            </a:r>
            <a:r>
              <a:rPr lang="ru-RU" sz="2000" dirty="0" smtClean="0">
                <a:hlinkClick r:id="" action="ppaction://hlinkfile"/>
              </a:rPr>
              <a:t>пунктом 2 статьи 11</a:t>
            </a:r>
            <a:r>
              <a:rPr lang="ru-RU" sz="2000" dirty="0" smtClean="0"/>
              <a:t> настоящего Федерального закона (за исключением сведений, предусмотренных </a:t>
            </a:r>
            <a:r>
              <a:rPr lang="ru-RU" sz="2000" dirty="0" smtClean="0">
                <a:hlinkClick r:id="" action="ppaction://hlinkfile"/>
              </a:rPr>
              <a:t>подпунктом 4</a:t>
            </a:r>
            <a:r>
              <a:rPr lang="ru-RU" sz="2000" dirty="0" smtClean="0"/>
              <a:t> указанного пункта), к страхователю применяются финансовые санкции в размере 500 рублей в отношении каждого застрахованного лица.</a:t>
            </a:r>
          </a:p>
        </p:txBody>
      </p:sp>
    </p:spTree>
    <p:extLst>
      <p:ext uri="{BB962C8B-B14F-4D97-AF65-F5344CB8AC3E}">
        <p14:creationId xmlns:p14="http://schemas.microsoft.com/office/powerpoint/2010/main" val="361777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6553200" y="6381756"/>
            <a:ext cx="2133600" cy="339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D5C65BA-8E01-4625-9938-9569ADAEA6C0}" type="slidenum">
              <a:rPr lang="ru-RU" smtClean="0"/>
              <a:pPr>
                <a:defRPr/>
              </a:pPr>
              <a:t>31</a:t>
            </a:fld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14351" y="2997202"/>
            <a:ext cx="3336926" cy="1070970"/>
          </a:xfrm>
          <a:prstGeom prst="rect">
            <a:avLst/>
          </a:prstGeom>
          <a:noFill/>
        </p:spPr>
        <p:txBody>
          <a:bodyPr lIns="100493" tIns="50246" rIns="100493" bIns="50246">
            <a:spAutoFit/>
          </a:bodyPr>
          <a:lstStyle/>
          <a:p>
            <a:pPr marL="314039" indent="-314039">
              <a:buFontTx/>
              <a:buChar char="-"/>
              <a:defRPr/>
            </a:pPr>
            <a:endParaRPr lang="ru-RU" sz="1500" dirty="0"/>
          </a:p>
          <a:p>
            <a:pPr marL="314039" indent="-314039">
              <a:buFontTx/>
              <a:buChar char="-"/>
              <a:defRPr/>
            </a:pPr>
            <a:endParaRPr lang="ru-RU" sz="1500" dirty="0"/>
          </a:p>
          <a:p>
            <a:pPr>
              <a:defRPr/>
            </a:pPr>
            <a:endParaRPr lang="ru-RU" sz="1500" dirty="0"/>
          </a:p>
          <a:p>
            <a:pPr marL="314039" indent="-314039">
              <a:buFontTx/>
              <a:buChar char="-"/>
              <a:defRPr/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4286256"/>
            <a:ext cx="8569325" cy="23174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lIns="100493" tIns="50246" rIns="100493" bIns="50246">
            <a:spAutoFit/>
          </a:bodyPr>
          <a:lstStyle/>
          <a:p>
            <a:pPr algn="ctr" defTabSz="908812">
              <a:lnSpc>
                <a:spcPct val="80000"/>
              </a:lnSpc>
              <a:defRPr/>
            </a:pPr>
            <a:endParaRPr lang="ru-RU" sz="2000" dirty="0" smtClean="0">
              <a:cs typeface="Times New Roman" pitchFamily="18" charset="0"/>
            </a:endParaRPr>
          </a:p>
          <a:p>
            <a:pPr algn="ctr" defTabSz="908812">
              <a:lnSpc>
                <a:spcPct val="80000"/>
              </a:lnSpc>
              <a:defRPr/>
            </a:pPr>
            <a:r>
              <a:rPr lang="ru-RU" sz="2000" dirty="0" smtClean="0">
                <a:cs typeface="Times New Roman" pitchFamily="18" charset="0"/>
              </a:rPr>
              <a:t>То есть финансовые санкции за нарушение ЭДО применяются СФР в отношении всех сведений, поступающих по ф.ЕФС-1</a:t>
            </a:r>
            <a:r>
              <a:rPr lang="en-US" sz="2000" dirty="0" smtClean="0">
                <a:cs typeface="Times New Roman" pitchFamily="18" charset="0"/>
              </a:rPr>
              <a:t>:</a:t>
            </a:r>
            <a:endParaRPr lang="ru-RU" sz="2000" dirty="0" smtClean="0">
              <a:cs typeface="Times New Roman" pitchFamily="18" charset="0"/>
            </a:endParaRPr>
          </a:p>
          <a:p>
            <a:pPr marL="88900" defTabSz="908812">
              <a:lnSpc>
                <a:spcPct val="80000"/>
              </a:lnSpc>
              <a:defRPr/>
            </a:pPr>
            <a:r>
              <a:rPr lang="ru-RU" sz="2000" dirty="0" smtClean="0">
                <a:cs typeface="Times New Roman" pitchFamily="18" charset="0"/>
              </a:rPr>
              <a:t>о страховом стаже</a:t>
            </a:r>
            <a:r>
              <a:rPr lang="en-US" sz="2000" dirty="0" smtClean="0">
                <a:cs typeface="Times New Roman" pitchFamily="18" charset="0"/>
              </a:rPr>
              <a:t>;</a:t>
            </a:r>
            <a:endParaRPr lang="ru-RU" sz="2000" dirty="0" smtClean="0">
              <a:cs typeface="Times New Roman" pitchFamily="18" charset="0"/>
            </a:endParaRPr>
          </a:p>
          <a:p>
            <a:pPr marL="88900" defTabSz="908812">
              <a:lnSpc>
                <a:spcPct val="80000"/>
              </a:lnSpc>
              <a:defRPr/>
            </a:pPr>
            <a:r>
              <a:rPr lang="ru-RU" sz="2000" dirty="0" smtClean="0">
                <a:cs typeface="Times New Roman" pitchFamily="18" charset="0"/>
              </a:rPr>
              <a:t>о трудовой деятельности</a:t>
            </a:r>
            <a:r>
              <a:rPr lang="en-US" sz="2000" dirty="0" smtClean="0">
                <a:cs typeface="Times New Roman" pitchFamily="18" charset="0"/>
              </a:rPr>
              <a:t>;</a:t>
            </a:r>
          </a:p>
          <a:p>
            <a:pPr marL="88900" defTabSz="908812">
              <a:lnSpc>
                <a:spcPct val="80000"/>
              </a:lnSpc>
              <a:defRPr/>
            </a:pPr>
            <a:r>
              <a:rPr lang="ru-RU" sz="2000" dirty="0" smtClean="0">
                <a:cs typeface="Times New Roman" pitchFamily="18" charset="0"/>
              </a:rPr>
              <a:t>о факте заключения и прекращения договоров ГПХ</a:t>
            </a:r>
            <a:r>
              <a:rPr lang="en-US" sz="2000" dirty="0" smtClean="0">
                <a:cs typeface="Times New Roman" pitchFamily="18" charset="0"/>
              </a:rPr>
              <a:t>;</a:t>
            </a:r>
            <a:endParaRPr lang="ru-RU" sz="2000" dirty="0" smtClean="0">
              <a:cs typeface="Times New Roman" pitchFamily="18" charset="0"/>
            </a:endParaRPr>
          </a:p>
          <a:p>
            <a:pPr marL="88900" defTabSz="908812">
              <a:lnSpc>
                <a:spcPct val="80000"/>
              </a:lnSpc>
              <a:defRPr/>
            </a:pPr>
            <a:r>
              <a:rPr lang="ru-RU" sz="2000" dirty="0" smtClean="0">
                <a:cs typeface="Times New Roman" pitchFamily="18" charset="0"/>
              </a:rPr>
              <a:t>об уплате ДСВ на накопительную пенсию</a:t>
            </a:r>
            <a:r>
              <a:rPr lang="en-US" sz="2000" dirty="0" smtClean="0">
                <a:cs typeface="Times New Roman" pitchFamily="18" charset="0"/>
              </a:rPr>
              <a:t>;</a:t>
            </a:r>
            <a:r>
              <a:rPr lang="ru-RU" sz="2000" dirty="0" smtClean="0">
                <a:cs typeface="Times New Roman" pitchFamily="18" charset="0"/>
              </a:rPr>
              <a:t> </a:t>
            </a:r>
          </a:p>
          <a:p>
            <a:pPr marL="88900" defTabSz="908812">
              <a:lnSpc>
                <a:spcPct val="80000"/>
              </a:lnSpc>
              <a:defRPr/>
            </a:pPr>
            <a:r>
              <a:rPr lang="ru-RU" sz="2000" dirty="0" smtClean="0">
                <a:cs typeface="Times New Roman" pitchFamily="18" charset="0"/>
              </a:rPr>
              <a:t>о СВ  - несчастные случаи на производстве  (сведения ф4-ФСС)</a:t>
            </a:r>
            <a:r>
              <a:rPr lang="en-US" sz="2000" dirty="0" smtClean="0">
                <a:cs typeface="Times New Roman" pitchFamily="18" charset="0"/>
              </a:rPr>
              <a:t>;</a:t>
            </a:r>
            <a:r>
              <a:rPr lang="ru-RU" sz="2000" dirty="0" smtClean="0">
                <a:cs typeface="Times New Roman" pitchFamily="18" charset="0"/>
              </a:rPr>
              <a:t> </a:t>
            </a:r>
          </a:p>
          <a:p>
            <a:pPr marL="88900" defTabSz="908812">
              <a:lnSpc>
                <a:spcPct val="80000"/>
              </a:lnSpc>
              <a:defRPr/>
            </a:pPr>
            <a:r>
              <a:rPr lang="ru-RU" sz="2000" dirty="0" smtClean="0">
                <a:cs typeface="Times New Roman" pitchFamily="18" charset="0"/>
              </a:rPr>
              <a:t>о доходе работников для бюджетных организаций.</a:t>
            </a:r>
            <a:endParaRPr lang="ru-RU" sz="2000" dirty="0" smtClean="0">
              <a:solidFill>
                <a:srgbClr val="002060"/>
              </a:solidFill>
              <a:latin typeface="Franklin Gothic Book" panose="020B0503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0" y="116638"/>
            <a:ext cx="9144004" cy="1026346"/>
          </a:xfrm>
          <a:prstGeom prst="rect">
            <a:avLst/>
          </a:prstGeom>
          <a:noFill/>
        </p:spPr>
        <p:txBody>
          <a:bodyPr vert="horz" lIns="100493" tIns="50246" rIns="100493" bIns="50246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alt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Положения ст.17 Федерального закона №27-ФЗ «Об индивидуальном (персонифицированном) учете в системе обязательного пенсионного страхования» (в ред. Закона № 237-ФЗ) </a:t>
            </a:r>
            <a:endParaRPr lang="ru-RU" altLang="ru-RU" sz="2000" b="1" u="sng" dirty="0">
              <a:solidFill>
                <a:srgbClr val="C00000"/>
              </a:solidFill>
              <a:latin typeface="Franklin Gothic Medium" panose="020B0603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44" y="1285860"/>
            <a:ext cx="8824823" cy="3025351"/>
          </a:xfrm>
          <a:prstGeom prst="rect">
            <a:avLst/>
          </a:prstGeom>
          <a:noFill/>
        </p:spPr>
        <p:txBody>
          <a:bodyPr wrap="square" lIns="100493" tIns="50246" rIns="100493" bIns="50246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000" dirty="0" smtClean="0"/>
              <a:t>Согласно ч.</a:t>
            </a:r>
            <a:r>
              <a:rPr lang="en-US" sz="2000" dirty="0" smtClean="0"/>
              <a:t>4</a:t>
            </a:r>
            <a:r>
              <a:rPr lang="ru-RU" sz="2000" dirty="0" smtClean="0"/>
              <a:t> ст.17. за несоблюдение страхователем порядка представления сведений в форме электронных документов в случаях, предусмотренных настоящим Федеральным законом, к страхователю применяются финансовые санкции в размере 1000 рублей. </a:t>
            </a:r>
          </a:p>
          <a:p>
            <a:pPr algn="just">
              <a:spcAft>
                <a:spcPts val="1200"/>
              </a:spcAft>
            </a:pPr>
            <a:r>
              <a:rPr lang="ru-RU" sz="2000" i="1" dirty="0" smtClean="0"/>
              <a:t>(Ст8. Страхователь в случае, если численность работающих у него застрахованных лиц, включая лиц, заключивших ГПХ, </a:t>
            </a:r>
            <a:r>
              <a:rPr lang="ru-RU" sz="2000" i="1" u="sng" dirty="0" smtClean="0"/>
              <a:t>за </a:t>
            </a:r>
            <a:r>
              <a:rPr lang="ru-RU" sz="2000" i="1" u="sng" dirty="0" smtClean="0">
                <a:hlinkClick r:id="" action="ppaction://hlinkfile"/>
              </a:rPr>
              <a:t>отчетный период</a:t>
            </a:r>
            <a:r>
              <a:rPr lang="ru-RU" sz="2000" i="1" u="sng" dirty="0" smtClean="0"/>
              <a:t> превышает 10 человек, представляет единую форму сведений в форме электронного документа</a:t>
            </a:r>
            <a:r>
              <a:rPr lang="ru-RU" sz="2000" i="1" dirty="0" smtClean="0"/>
              <a:t>, подписанного усиленной квалифицированной электронной подписью).</a:t>
            </a: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361777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C6ED5-8FC2-4F1D-8503-FF10359BB028}" type="slidenum">
              <a:rPr lang="en-US" smtClean="0"/>
              <a:pPr/>
              <a:t>32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3311513" y="2282624"/>
            <a:ext cx="2474933" cy="2014330"/>
            <a:chOff x="320710" y="3540436"/>
            <a:chExt cx="3528978" cy="2014330"/>
          </a:xfrm>
        </p:grpSpPr>
        <p:grpSp>
          <p:nvGrpSpPr>
            <p:cNvPr id="4" name="Группа 9"/>
            <p:cNvGrpSpPr/>
            <p:nvPr/>
          </p:nvGrpSpPr>
          <p:grpSpPr>
            <a:xfrm>
              <a:off x="320710" y="3540436"/>
              <a:ext cx="3528978" cy="2014330"/>
              <a:chOff x="928032" y="3875980"/>
              <a:chExt cx="3128066" cy="2014330"/>
            </a:xfrm>
          </p:grpSpPr>
          <p:sp>
            <p:nvSpPr>
              <p:cNvPr id="99" name="Rectangle 11"/>
              <p:cNvSpPr/>
              <p:nvPr/>
            </p:nvSpPr>
            <p:spPr>
              <a:xfrm>
                <a:off x="928032" y="3875980"/>
                <a:ext cx="3128066" cy="2014330"/>
              </a:xfrm>
              <a:prstGeom prst="rect">
                <a:avLst/>
              </a:prstGeom>
              <a:noFill/>
              <a:ln w="635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>
                <a:off x="1496698" y="4063838"/>
                <a:ext cx="224027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>
                    <a:solidFill>
                      <a:schemeClr val="accent1"/>
                    </a:solidFill>
                    <a:ea typeface="Roboto Condensed Light" panose="02000000000000000000" pitchFamily="2" charset="0"/>
                    <a:cs typeface="Roboto Condensed Light" panose="02000000000000000000" pitchFamily="2" charset="0"/>
                  </a:rPr>
                  <a:t>Уплата </a:t>
                </a:r>
                <a:r>
                  <a:rPr lang="ru-RU" sz="1600" b="1" dirty="0" smtClean="0">
                    <a:solidFill>
                      <a:schemeClr val="accent1"/>
                    </a:solidFill>
                    <a:ea typeface="Roboto Condensed Light" panose="02000000000000000000" pitchFamily="2" charset="0"/>
                    <a:cs typeface="Roboto Condensed Light" panose="02000000000000000000" pitchFamily="2" charset="0"/>
                  </a:rPr>
                  <a:t>штрафа по требованию</a:t>
                </a:r>
                <a:endParaRPr lang="en-US" sz="1600" b="1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103" name="TextBox 102"/>
              <p:cNvSpPr txBox="1"/>
              <p:nvPr/>
            </p:nvSpPr>
            <p:spPr>
              <a:xfrm>
                <a:off x="1071543" y="4848946"/>
                <a:ext cx="2839704" cy="338554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r>
                  <a:rPr lang="ru-RU" sz="1600" b="1" dirty="0" smtClean="0">
                    <a:ea typeface="Roboto Condensed Light" panose="02000000000000000000" pitchFamily="2" charset="0"/>
                    <a:cs typeface="Roboto Condensed Light" panose="02000000000000000000" pitchFamily="2" charset="0"/>
                  </a:rPr>
                  <a:t>Установлен срок 20 дней</a:t>
                </a:r>
                <a:endParaRPr lang="ru-RU" sz="1600" b="1" dirty="0">
                  <a:ea typeface="Roboto Condensed Light" panose="02000000000000000000" pitchFamily="2" charset="0"/>
                  <a:cs typeface="Roboto Condensed Light" panose="02000000000000000000" pitchFamily="2" charset="0"/>
                </a:endParaRPr>
              </a:p>
            </p:txBody>
          </p:sp>
        </p:grp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986" y="3728294"/>
              <a:ext cx="616172" cy="616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Группа 15"/>
          <p:cNvGrpSpPr/>
          <p:nvPr/>
        </p:nvGrpSpPr>
        <p:grpSpPr>
          <a:xfrm>
            <a:off x="142845" y="2282624"/>
            <a:ext cx="3000396" cy="2045696"/>
            <a:chOff x="8274300" y="905125"/>
            <a:chExt cx="3830570" cy="2045696"/>
          </a:xfrm>
        </p:grpSpPr>
        <p:sp>
          <p:nvSpPr>
            <p:cNvPr id="31" name="Rectangle 30"/>
            <p:cNvSpPr/>
            <p:nvPr/>
          </p:nvSpPr>
          <p:spPr>
            <a:xfrm>
              <a:off x="8274300" y="905125"/>
              <a:ext cx="3411341" cy="2014330"/>
            </a:xfrm>
            <a:prstGeom prst="rect">
              <a:avLst/>
            </a:prstGeom>
            <a:noFill/>
            <a:ln w="635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8639115" y="1027455"/>
              <a:ext cx="34657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>
                  <a:solidFill>
                    <a:srgbClr val="C00000"/>
                  </a:solidFill>
                  <a:latin typeface="+mj-lt"/>
                </a:rPr>
                <a:t>Направление </a:t>
              </a:r>
              <a:r>
                <a:rPr lang="ru-RU" sz="1600" b="1" dirty="0" smtClean="0">
                  <a:solidFill>
                    <a:srgbClr val="C00000"/>
                  </a:solidFill>
                  <a:latin typeface="+mj-lt"/>
                </a:rPr>
                <a:t>требования </a:t>
              </a:r>
            </a:p>
            <a:p>
              <a:r>
                <a:rPr lang="ru-RU" sz="1600" b="1" dirty="0" smtClean="0">
                  <a:solidFill>
                    <a:srgbClr val="C00000"/>
                  </a:solidFill>
                  <a:latin typeface="+mj-lt"/>
                </a:rPr>
                <a:t>об уплате штрафа</a:t>
              </a:r>
              <a:endParaRPr lang="en-US" sz="1600" b="1" dirty="0">
                <a:solidFill>
                  <a:srgbClr val="C00000"/>
                </a:solidFill>
                <a:latin typeface="+mj-lt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8542071" y="1627382"/>
              <a:ext cx="2875798" cy="1323439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ru-RU" sz="1600" b="1" dirty="0" smtClean="0">
                  <a:ea typeface="Roboto Condensed Light" panose="02000000000000000000" pitchFamily="2" charset="0"/>
                  <a:cs typeface="Roboto Condensed Light" panose="02000000000000000000" pitchFamily="2" charset="0"/>
                </a:rPr>
                <a:t>Страхователю при нарушении </a:t>
              </a:r>
              <a:r>
                <a:rPr lang="ru-RU" sz="1600" b="1" dirty="0">
                  <a:ea typeface="Roboto Condensed Light" panose="02000000000000000000" pitchFamily="2" charset="0"/>
                  <a:cs typeface="Roboto Condensed Light" panose="02000000000000000000" pitchFamily="2" charset="0"/>
                </a:rPr>
                <a:t>сроков </a:t>
              </a:r>
              <a:r>
                <a:rPr lang="ru-RU" sz="1600" b="1" dirty="0" smtClean="0">
                  <a:ea typeface="Roboto Condensed Light" panose="02000000000000000000" pitchFamily="2" charset="0"/>
                  <a:cs typeface="Roboto Condensed Light" panose="02000000000000000000" pitchFamily="2" charset="0"/>
                </a:rPr>
                <a:t>представления либо </a:t>
              </a:r>
              <a:r>
                <a:rPr lang="ru-RU" sz="1600" b="1" dirty="0">
                  <a:ea typeface="Roboto Condensed Light" panose="02000000000000000000" pitchFamily="2" charset="0"/>
                  <a:cs typeface="Roboto Condensed Light" panose="02000000000000000000" pitchFamily="2" charset="0"/>
                </a:rPr>
                <a:t>при </a:t>
              </a:r>
              <a:r>
                <a:rPr lang="ru-RU" sz="1600" b="1" dirty="0" smtClean="0">
                  <a:ea typeface="Roboto Condensed Light" panose="02000000000000000000" pitchFamily="2" charset="0"/>
                  <a:cs typeface="Roboto Condensed Light" panose="02000000000000000000" pitchFamily="2" charset="0"/>
                </a:rPr>
                <a:t>представлении с ошибками сведений ПУ</a:t>
              </a:r>
              <a:endParaRPr lang="ru-RU" sz="1600" b="1" dirty="0">
                <a:ea typeface="Roboto Condensed Light" panose="02000000000000000000" pitchFamily="2" charset="0"/>
                <a:cs typeface="Roboto Condensed Light" panose="02000000000000000000" pitchFamily="2" charset="0"/>
              </a:endParaRPr>
            </a:p>
          </p:txBody>
        </p:sp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71438" y="1045206"/>
              <a:ext cx="512762" cy="549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7" name="Стрелка вправо 16"/>
          <p:cNvSpPr/>
          <p:nvPr/>
        </p:nvSpPr>
        <p:spPr>
          <a:xfrm>
            <a:off x="5786446" y="3000372"/>
            <a:ext cx="363603" cy="4858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4"/>
          <p:cNvGrpSpPr/>
          <p:nvPr/>
        </p:nvGrpSpPr>
        <p:grpSpPr>
          <a:xfrm>
            <a:off x="6215074" y="2285992"/>
            <a:ext cx="3286148" cy="2014330"/>
            <a:chOff x="4295538" y="3528709"/>
            <a:chExt cx="4292555" cy="2014330"/>
          </a:xfrm>
        </p:grpSpPr>
        <p:grpSp>
          <p:nvGrpSpPr>
            <p:cNvPr id="7" name="Группа 3"/>
            <p:cNvGrpSpPr/>
            <p:nvPr/>
          </p:nvGrpSpPr>
          <p:grpSpPr>
            <a:xfrm>
              <a:off x="4295538" y="3528709"/>
              <a:ext cx="4292555" cy="2014330"/>
              <a:chOff x="323189" y="1552029"/>
              <a:chExt cx="4292555" cy="2014330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323189" y="1552029"/>
                <a:ext cx="3639340" cy="2014330"/>
              </a:xfrm>
              <a:prstGeom prst="rect">
                <a:avLst/>
              </a:prstGeom>
              <a:noFill/>
              <a:ln w="635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1095551" y="1748837"/>
                <a:ext cx="352019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rgbClr val="FF0000"/>
                    </a:solidFill>
                    <a:latin typeface="+mj-lt"/>
                  </a:rPr>
                  <a:t>50</a:t>
                </a:r>
                <a:r>
                  <a:rPr lang="ru-RU" sz="1600" b="1" dirty="0">
                    <a:solidFill>
                      <a:srgbClr val="FF0000"/>
                    </a:solidFill>
                    <a:latin typeface="+mj-lt"/>
                  </a:rPr>
                  <a:t>% </a:t>
                </a:r>
                <a:r>
                  <a:rPr lang="ru-RU" sz="1600" b="1" dirty="0" smtClean="0">
                    <a:solidFill>
                      <a:srgbClr val="0070C0"/>
                    </a:solidFill>
                    <a:latin typeface="+mj-lt"/>
                  </a:rPr>
                  <a:t>от суммы наложен </a:t>
                </a:r>
                <a:r>
                  <a:rPr lang="ru-RU" sz="1600" b="1" dirty="0" err="1" smtClean="0">
                    <a:solidFill>
                      <a:srgbClr val="0070C0"/>
                    </a:solidFill>
                    <a:latin typeface="+mj-lt"/>
                  </a:rPr>
                  <a:t>ного</a:t>
                </a:r>
                <a:r>
                  <a:rPr lang="ru-RU" sz="1600" b="1" dirty="0" smtClean="0">
                    <a:solidFill>
                      <a:srgbClr val="0070C0"/>
                    </a:solidFill>
                    <a:latin typeface="+mj-lt"/>
                  </a:rPr>
                  <a:t> штрафа</a:t>
                </a:r>
                <a:endParaRPr lang="ru-RU" sz="1600" b="1" dirty="0">
                  <a:solidFill>
                    <a:srgbClr val="0070C0"/>
                  </a:solidFill>
                  <a:latin typeface="+mj-lt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696455" y="2337847"/>
                <a:ext cx="3091421" cy="1077218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r>
                  <a:rPr lang="ru-RU" sz="1600" b="1" dirty="0">
                    <a:ea typeface="Roboto Condensed Light" panose="02000000000000000000" pitchFamily="2" charset="0"/>
                    <a:cs typeface="Roboto Condensed Light" panose="02000000000000000000" pitchFamily="2" charset="0"/>
                  </a:rPr>
                  <a:t>В случае уплаты штрафа </a:t>
                </a:r>
                <a:r>
                  <a:rPr lang="ru-RU" sz="1600" b="1" dirty="0" smtClean="0">
                    <a:ea typeface="Roboto Condensed Light" panose="02000000000000000000" pitchFamily="2" charset="0"/>
                    <a:cs typeface="Roboto Condensed Light" panose="02000000000000000000" pitchFamily="2" charset="0"/>
                  </a:rPr>
                  <a:t>не </a:t>
                </a:r>
                <a:r>
                  <a:rPr lang="ru-RU" sz="1600" b="1" dirty="0">
                    <a:ea typeface="Roboto Condensed Light" panose="02000000000000000000" pitchFamily="2" charset="0"/>
                    <a:cs typeface="Roboto Condensed Light" panose="02000000000000000000" pitchFamily="2" charset="0"/>
                  </a:rPr>
                  <a:t>позднее </a:t>
                </a:r>
                <a:r>
                  <a:rPr lang="ru-RU" sz="1600" b="1" dirty="0" smtClean="0">
                    <a:ea typeface="Roboto Condensed Light" panose="02000000000000000000" pitchFamily="2" charset="0"/>
                    <a:cs typeface="Roboto Condensed Light" panose="02000000000000000000" pitchFamily="2" charset="0"/>
                  </a:rPr>
                  <a:t>10 </a:t>
                </a:r>
                <a:r>
                  <a:rPr lang="ru-RU" sz="1600" b="1" dirty="0">
                    <a:ea typeface="Roboto Condensed Light" panose="02000000000000000000" pitchFamily="2" charset="0"/>
                    <a:cs typeface="Roboto Condensed Light" panose="02000000000000000000" pitchFamily="2" charset="0"/>
                  </a:rPr>
                  <a:t>дней </a:t>
                </a:r>
                <a:r>
                  <a:rPr lang="ru-RU" sz="1600" b="1" dirty="0" smtClean="0">
                    <a:ea typeface="Roboto Condensed Light" panose="02000000000000000000" pitchFamily="2" charset="0"/>
                    <a:cs typeface="Roboto Condensed Light" panose="02000000000000000000" pitchFamily="2" charset="0"/>
                  </a:rPr>
                  <a:t>со </a:t>
                </a:r>
                <a:r>
                  <a:rPr lang="ru-RU" sz="1600" b="1" dirty="0">
                    <a:ea typeface="Roboto Condensed Light" panose="02000000000000000000" pitchFamily="2" charset="0"/>
                    <a:cs typeface="Roboto Condensed Light" panose="02000000000000000000" pitchFamily="2" charset="0"/>
                  </a:rPr>
                  <a:t>дня </a:t>
                </a:r>
                <a:r>
                  <a:rPr lang="ru-RU" sz="1600" b="1" dirty="0" smtClean="0">
                    <a:ea typeface="Roboto Condensed Light" panose="02000000000000000000" pitchFamily="2" charset="0"/>
                    <a:cs typeface="Roboto Condensed Light" panose="02000000000000000000" pitchFamily="2" charset="0"/>
                  </a:rPr>
                  <a:t>получения требования</a:t>
                </a:r>
                <a:endParaRPr lang="ru-RU" sz="1600" b="1" dirty="0">
                  <a:ea typeface="Roboto Condensed Light" panose="02000000000000000000" pitchFamily="2" charset="0"/>
                  <a:cs typeface="Roboto Condensed Light" panose="02000000000000000000" pitchFamily="2" charset="0"/>
                </a:endParaRPr>
              </a:p>
            </p:txBody>
          </p:sp>
        </p:grpSp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2171" y="3743023"/>
              <a:ext cx="549275" cy="4810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8" name="Стрелка вправо 57"/>
          <p:cNvSpPr/>
          <p:nvPr/>
        </p:nvSpPr>
        <p:spPr>
          <a:xfrm>
            <a:off x="2857489" y="3057618"/>
            <a:ext cx="425424" cy="4858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Заголовок 1"/>
          <p:cNvSpPr txBox="1">
            <a:spLocks/>
          </p:cNvSpPr>
          <p:nvPr/>
        </p:nvSpPr>
        <p:spPr>
          <a:xfrm>
            <a:off x="632963" y="4704590"/>
            <a:ext cx="7886700" cy="8316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rgbClr val="002060"/>
                </a:solidFill>
              </a:rPr>
              <a:t>Цель: позволит снизить </a:t>
            </a:r>
            <a:r>
              <a:rPr lang="ru-RU" sz="2400" dirty="0">
                <a:solidFill>
                  <a:srgbClr val="002060"/>
                </a:solidFill>
              </a:rPr>
              <a:t>финансовую нагрузку на страхователей и будет стимулировать к уплате финансовых санкций в добровольном порядке в срок, установленный Требованием об уплате финансовых санкций.</a:t>
            </a:r>
            <a:endParaRPr lang="ru-RU" sz="2400" dirty="0" smtClean="0">
              <a:solidFill>
                <a:srgbClr val="002060"/>
              </a:solidFill>
            </a:endParaRPr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656346" y="1046990"/>
            <a:ext cx="7886700" cy="8316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Внесены изменения по уплате финансовых санкций </a:t>
            </a:r>
          </a:p>
          <a:p>
            <a:endParaRPr lang="ru-RU" sz="2400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По аналогии с установленным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в настоящее время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сроком и порядком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оплаты административного штрафа в области дорожного движения</a:t>
            </a:r>
            <a:endParaRPr lang="ru-RU" sz="24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0" y="116638"/>
            <a:ext cx="9144004" cy="883470"/>
          </a:xfrm>
          <a:prstGeom prst="rect">
            <a:avLst/>
          </a:prstGeom>
          <a:noFill/>
        </p:spPr>
        <p:txBody>
          <a:bodyPr vert="horz" lIns="100493" tIns="50246" rIns="100493" bIns="50246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alt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altLang="ru-RU" sz="22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Положения ст.17 Федерального закона №27-ФЗ «Об индивидуальном (персонифицированном) учете в системе обязательного пенсионного страхования» (в ред. Закона № 237-ФЗ) </a:t>
            </a:r>
            <a:endParaRPr lang="ru-RU" altLang="ru-RU" sz="2200" b="1" u="sng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75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-242888"/>
            <a:ext cx="9467850" cy="7100888"/>
            <a:chOff x="-203" y="-198"/>
            <a:chExt cx="5963" cy="4473"/>
          </a:xfrm>
        </p:grpSpPr>
        <p:pic>
          <p:nvPicPr>
            <p:cNvPr id="2054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t="2768" b="13303"/>
            <a:stretch>
              <a:fillRect/>
            </a:stretch>
          </p:blipFill>
          <p:spPr bwMode="auto">
            <a:xfrm>
              <a:off x="-203" y="-198"/>
              <a:ext cx="5963" cy="447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2055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45" y="-45"/>
              <a:ext cx="945" cy="57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328709" name="Text Box 5"/>
            <p:cNvSpPr txBox="1">
              <a:spLocks noChangeArrowheads="1"/>
            </p:cNvSpPr>
            <p:nvPr/>
          </p:nvSpPr>
          <p:spPr bwMode="auto">
            <a:xfrm>
              <a:off x="855" y="0"/>
              <a:ext cx="4680" cy="54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defTabSz="449263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/>
              </a:pPr>
              <a:endParaRPr lang="ru-RU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endParaRPr>
            </a:p>
          </p:txBody>
        </p:sp>
      </p:grpSp>
      <p:sp>
        <p:nvSpPr>
          <p:cNvPr id="2051" name="Text Box 21"/>
          <p:cNvSpPr txBox="1">
            <a:spLocks noChangeArrowheads="1"/>
          </p:cNvSpPr>
          <p:nvPr/>
        </p:nvSpPr>
        <p:spPr bwMode="auto">
          <a:xfrm>
            <a:off x="428595" y="1357298"/>
            <a:ext cx="8715405" cy="371477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 defTabSz="449263">
              <a:buClr>
                <a:srgbClr val="FF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r>
              <a:rPr lang="ru-RU" sz="40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Своевременное представление отчетности  по персонифицированному учету является гарантией сохранения пенсионных прав граждан</a:t>
            </a:r>
          </a:p>
          <a:p>
            <a:pPr algn="ctr" defTabSz="449263">
              <a:buClr>
                <a:srgbClr val="FF0066"/>
              </a:buClr>
              <a:buFont typeface="Wingdings" pitchFamily="2" charset="2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29863" algn="l"/>
                <a:tab pos="10779125" algn="l"/>
                <a:tab pos="10780713" algn="l"/>
              </a:tabLst>
            </a:pPr>
            <a:endParaRPr lang="en-US" sz="38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2053" name="Rectangle 28"/>
          <p:cNvSpPr>
            <a:spLocks noChangeArrowheads="1"/>
          </p:cNvSpPr>
          <p:nvPr/>
        </p:nvSpPr>
        <p:spPr bwMode="auto">
          <a:xfrm>
            <a:off x="539750" y="0"/>
            <a:ext cx="83693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5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400" b="1">
                <a:solidFill>
                  <a:srgbClr val="FFFFFF"/>
                </a:solidFill>
                <a:latin typeface="Times New Roman" pitchFamily="18" charset="0"/>
              </a:rPr>
              <a:t>ОПФР  ПО  РОСТОВСКОЙ ОБЛАСТИ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86248" y="5214950"/>
            <a:ext cx="4857752" cy="12144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3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86874" cy="57148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Представление сведений для ведения индивидуального (персонифицированного) учета</a:t>
            </a:r>
            <a:endParaRPr lang="ru-RU" sz="2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918"/>
            <a:ext cx="9144000" cy="6072230"/>
          </a:xfrm>
          <a:solidFill>
            <a:schemeClr val="accent5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Отчетность за периоды до 2022г.                     Отчетность за периоды с 2023г. 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44" y="1214422"/>
            <a:ext cx="3357586" cy="407196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08812">
              <a:lnSpc>
                <a:spcPct val="80000"/>
              </a:lnSpc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defTabSz="908812">
              <a:lnSpc>
                <a:spcPct val="80000"/>
              </a:lnSpc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defTabSz="908812">
              <a:lnSpc>
                <a:spcPct val="80000"/>
              </a:lnSpc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defTabSz="908812">
              <a:lnSpc>
                <a:spcPct val="80000"/>
              </a:lnSpc>
              <a:defRPr/>
            </a:pPr>
            <a:r>
              <a:rPr lang="ru-RU" b="1" dirty="0" err="1" smtClean="0">
                <a:solidFill>
                  <a:srgbClr val="C00000"/>
                </a:solidFill>
              </a:rPr>
              <a:t>ф.СЗВ-М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- Ежемесячная  о факте работы ЗЛ (ФИО; СНИЛС)</a:t>
            </a:r>
            <a:r>
              <a:rPr lang="en-US" b="1" dirty="0" smtClean="0">
                <a:solidFill>
                  <a:schemeClr val="tx1"/>
                </a:solidFill>
              </a:rPr>
              <a:t>;</a:t>
            </a:r>
            <a:endParaRPr lang="ru-RU" b="1" dirty="0" smtClean="0">
              <a:solidFill>
                <a:schemeClr val="tx1"/>
              </a:solidFill>
            </a:endParaRPr>
          </a:p>
          <a:p>
            <a:pPr defTabSz="908812">
              <a:lnSpc>
                <a:spcPct val="80000"/>
              </a:lnSpc>
              <a:defRPr/>
            </a:pPr>
            <a:endParaRPr lang="ru-RU" b="1" dirty="0" smtClean="0">
              <a:solidFill>
                <a:schemeClr val="tx1"/>
              </a:solidFill>
            </a:endParaRPr>
          </a:p>
          <a:p>
            <a:pPr defTabSz="908812">
              <a:lnSpc>
                <a:spcPct val="80000"/>
              </a:lnSpc>
              <a:defRPr/>
            </a:pPr>
            <a:r>
              <a:rPr lang="ru-RU" b="1" dirty="0" err="1" smtClean="0">
                <a:solidFill>
                  <a:srgbClr val="C00000"/>
                </a:solidFill>
              </a:rPr>
              <a:t>ф.СЗВ-СТАЖ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- Ежегодная о страховом стаже</a:t>
            </a:r>
            <a:r>
              <a:rPr lang="en-US" b="1" dirty="0" smtClean="0">
                <a:solidFill>
                  <a:schemeClr val="tx1"/>
                </a:solidFill>
              </a:rPr>
              <a:t>;</a:t>
            </a:r>
            <a:endParaRPr lang="ru-RU" b="1" dirty="0" smtClean="0">
              <a:solidFill>
                <a:schemeClr val="tx1"/>
              </a:solidFill>
            </a:endParaRPr>
          </a:p>
          <a:p>
            <a:pPr defTabSz="908812">
              <a:lnSpc>
                <a:spcPct val="80000"/>
              </a:lnSpc>
              <a:defRPr/>
            </a:pPr>
            <a:endParaRPr lang="ru-RU" b="1" dirty="0" smtClean="0">
              <a:solidFill>
                <a:schemeClr val="tx1"/>
              </a:solidFill>
            </a:endParaRPr>
          </a:p>
          <a:p>
            <a:pPr defTabSz="908812">
              <a:lnSpc>
                <a:spcPct val="80000"/>
              </a:lnSpc>
              <a:defRPr/>
            </a:pPr>
            <a:r>
              <a:rPr lang="ru-RU" b="1" dirty="0" err="1" smtClean="0">
                <a:solidFill>
                  <a:srgbClr val="C00000"/>
                </a:solidFill>
              </a:rPr>
              <a:t>ф.СЗВ-ТД</a:t>
            </a:r>
            <a:r>
              <a:rPr lang="ru-RU" b="1" dirty="0" smtClean="0">
                <a:solidFill>
                  <a:srgbClr val="C00000"/>
                </a:solidFill>
              </a:rPr>
              <a:t>  </a:t>
            </a:r>
            <a:r>
              <a:rPr lang="ru-RU" b="1" dirty="0" smtClean="0">
                <a:solidFill>
                  <a:schemeClr val="tx1"/>
                </a:solidFill>
              </a:rPr>
              <a:t>- сведения о трудовой деятельности </a:t>
            </a:r>
            <a:r>
              <a:rPr lang="en-US" b="1" dirty="0" smtClean="0">
                <a:solidFill>
                  <a:schemeClr val="tx1"/>
                </a:solidFill>
              </a:rPr>
              <a:t>;</a:t>
            </a:r>
            <a:endParaRPr lang="ru-RU" b="1" dirty="0" smtClean="0">
              <a:solidFill>
                <a:schemeClr val="tx1"/>
              </a:solidFill>
            </a:endParaRPr>
          </a:p>
          <a:p>
            <a:pPr defTabSz="908812">
              <a:lnSpc>
                <a:spcPct val="80000"/>
              </a:lnSpc>
              <a:defRPr/>
            </a:pPr>
            <a:endParaRPr lang="ru-RU" b="1" dirty="0" smtClean="0">
              <a:solidFill>
                <a:schemeClr val="tx1"/>
              </a:solidFill>
            </a:endParaRPr>
          </a:p>
          <a:p>
            <a:pPr defTabSz="908812">
              <a:lnSpc>
                <a:spcPct val="80000"/>
              </a:lnSpc>
              <a:defRPr/>
            </a:pPr>
            <a:r>
              <a:rPr lang="ru-RU" b="1" dirty="0" smtClean="0">
                <a:solidFill>
                  <a:srgbClr val="C00000"/>
                </a:solidFill>
              </a:rPr>
              <a:t>ф.ДСВ-3 </a:t>
            </a:r>
            <a:r>
              <a:rPr lang="ru-RU" b="1" dirty="0" smtClean="0">
                <a:solidFill>
                  <a:schemeClr val="tx1"/>
                </a:solidFill>
              </a:rPr>
              <a:t>–Ежеквартальная об уплате доп.страховых взносов на </a:t>
            </a:r>
            <a:r>
              <a:rPr lang="ru-RU" b="1" dirty="0" err="1" smtClean="0">
                <a:solidFill>
                  <a:schemeClr val="tx1"/>
                </a:solidFill>
              </a:rPr>
              <a:t>накопит.пенсию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</a:p>
          <a:p>
            <a:pPr defTabSz="908812">
              <a:lnSpc>
                <a:spcPct val="80000"/>
              </a:lnSpc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defTabSz="908812">
              <a:lnSpc>
                <a:spcPct val="80000"/>
              </a:lnSpc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defTabSz="908812">
              <a:lnSpc>
                <a:spcPct val="80000"/>
              </a:lnSpc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6" name="Лента лицом вниз 5"/>
          <p:cNvSpPr/>
          <p:nvPr/>
        </p:nvSpPr>
        <p:spPr>
          <a:xfrm>
            <a:off x="3500430" y="3357562"/>
            <a:ext cx="1143008" cy="500066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СФР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5357826"/>
            <a:ext cx="3286148" cy="107157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ru-RU" b="1" dirty="0" smtClean="0"/>
          </a:p>
          <a:p>
            <a:pPr defTabSz="908812">
              <a:lnSpc>
                <a:spcPct val="80000"/>
              </a:lnSpc>
              <a:defRPr/>
            </a:pPr>
            <a:r>
              <a:rPr lang="ru-RU" b="1" dirty="0" err="1" smtClean="0">
                <a:solidFill>
                  <a:srgbClr val="C00000"/>
                </a:solidFill>
              </a:rPr>
              <a:t>ф.РСВ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- Ежеквартальная по страховым взносам  (3 разд. расчета по СВ)</a:t>
            </a:r>
          </a:p>
          <a:p>
            <a:pPr marL="285750" indent="-285750" algn="just">
              <a:defRPr/>
            </a:pPr>
            <a:endParaRPr lang="ru-RU" sz="1500" dirty="0"/>
          </a:p>
        </p:txBody>
      </p:sp>
      <p:sp>
        <p:nvSpPr>
          <p:cNvPr id="8" name="Круглая лента лицом вверх 7"/>
          <p:cNvSpPr/>
          <p:nvPr/>
        </p:nvSpPr>
        <p:spPr>
          <a:xfrm>
            <a:off x="3571868" y="5572140"/>
            <a:ext cx="1214446" cy="500066"/>
          </a:xfrm>
          <a:prstGeom prst="ellipseRibbon2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ФНС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786314" y="5286388"/>
            <a:ext cx="4143404" cy="135732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ru-RU" b="1" dirty="0" smtClean="0"/>
          </a:p>
          <a:p>
            <a:pPr marL="285750" indent="-285750">
              <a:defRPr/>
            </a:pPr>
            <a:r>
              <a:rPr lang="ru-RU" sz="1700" b="1" dirty="0" smtClean="0">
                <a:solidFill>
                  <a:schemeClr val="tx1"/>
                </a:solidFill>
              </a:rPr>
              <a:t>Сведения о каждом работающем лице с указанием заработка </a:t>
            </a:r>
            <a:r>
              <a:rPr lang="ru-RU" sz="1400" i="1" dirty="0" smtClean="0">
                <a:solidFill>
                  <a:srgbClr val="C00000"/>
                </a:solidFill>
              </a:rPr>
              <a:t>(вместо ф.СЗВ-М).</a:t>
            </a:r>
          </a:p>
          <a:p>
            <a:pPr marL="285750" indent="-285750">
              <a:defRPr/>
            </a:pPr>
            <a:r>
              <a:rPr lang="ru-RU" sz="1700" b="1" dirty="0" smtClean="0">
                <a:solidFill>
                  <a:schemeClr val="tx1"/>
                </a:solidFill>
              </a:rPr>
              <a:t>Сведения по страховым взносам  (разд.3 расчета по СВ) </a:t>
            </a:r>
          </a:p>
          <a:p>
            <a:pPr marL="285750" indent="-285750" algn="just">
              <a:defRPr/>
            </a:pPr>
            <a:r>
              <a:rPr lang="ru-RU" sz="1600" dirty="0" smtClean="0"/>
              <a:t> </a:t>
            </a:r>
            <a:endParaRPr lang="ru-RU" sz="15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43438" y="1000108"/>
            <a:ext cx="4357718" cy="42862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08812">
              <a:lnSpc>
                <a:spcPct val="80000"/>
              </a:lnSpc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defTabSz="908812">
              <a:lnSpc>
                <a:spcPct val="80000"/>
              </a:lnSpc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defTabSz="908812">
              <a:lnSpc>
                <a:spcPct val="80000"/>
              </a:lnSpc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defTabSz="908812">
              <a:lnSpc>
                <a:spcPct val="80000"/>
              </a:lnSpc>
              <a:defRPr/>
            </a:pPr>
            <a:endParaRPr lang="ru-RU" sz="1700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 defTabSz="908812">
              <a:lnSpc>
                <a:spcPct val="80000"/>
              </a:lnSpc>
              <a:defRPr/>
            </a:pPr>
            <a:r>
              <a:rPr lang="ru-RU" sz="1700" b="1" dirty="0" smtClean="0">
                <a:solidFill>
                  <a:srgbClr val="C00000"/>
                </a:solidFill>
                <a:cs typeface="Times New Roman" pitchFamily="18" charset="0"/>
              </a:rPr>
              <a:t>(ф.ЕФС-1) </a:t>
            </a:r>
          </a:p>
          <a:p>
            <a:pPr defTabSz="908812">
              <a:lnSpc>
                <a:spcPct val="80000"/>
              </a:lnSpc>
              <a:defRPr/>
            </a:pPr>
            <a:r>
              <a:rPr lang="ru-RU" sz="1700" b="1" dirty="0" smtClean="0">
                <a:solidFill>
                  <a:schemeClr val="tx1"/>
                </a:solidFill>
                <a:cs typeface="Times New Roman" pitchFamily="18" charset="0"/>
              </a:rPr>
              <a:t>О страховом стаже на отдельные категории работников</a:t>
            </a:r>
            <a:r>
              <a:rPr lang="en-US" sz="1700" b="1" dirty="0" smtClean="0">
                <a:solidFill>
                  <a:schemeClr val="tx1"/>
                </a:solidFill>
                <a:cs typeface="Times New Roman" pitchFamily="18" charset="0"/>
              </a:rPr>
              <a:t>;</a:t>
            </a:r>
          </a:p>
          <a:p>
            <a:pPr defTabSz="908812">
              <a:lnSpc>
                <a:spcPct val="80000"/>
              </a:lnSpc>
              <a:defRPr/>
            </a:pPr>
            <a:endParaRPr lang="ru-RU" sz="17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defTabSz="908812">
              <a:lnSpc>
                <a:spcPct val="80000"/>
              </a:lnSpc>
              <a:defRPr/>
            </a:pPr>
            <a:r>
              <a:rPr lang="ru-RU" sz="1700" b="1" dirty="0" smtClean="0">
                <a:solidFill>
                  <a:schemeClr val="tx1"/>
                </a:solidFill>
                <a:cs typeface="Times New Roman" pitchFamily="18" charset="0"/>
              </a:rPr>
              <a:t>О трудовой деятельности (по трудовому договору)</a:t>
            </a:r>
            <a:r>
              <a:rPr lang="en-US" sz="1700" b="1" dirty="0" smtClean="0">
                <a:solidFill>
                  <a:schemeClr val="tx1"/>
                </a:solidFill>
                <a:cs typeface="Times New Roman" pitchFamily="18" charset="0"/>
              </a:rPr>
              <a:t>;</a:t>
            </a:r>
          </a:p>
          <a:p>
            <a:pPr defTabSz="908812">
              <a:lnSpc>
                <a:spcPct val="80000"/>
              </a:lnSpc>
              <a:defRPr/>
            </a:pPr>
            <a:endParaRPr lang="ru-RU" sz="17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defTabSz="908812">
              <a:lnSpc>
                <a:spcPct val="80000"/>
              </a:lnSpc>
              <a:defRPr/>
            </a:pPr>
            <a:r>
              <a:rPr lang="ru-RU" sz="1700" b="1" dirty="0" smtClean="0">
                <a:solidFill>
                  <a:schemeClr val="tx1"/>
                </a:solidFill>
                <a:cs typeface="Times New Roman" pitchFamily="18" charset="0"/>
              </a:rPr>
              <a:t>О факте заключения и прекращения договоров ГПХ</a:t>
            </a:r>
            <a:r>
              <a:rPr lang="en-US" sz="1700" b="1" dirty="0" smtClean="0">
                <a:solidFill>
                  <a:schemeClr val="tx1"/>
                </a:solidFill>
                <a:cs typeface="Times New Roman" pitchFamily="18" charset="0"/>
              </a:rPr>
              <a:t>;</a:t>
            </a:r>
            <a:r>
              <a:rPr lang="ru-RU" sz="17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en-US" sz="17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defTabSz="908812">
              <a:lnSpc>
                <a:spcPct val="80000"/>
              </a:lnSpc>
              <a:defRPr/>
            </a:pPr>
            <a:endParaRPr lang="ru-RU" sz="17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sz="1700" b="1" dirty="0" smtClean="0">
                <a:solidFill>
                  <a:schemeClr val="tx1"/>
                </a:solidFill>
                <a:cs typeface="Times New Roman" pitchFamily="18" charset="0"/>
              </a:rPr>
              <a:t>Об уплате </a:t>
            </a:r>
            <a:r>
              <a:rPr lang="ru-RU" sz="1700" b="1" dirty="0" err="1" smtClean="0">
                <a:solidFill>
                  <a:schemeClr val="tx1"/>
                </a:solidFill>
                <a:cs typeface="Times New Roman" pitchFamily="18" charset="0"/>
              </a:rPr>
              <a:t>Доп.СВ</a:t>
            </a:r>
            <a:r>
              <a:rPr lang="ru-RU" sz="1700" b="1" dirty="0" smtClean="0">
                <a:solidFill>
                  <a:schemeClr val="tx1"/>
                </a:solidFill>
                <a:cs typeface="Times New Roman" pitchFamily="18" charset="0"/>
              </a:rPr>
              <a:t> на </a:t>
            </a:r>
            <a:r>
              <a:rPr lang="ru-RU" sz="1700" b="1" dirty="0" err="1" smtClean="0">
                <a:solidFill>
                  <a:schemeClr val="tx1"/>
                </a:solidFill>
                <a:cs typeface="Times New Roman" pitchFamily="18" charset="0"/>
              </a:rPr>
              <a:t>накопит.пенсию</a:t>
            </a:r>
            <a:r>
              <a:rPr lang="en-US" sz="1700" b="1" dirty="0" smtClean="0">
                <a:solidFill>
                  <a:schemeClr val="tx1"/>
                </a:solidFill>
                <a:cs typeface="Times New Roman" pitchFamily="18" charset="0"/>
              </a:rPr>
              <a:t>;</a:t>
            </a:r>
          </a:p>
          <a:p>
            <a:r>
              <a:rPr lang="ru-RU" sz="17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r>
              <a:rPr lang="ru-RU" sz="1700" b="1" dirty="0" smtClean="0">
                <a:solidFill>
                  <a:schemeClr val="tx1"/>
                </a:solidFill>
                <a:cs typeface="Times New Roman" pitchFamily="18" charset="0"/>
              </a:rPr>
              <a:t>О структуре доходов работников для бюджетных организаций</a:t>
            </a:r>
            <a:r>
              <a:rPr lang="en-US" sz="1700" b="1" dirty="0" smtClean="0">
                <a:solidFill>
                  <a:schemeClr val="tx1"/>
                </a:solidFill>
                <a:cs typeface="Times New Roman" pitchFamily="18" charset="0"/>
              </a:rPr>
              <a:t>;</a:t>
            </a:r>
            <a:endParaRPr lang="ru-RU" sz="17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endParaRPr lang="ru-RU" sz="17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sz="1700" b="1" dirty="0" smtClean="0">
                <a:solidFill>
                  <a:schemeClr val="tx1"/>
                </a:solidFill>
                <a:cs typeface="Times New Roman" pitchFamily="18" charset="0"/>
              </a:rPr>
              <a:t> О </a:t>
            </a:r>
            <a:r>
              <a:rPr lang="ru-RU" sz="1700" b="1" dirty="0" err="1" smtClean="0">
                <a:solidFill>
                  <a:schemeClr val="tx1"/>
                </a:solidFill>
                <a:cs typeface="Times New Roman" pitchFamily="18" charset="0"/>
              </a:rPr>
              <a:t>страх.взн</a:t>
            </a:r>
            <a:r>
              <a:rPr lang="ru-RU" sz="1700" b="1" dirty="0" smtClean="0">
                <a:solidFill>
                  <a:schemeClr val="tx1"/>
                </a:solidFill>
                <a:cs typeface="Times New Roman" pitchFamily="18" charset="0"/>
              </a:rPr>
              <a:t>.  - несчастные случаи на производстве  (сведения ф4-ФСС).</a:t>
            </a:r>
          </a:p>
          <a:p>
            <a:endParaRPr lang="ru-RU" sz="17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pPr algn="ctr" defTabSz="908812">
              <a:lnSpc>
                <a:spcPct val="80000"/>
              </a:lnSpc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defTabSz="908812">
              <a:lnSpc>
                <a:spcPct val="80000"/>
              </a:lnSpc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algn="ctr" defTabSz="908812">
              <a:lnSpc>
                <a:spcPct val="80000"/>
              </a:lnSpc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165589" y="173040"/>
            <a:ext cx="8175380" cy="879475"/>
          </a:xfrm>
          <a:prstGeom prst="rect">
            <a:avLst/>
          </a:prstGeom>
        </p:spPr>
        <p:txBody>
          <a:bodyPr lIns="103897" tIns="51949" rIns="103897" bIns="51949" anchor="b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 cap="all">
                <a:solidFill>
                  <a:schemeClr val="accent1"/>
                </a:solidFill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9pPr>
          </a:lstStyle>
          <a:p>
            <a:pPr algn="ctr">
              <a:defRPr/>
            </a:pPr>
            <a:endParaRPr lang="ru-RU" sz="2700" dirty="0">
              <a:latin typeface="+mn-lt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700" dirty="0">
              <a:latin typeface="+mn-lt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7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107504" y="44624"/>
            <a:ext cx="8952876" cy="8126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lIns="103897" tIns="51949" rIns="103897" bIns="51949" anchor="b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 cap="all">
                <a:solidFill>
                  <a:schemeClr val="accent1"/>
                </a:solidFill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9pPr>
          </a:lstStyle>
          <a:p>
            <a:pPr marL="285750" indent="-285750" algn="ctr"/>
            <a:r>
              <a:rPr lang="ru-RU" sz="1600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Представление страхователями </a:t>
            </a:r>
            <a:r>
              <a:rPr lang="ru-RU" sz="1600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сведений </a:t>
            </a:r>
            <a:r>
              <a:rPr lang="ru-RU" sz="1600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персонифицированного </a:t>
            </a:r>
            <a:r>
              <a:rPr lang="ru-RU" sz="1600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учета за отчетные </a:t>
            </a:r>
            <a:r>
              <a:rPr lang="ru-RU" sz="1600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периоды до 1 </a:t>
            </a:r>
            <a:r>
              <a:rPr lang="ru-RU" sz="1600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января 2023 </a:t>
            </a:r>
            <a:r>
              <a:rPr lang="ru-RU" sz="1600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года (</a:t>
            </a:r>
            <a:r>
              <a:rPr lang="ru-RU" sz="1200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в т.ч. </a:t>
            </a:r>
            <a:r>
              <a:rPr lang="ru-RU" sz="1600" dirty="0" smtClean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корректирующих сведений),</a:t>
            </a:r>
          </a:p>
          <a:p>
            <a:pPr marL="285750" indent="-285750" algn="ctr"/>
            <a:r>
              <a:rPr lang="ru-RU" sz="16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Осуществляется в порядке, действовавшем до 01.01.2023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44" y="1428736"/>
            <a:ext cx="2306849" cy="82560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93" tIns="50246" rIns="100493" bIns="50246"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2844" y="1571612"/>
            <a:ext cx="23418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u="sng" dirty="0">
                <a:cs typeface="Times New Roman" panose="02020603050405020304" pitchFamily="18" charset="0"/>
              </a:rPr>
              <a:t>СЗВ-М </a:t>
            </a:r>
            <a:r>
              <a:rPr lang="ru-RU" sz="1600" b="1" u="sng" dirty="0" smtClean="0">
                <a:cs typeface="Times New Roman" panose="02020603050405020304" pitchFamily="18" charset="0"/>
              </a:rPr>
              <a:t> за  декабрь 2022</a:t>
            </a:r>
          </a:p>
          <a:p>
            <a:pPr algn="ctr"/>
            <a:r>
              <a:rPr lang="ru-RU" sz="1400" b="1" dirty="0" smtClean="0">
                <a:cs typeface="Times New Roman" panose="02020603050405020304" pitchFamily="18" charset="0"/>
              </a:rPr>
              <a:t>о </a:t>
            </a:r>
            <a:r>
              <a:rPr lang="ru-RU" sz="1400" b="1" dirty="0">
                <a:cs typeface="Times New Roman" panose="02020603050405020304" pitchFamily="18" charset="0"/>
              </a:rPr>
              <a:t>факте </a:t>
            </a:r>
            <a:r>
              <a:rPr lang="ru-RU" sz="1400" b="1" dirty="0" smtClean="0">
                <a:cs typeface="Times New Roman" panose="02020603050405020304" pitchFamily="18" charset="0"/>
              </a:rPr>
              <a:t>работы</a:t>
            </a:r>
            <a:endParaRPr lang="ru-RU" sz="1400" b="1" dirty="0">
              <a:cs typeface="Times New Roman" panose="02020603050405020304" pitchFamily="18" charset="0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5429256" y="2500306"/>
            <a:ext cx="432048" cy="559851"/>
          </a:xfrm>
          <a:prstGeom prst="right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42844" y="2357430"/>
            <a:ext cx="2428892" cy="92869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93" tIns="50246" rIns="100493" bIns="50246"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5720" y="2428868"/>
            <a:ext cx="22860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u="sng" dirty="0" smtClean="0">
                <a:cs typeface="Times New Roman" panose="02020603050405020304" pitchFamily="18" charset="0"/>
              </a:rPr>
              <a:t>СЗВ-СТАЖ </a:t>
            </a:r>
          </a:p>
          <a:p>
            <a:pPr algn="ctr"/>
            <a:r>
              <a:rPr lang="ru-RU" sz="1600" b="1" dirty="0" smtClean="0">
                <a:cs typeface="Times New Roman" panose="02020603050405020304" pitchFamily="18" charset="0"/>
              </a:rPr>
              <a:t>сведения о страховом стаже за 2022</a:t>
            </a:r>
            <a:endParaRPr lang="ru-RU" sz="1600" b="1" dirty="0"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785794"/>
            <a:ext cx="52863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u="sng" dirty="0">
                <a:solidFill>
                  <a:srgbClr val="C00000"/>
                </a:solidFill>
              </a:rPr>
              <a:t>Виды </a:t>
            </a:r>
            <a:r>
              <a:rPr lang="ru-RU" sz="1600" b="1" u="sng" dirty="0" smtClean="0">
                <a:solidFill>
                  <a:srgbClr val="C00000"/>
                </a:solidFill>
              </a:rPr>
              <a:t>отчетности за оставшиеся периоды 2022 года,  представляемые в СФР в 2023 году </a:t>
            </a:r>
            <a:endParaRPr lang="ru-RU" sz="1600" b="1" u="sng" dirty="0">
              <a:solidFill>
                <a:srgbClr val="C00000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42844" y="3500438"/>
            <a:ext cx="2413258" cy="76641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93" tIns="50246" rIns="100493" bIns="50246"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0" y="3500438"/>
            <a:ext cx="27146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u="sng" dirty="0" smtClean="0">
                <a:cs typeface="Times New Roman" panose="02020603050405020304" pitchFamily="18" charset="0"/>
              </a:rPr>
              <a:t>ДСВ-3 </a:t>
            </a:r>
          </a:p>
          <a:p>
            <a:pPr algn="ctr"/>
            <a:r>
              <a:rPr lang="ru-RU" sz="1600" b="1" dirty="0" smtClean="0">
                <a:cs typeface="Times New Roman" panose="02020603050405020304" pitchFamily="18" charset="0"/>
              </a:rPr>
              <a:t>Сведения о</a:t>
            </a:r>
          </a:p>
          <a:p>
            <a:pPr algn="ctr"/>
            <a:r>
              <a:rPr lang="ru-RU" sz="1600" b="1" dirty="0" err="1" smtClean="0">
                <a:cs typeface="Times New Roman" panose="02020603050405020304" pitchFamily="18" charset="0"/>
              </a:rPr>
              <a:t>Дополн.СВ</a:t>
            </a:r>
            <a:r>
              <a:rPr lang="ru-RU" sz="1600" b="1" dirty="0" smtClean="0">
                <a:cs typeface="Times New Roman" panose="02020603050405020304" pitchFamily="18" charset="0"/>
              </a:rPr>
              <a:t> за 4 кв.2022</a:t>
            </a:r>
            <a:endParaRPr lang="ru-RU" sz="1600" b="1" dirty="0">
              <a:cs typeface="Times New Roman" panose="02020603050405020304" pitchFamily="18" charset="0"/>
            </a:endParaRPr>
          </a:p>
        </p:txBody>
      </p:sp>
      <p:sp>
        <p:nvSpPr>
          <p:cNvPr id="26" name="Стрелка вправо 25"/>
          <p:cNvSpPr/>
          <p:nvPr/>
        </p:nvSpPr>
        <p:spPr>
          <a:xfrm>
            <a:off x="5500694" y="5715016"/>
            <a:ext cx="432048" cy="559851"/>
          </a:xfrm>
          <a:prstGeom prst="right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5357818" y="1571612"/>
            <a:ext cx="432048" cy="559851"/>
          </a:xfrm>
          <a:prstGeom prst="right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500298" y="1428736"/>
            <a:ext cx="2694714" cy="8572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93" tIns="50246" rIns="100493" bIns="50246"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428860" y="1428736"/>
            <a:ext cx="27146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Ежемесячный отчет</a:t>
            </a:r>
          </a:p>
          <a:p>
            <a:pPr algn="ctr"/>
            <a:r>
              <a:rPr lang="ru-RU" sz="1600" b="1" dirty="0" smtClean="0"/>
              <a:t>за декабрь 2022 - 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не позднее 16 января 2023г.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643174" y="2428868"/>
            <a:ext cx="2694714" cy="70019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93" tIns="50246" rIns="100493" bIns="50246"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643174" y="2500306"/>
            <a:ext cx="25514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Годовой отчет за 2022г - </a:t>
            </a:r>
            <a:r>
              <a:rPr lang="ru-RU" sz="1600" b="1" dirty="0" smtClean="0">
                <a:solidFill>
                  <a:srgbClr val="C00000"/>
                </a:solidFill>
              </a:rPr>
              <a:t>не позднее 1 марта 2023г.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643174" y="3500438"/>
            <a:ext cx="2729464" cy="7143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93" tIns="50246" rIns="100493" bIns="50246"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643174" y="3571876"/>
            <a:ext cx="28575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Ежеквартальный отчет  –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не позднее 20 января 2023г.</a:t>
            </a:r>
            <a:endParaRPr lang="ru-RU" sz="1600" b="1" dirty="0">
              <a:solidFill>
                <a:srgbClr val="C00000"/>
              </a:solidFill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407262"/>
              </p:ext>
            </p:extLst>
          </p:nvPr>
        </p:nvGraphicFramePr>
        <p:xfrm>
          <a:off x="5857884" y="1285860"/>
          <a:ext cx="3071718" cy="3452684"/>
        </p:xfrm>
        <a:graphic>
          <a:graphicData uri="http://schemas.openxmlformats.org/drawingml/2006/table">
            <a:tbl>
              <a:tblPr firstRow="1" firstCol="1" bandRow="1">
                <a:tableStyleId>{327F97BB-C833-4FB7-BDE5-3F7075034690}</a:tableStyleId>
              </a:tblPr>
              <a:tblGrid>
                <a:gridCol w="3071718"/>
              </a:tblGrid>
              <a:tr h="879853">
                <a:tc>
                  <a:txBody>
                    <a:bodyPr/>
                    <a:lstStyle/>
                    <a:p>
                      <a:pPr algn="ctr"/>
                      <a:endParaRPr lang="ru-RU" sz="1000" dirty="0" smtClean="0"/>
                    </a:p>
                    <a:p>
                      <a:pPr algn="ctr"/>
                      <a:r>
                        <a:rPr lang="ru-RU" sz="1500" dirty="0" smtClean="0"/>
                        <a:t>Форма отменена с 01.01.2023</a:t>
                      </a:r>
                      <a:r>
                        <a:rPr lang="en-US" sz="1500" dirty="0" smtClean="0"/>
                        <a:t> (</a:t>
                      </a:r>
                      <a:r>
                        <a:rPr lang="ru-RU" sz="1500" dirty="0" smtClean="0"/>
                        <a:t>взамен</a:t>
                      </a:r>
                      <a:r>
                        <a:rPr lang="ru-RU" sz="1500" baseline="0" dirty="0" smtClean="0"/>
                        <a:t> с января 2023 сдаются сведения о работниках +ЗП в налоговую) </a:t>
                      </a:r>
                      <a:endParaRPr lang="ru-RU" sz="1500" dirty="0" smtClean="0"/>
                    </a:p>
                    <a:p>
                      <a:pPr algn="ctr"/>
                      <a:endParaRPr lang="ru-RU" sz="1500" dirty="0" smtClean="0"/>
                    </a:p>
                  </a:txBody>
                  <a:tcPr marL="68585" marR="68585" marT="0" marB="0"/>
                </a:tc>
              </a:tr>
              <a:tr h="966371"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/>
                    </a:p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/>
                        <a:t>Представляется </a:t>
                      </a:r>
                      <a:r>
                        <a:rPr lang="ru-RU" sz="1500" u="sng" dirty="0" smtClean="0"/>
                        <a:t>на</a:t>
                      </a:r>
                      <a:r>
                        <a:rPr lang="ru-RU" sz="1500" u="sng" baseline="0" dirty="0" smtClean="0"/>
                        <a:t> всех работников </a:t>
                      </a:r>
                      <a:r>
                        <a:rPr lang="ru-RU" sz="1500" u="sng" dirty="0" smtClean="0"/>
                        <a:t>по форме СЗВ-СТАЖ </a:t>
                      </a:r>
                    </a:p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/>
                        <a:t>за 2022 год</a:t>
                      </a:r>
                    </a:p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5" marR="68585" marT="0" marB="0"/>
                </a:tc>
              </a:tr>
              <a:tr h="1034096">
                <a:tc>
                  <a:txBody>
                    <a:bodyPr/>
                    <a:lstStyle/>
                    <a:p>
                      <a:pPr algn="ctr"/>
                      <a:endParaRPr lang="ru-RU" sz="1000" dirty="0" smtClean="0"/>
                    </a:p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/>
                        <a:t>Представляется по форме ДСВ-3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dirty="0" smtClean="0"/>
                        <a:t>за 4 квартал 2022 года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5" marR="68585" marT="0" marB="0"/>
                </a:tc>
              </a:tr>
            </a:tbl>
          </a:graphicData>
        </a:graphic>
      </p:graphicFrame>
      <p:sp>
        <p:nvSpPr>
          <p:cNvPr id="24" name="Скругленный прямоугольник 23"/>
          <p:cNvSpPr/>
          <p:nvPr/>
        </p:nvSpPr>
        <p:spPr>
          <a:xfrm>
            <a:off x="2643174" y="4500570"/>
            <a:ext cx="2857520" cy="86136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93" tIns="50246" rIns="100493" bIns="50246"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Ежемесячный отчет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за декабрь 2022 –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</a:rPr>
              <a:t>не позднее 16 января 2023г.   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14282" y="4429132"/>
            <a:ext cx="2428892" cy="932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93" tIns="50246" rIns="100493" bIns="50246"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Ф.СЗВ-ТД  - «Перевод» Дата приказа в декабре 2022 года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6" name="Стрелка вправо 35"/>
          <p:cNvSpPr/>
          <p:nvPr/>
        </p:nvSpPr>
        <p:spPr>
          <a:xfrm>
            <a:off x="5429256" y="3571876"/>
            <a:ext cx="432048" cy="559851"/>
          </a:xfrm>
          <a:prstGeom prst="right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929322" y="4357694"/>
            <a:ext cx="2928958" cy="10572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Сведения с датой</a:t>
            </a:r>
            <a:r>
              <a:rPr lang="en-US" sz="1600" b="1" dirty="0" smtClean="0"/>
              <a:t> </a:t>
            </a:r>
            <a:r>
              <a:rPr lang="ru-RU" sz="1600" b="1" smtClean="0"/>
              <a:t>Приказа  </a:t>
            </a:r>
            <a:r>
              <a:rPr lang="ru-RU" sz="1600" b="1" dirty="0" smtClean="0"/>
              <a:t>кадровых </a:t>
            </a:r>
            <a:r>
              <a:rPr lang="ru-RU" sz="1600" b="1" smtClean="0"/>
              <a:t>мероприятий  2023год  </a:t>
            </a:r>
            <a:r>
              <a:rPr lang="ru-RU" sz="1600" b="1" dirty="0" smtClean="0"/>
              <a:t>представляются  по ф.ЕФС-1</a:t>
            </a:r>
            <a:endParaRPr lang="ru-RU" sz="1600" b="1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85720" y="5572140"/>
            <a:ext cx="2428892" cy="932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93" tIns="50246" rIns="100493" bIns="50246"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Дата заключения договора ГПХ в 2022г.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786050" y="5572140"/>
            <a:ext cx="2643206" cy="932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93" tIns="50246" rIns="100493" bIns="50246"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Представляется </a:t>
            </a:r>
            <a:r>
              <a:rPr lang="ru-RU" sz="1600" b="1" dirty="0" err="1" smtClean="0">
                <a:solidFill>
                  <a:schemeClr val="tx1"/>
                </a:solidFill>
              </a:rPr>
              <a:t>ф.СЗВ-СТАЖ</a:t>
            </a:r>
            <a:r>
              <a:rPr lang="ru-RU" sz="1600" b="1" dirty="0" smtClean="0">
                <a:solidFill>
                  <a:schemeClr val="tx1"/>
                </a:solidFill>
              </a:rPr>
              <a:t> за 2022 год + СЗВ-М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929322" y="5500702"/>
            <a:ext cx="3214678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Сведения о дате окончания договора ГПХ в 2023 году  представляются в ф.ЕФС-1 (раздел трудовая деятельность)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41" name="Стрелка вправо 40"/>
          <p:cNvSpPr/>
          <p:nvPr/>
        </p:nvSpPr>
        <p:spPr>
          <a:xfrm>
            <a:off x="5572132" y="4643446"/>
            <a:ext cx="360610" cy="559851"/>
          </a:xfrm>
          <a:prstGeom prst="right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09280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48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Сведения персонифицированного учета, представляемые в ФНС</a:t>
            </a:r>
            <a:endParaRPr lang="ru-RU" sz="2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71480"/>
            <a:ext cx="8643998" cy="4429156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Сроки и перечень сведений персонифицированного учета, представляемых в налоговые органы,  установлены п.7 ст.431 НК РФ.</a:t>
            </a:r>
            <a:endParaRPr lang="en-US" sz="19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4929198"/>
            <a:ext cx="8501122" cy="1714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Ежемесячные сведения о физических лицах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(ФИО, ИНН, СНИЛС и сумма заработка за месяц)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будут использоваться при установлении права пенсионеров на индексацию пенсии, а также при назначении пособий и мер социальной поддержки нуждающимся гражданам , семьям с детьми.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5720" y="1357298"/>
            <a:ext cx="8572560" cy="35719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endParaRPr lang="ru-RU" sz="1900" b="1" dirty="0" smtClean="0">
              <a:solidFill>
                <a:srgbClr val="002060"/>
              </a:solidFill>
            </a:endParaRPr>
          </a:p>
          <a:p>
            <a:endParaRPr lang="ru-RU" sz="19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Плательщики, указанные в п.п.1 п.1 ст.419 НК представляют</a:t>
            </a:r>
            <a:r>
              <a:rPr lang="en-US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ежемесячно </a:t>
            </a: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персонифицированные сведения о физических лицах, включающие персональные данные физических лиц и сведения о суммах выплат и иных вознаграждений в их пользу за предшествующий календарный месяц, - </a:t>
            </a:r>
            <a:r>
              <a:rPr lang="ru-RU" sz="1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позднее 25-го числа каждого месяца,</a:t>
            </a: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следующего за истекшим</a:t>
            </a:r>
            <a:r>
              <a:rPr lang="en-US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1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9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ежеквартально </a:t>
            </a: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расчет по страховым взносам - </a:t>
            </a:r>
            <a:r>
              <a:rPr lang="ru-RU" sz="1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позднее 25-го числа месяца,</a:t>
            </a:r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следующего за расчетным (отчетным) периодом - кварталом.</a:t>
            </a:r>
            <a:r>
              <a:rPr lang="ru-RU" sz="2000" b="1" dirty="0" smtClean="0"/>
              <a:t> </a:t>
            </a:r>
            <a:endParaRPr lang="en-US" sz="2000" b="1" dirty="0" smtClean="0"/>
          </a:p>
          <a:p>
            <a:endParaRPr lang="en-US" sz="2000" b="1" dirty="0" smtClean="0"/>
          </a:p>
          <a:p>
            <a:r>
              <a:rPr lang="ru-RU" sz="2000" b="1" dirty="0" smtClean="0"/>
              <a:t>Форма Расчета утв. Приказом ФНС от 29 сентября 2022 г. N ЕД-7-11/878@ (Зарегистрировано в Минюсте России 27.10.2022 N70727)</a:t>
            </a:r>
          </a:p>
          <a:p>
            <a:r>
              <a:rPr lang="ru-RU" sz="2000" b="1" dirty="0" smtClean="0"/>
              <a:t> </a:t>
            </a:r>
          </a:p>
          <a:p>
            <a:pPr marL="285750" indent="-285750" algn="just">
              <a:defRPr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2FEF8-D5A3-4465-BAB6-5F015A7B066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1A0B4-091C-48CD-8C66-023F2FD737C4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0" y="32015"/>
            <a:ext cx="9144000" cy="682341"/>
          </a:xfrm>
          <a:prstGeom prst="rect">
            <a:avLst/>
          </a:prstGeom>
        </p:spPr>
        <p:txBody>
          <a:bodyPr lIns="103802" tIns="51901" rIns="103802" bIns="51901" anchor="b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 cap="all">
                <a:solidFill>
                  <a:schemeClr val="accent1"/>
                </a:solidFill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9pPr>
          </a:lstStyle>
          <a:p>
            <a:pPr algn="ctr">
              <a:defRPr/>
            </a:pPr>
            <a:r>
              <a:rPr lang="ru-RU" sz="2000" dirty="0" smtClean="0">
                <a:solidFill>
                  <a:srgbClr val="C00000"/>
                </a:solidFill>
                <a:effectLst/>
                <a:latin typeface="+mj-lt"/>
              </a:rPr>
              <a:t>Сведения персонифицированного учета представляются в СФР в единой форме сведений  </a:t>
            </a:r>
            <a:endParaRPr lang="ru-RU" sz="2000" dirty="0">
              <a:solidFill>
                <a:srgbClr val="C00000"/>
              </a:solidFill>
              <a:effectLst/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688"/>
            <a:ext cx="9001156" cy="54293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00562" y="4000504"/>
            <a:ext cx="4643438" cy="1857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i="1" dirty="0" smtClean="0">
              <a:solidFill>
                <a:srgbClr val="C00000"/>
              </a:solidFill>
            </a:endParaRPr>
          </a:p>
          <a:p>
            <a:r>
              <a:rPr lang="ru-RU" b="1" i="1" dirty="0" smtClean="0">
                <a:solidFill>
                  <a:srgbClr val="C00000"/>
                </a:solidFill>
              </a:rPr>
              <a:t>Ф.ЕФС состоит из разделов  (подразделов) для каждого вида отчетности, которые могут заполняться и представляться каждый отдельно в зависимости от сроков представления </a:t>
            </a:r>
          </a:p>
          <a:p>
            <a:pPr algn="ctr"/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0" y="714357"/>
            <a:ext cx="9144000" cy="64294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 lIns="103802" tIns="51901" rIns="103802" bIns="51901" anchor="b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 cap="all">
                <a:solidFill>
                  <a:schemeClr val="accent1"/>
                </a:solidFill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Cambria" pitchFamily="18" charset="0"/>
              </a:defRPr>
            </a:lvl9pPr>
          </a:lstStyle>
          <a:p>
            <a:pPr algn="ctr">
              <a:defRPr/>
            </a:pP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Единая форма сведений</a:t>
            </a:r>
            <a:r>
              <a:rPr lang="ru-RU" sz="2000" dirty="0" smtClean="0"/>
              <a:t> </a:t>
            </a:r>
          </a:p>
          <a:p>
            <a:pPr algn="ctr">
              <a:defRPr/>
            </a:pPr>
            <a:r>
              <a:rPr lang="ru-RU" sz="1400" b="0" i="1" dirty="0" smtClean="0">
                <a:solidFill>
                  <a:schemeClr val="tx1"/>
                </a:solidFill>
                <a:effectLst/>
                <a:latin typeface="+mn-lt"/>
              </a:rPr>
              <a:t>(Утв.постановлением Правления ПФР от 31.10.2022 № 245п, </a:t>
            </a:r>
            <a:r>
              <a:rPr lang="ru-RU" sz="1400" b="0" i="1" dirty="0" err="1" smtClean="0">
                <a:solidFill>
                  <a:schemeClr val="tx1"/>
                </a:solidFill>
                <a:effectLst/>
                <a:latin typeface="+mn-lt"/>
              </a:rPr>
              <a:t>зарегистр</a:t>
            </a:r>
            <a:r>
              <a:rPr lang="ru-RU" sz="1400" b="0" i="1" dirty="0" smtClean="0">
                <a:solidFill>
                  <a:schemeClr val="tx1"/>
                </a:solidFill>
                <a:effectLst/>
                <a:latin typeface="+mn-lt"/>
              </a:rPr>
              <a:t>. в </a:t>
            </a:r>
            <a:r>
              <a:rPr lang="ru-RU" sz="1400" b="0" i="1" dirty="0" err="1" smtClean="0">
                <a:solidFill>
                  <a:schemeClr val="tx1"/>
                </a:solidFill>
                <a:effectLst/>
                <a:latin typeface="+mn-lt"/>
              </a:rPr>
              <a:t>минюсте</a:t>
            </a:r>
            <a:r>
              <a:rPr lang="ru-RU" sz="1400" b="0" i="1" dirty="0" smtClean="0">
                <a:solidFill>
                  <a:schemeClr val="tx1"/>
                </a:solidFill>
                <a:effectLst/>
                <a:latin typeface="+mn-lt"/>
              </a:rPr>
              <a:t> 19.12.2022 </a:t>
            </a:r>
            <a:r>
              <a:rPr lang="ru-RU" sz="1400" b="0" dirty="0" smtClean="0">
                <a:solidFill>
                  <a:schemeClr val="tx1"/>
                </a:solidFill>
                <a:latin typeface="+mn-lt"/>
              </a:rPr>
              <a:t>№71663 </a:t>
            </a:r>
            <a:r>
              <a:rPr lang="ru-RU" sz="1400" b="0" i="1" dirty="0" smtClean="0">
                <a:solidFill>
                  <a:schemeClr val="tx1"/>
                </a:solidFill>
                <a:effectLst/>
                <a:latin typeface="+mn-lt"/>
              </a:rPr>
              <a:t>) </a:t>
            </a:r>
            <a:endParaRPr lang="ru-RU" sz="1400" b="0" i="1" dirty="0"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57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58312" cy="57148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Разделы формы ЕФС-1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642918"/>
            <a:ext cx="8858312" cy="6000792"/>
          </a:xfr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cs typeface="Times New Roman" pitchFamily="18" charset="0"/>
              </a:rPr>
              <a:t>	</a:t>
            </a:r>
          </a:p>
          <a:p>
            <a:r>
              <a:rPr lang="ru-RU" sz="2000" dirty="0" smtClean="0"/>
              <a:t>Титульный  </a:t>
            </a:r>
            <a:r>
              <a:rPr lang="ru-RU" sz="2000" dirty="0" smtClean="0">
                <a:hlinkClick r:id="" action="ppaction://hlinkfile"/>
              </a:rPr>
              <a:t>лист</a:t>
            </a:r>
            <a:r>
              <a:rPr lang="ru-RU" sz="2000" dirty="0" smtClean="0"/>
              <a:t>;</a:t>
            </a:r>
          </a:p>
          <a:p>
            <a:r>
              <a:rPr lang="ru-RU" sz="2000" b="1" dirty="0" smtClean="0">
                <a:hlinkClick r:id="" action="ppaction://hlinkfile"/>
              </a:rPr>
              <a:t>раздел 1</a:t>
            </a:r>
            <a:r>
              <a:rPr lang="ru-RU" sz="2000" b="1" dirty="0" smtClean="0"/>
              <a:t> «Сведения о трудовой (иной) деятельности, страховом стаже, заработной плате и дополнительных страховых взносах на накопительную пенсию»):</a:t>
            </a:r>
          </a:p>
          <a:p>
            <a:r>
              <a:rPr lang="ru-RU" sz="2000" dirty="0" smtClean="0">
                <a:hlinkClick r:id="" action="ppaction://hlinkfile"/>
              </a:rPr>
              <a:t>подраздел 1 раздела 1</a:t>
            </a:r>
            <a:r>
              <a:rPr lang="ru-RU" sz="2000" dirty="0" smtClean="0"/>
              <a:t>"Сведения о трудовой (иной) деятельности, страховом стаже, заработной плате зарегистрированного лица (ЗЛ)»:</a:t>
            </a:r>
          </a:p>
          <a:p>
            <a:r>
              <a:rPr lang="ru-RU" sz="2000" dirty="0" smtClean="0">
                <a:hlinkClick r:id="" action="ppaction://hlinkfile"/>
              </a:rPr>
              <a:t>подраздел 1.1 подраздела </a:t>
            </a:r>
            <a:r>
              <a:rPr lang="ru-RU" sz="2000" dirty="0" smtClean="0">
                <a:solidFill>
                  <a:srgbClr val="C00000"/>
                </a:solidFill>
                <a:hlinkClick r:id="" action="ppaction://hlinkfile"/>
              </a:rPr>
              <a:t>1</a:t>
            </a:r>
            <a:r>
              <a:rPr lang="ru-RU" sz="2000" dirty="0" smtClean="0">
                <a:solidFill>
                  <a:srgbClr val="C00000"/>
                </a:solidFill>
              </a:rPr>
              <a:t> "Сведения о трудовой (иной) деятельности»;</a:t>
            </a:r>
          </a:p>
          <a:p>
            <a:r>
              <a:rPr lang="ru-RU" sz="2000" dirty="0" smtClean="0">
                <a:hlinkClick r:id="" action="ppaction://hlinkfile"/>
              </a:rPr>
              <a:t>подраздел 1.2 подраздела 1</a:t>
            </a:r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C00000"/>
                </a:solidFill>
              </a:rPr>
              <a:t>"Сведения о страховом стаже»;</a:t>
            </a:r>
          </a:p>
          <a:p>
            <a:r>
              <a:rPr lang="ru-RU" sz="2000" dirty="0" smtClean="0">
                <a:hlinkClick r:id="" action="ppaction://hlinkfile"/>
              </a:rPr>
              <a:t>подраздел 1.3 подраздела 1</a:t>
            </a:r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C00000"/>
                </a:solidFill>
              </a:rPr>
              <a:t>"Сведения о заработной плате и условиях осуществления деятельности работников государственных (муниципальных) учреждений»;</a:t>
            </a:r>
          </a:p>
          <a:p>
            <a:r>
              <a:rPr lang="ru-RU" sz="2000" dirty="0" smtClean="0">
                <a:hlinkClick r:id="" action="ppaction://hlinkfile"/>
              </a:rPr>
              <a:t>подраздел 2 раздела 1</a:t>
            </a:r>
            <a:r>
              <a:rPr lang="ru-RU" sz="2000" dirty="0" smtClean="0"/>
              <a:t>"Основание для отражения данных о периодах работы застрахованного лица в условиях, дающих право на досрочное назначение пенсии в соответствии с ч.1 ст.30 и ст.31 Федерального закона от 2.12.2013 N 400-ФЗ "О страховых пенсиях»;</a:t>
            </a:r>
          </a:p>
          <a:p>
            <a:r>
              <a:rPr lang="ru-RU" sz="2000" dirty="0" smtClean="0">
                <a:hlinkClick r:id="" action="ppaction://hlinkfile"/>
              </a:rPr>
              <a:t>подраздел 3 раздела 1</a:t>
            </a:r>
            <a:r>
              <a:rPr lang="ru-RU" sz="2000" dirty="0" smtClean="0"/>
              <a:t>"Сведения о застрахованных лицах, за которых перечислены дополнительные страховые взносы на накопительную пенсию и уплачены взносы работодателя»;</a:t>
            </a:r>
          </a:p>
          <a:p>
            <a:r>
              <a:rPr lang="ru-RU" sz="2000" b="1" dirty="0" smtClean="0">
                <a:hlinkClick r:id="" action="ppaction://hlinkfile"/>
              </a:rPr>
              <a:t>раздел 2</a:t>
            </a:r>
            <a:r>
              <a:rPr lang="ru-RU" sz="2000" b="1" dirty="0" smtClean="0"/>
              <a:t>"Сведения о начисленных страховых взносах на обязательное социальное страхование от несчастных случаев на производстве и профессиональных заболеваний":</a:t>
            </a:r>
          </a:p>
          <a:p>
            <a:r>
              <a:rPr lang="ru-RU" sz="2000" dirty="0" smtClean="0">
                <a:hlinkClick r:id="" action="ppaction://hlinkfile"/>
              </a:rPr>
              <a:t>подраздел 2.1 раздела 2</a:t>
            </a:r>
            <a:r>
              <a:rPr lang="ru-RU" sz="2000" dirty="0" smtClean="0"/>
              <a:t> "Расчет сумм страховых взносов";</a:t>
            </a:r>
          </a:p>
          <a:p>
            <a:r>
              <a:rPr lang="ru-RU" sz="2000" dirty="0" smtClean="0">
                <a:hlinkClick r:id="" action="ppaction://hlinkfile"/>
              </a:rPr>
              <a:t>подраздел 2.1.1 подраздела 2.1</a:t>
            </a:r>
            <a:r>
              <a:rPr lang="ru-RU" sz="2000" dirty="0" smtClean="0"/>
              <a:t>"Сведения об облагаемой базе для исчисления страховых взносов и исчисленных страховых взносах для организаций с выделенными самостоятельными классификационными единицами (СКЕ) или для организаций - государственных (муниципальных) учреждений, часть деятельности которых финансируется из бюджетов всех уровней и приравненных к ним источников (частичное финансирование), а также страхователей, исчисляющих страховые взносы по нескольким основаниям»;</a:t>
            </a:r>
          </a:p>
          <a:p>
            <a:r>
              <a:rPr lang="ru-RU" sz="2000" dirty="0" smtClean="0">
                <a:hlinkClick r:id="" action="ppaction://hlinkfile"/>
              </a:rPr>
              <a:t>подраздел 2.2 раздела 2</a:t>
            </a:r>
            <a:r>
              <a:rPr lang="ru-RU" sz="2000" dirty="0" smtClean="0"/>
              <a:t>"Сведения, необходимые для исчисления страховых взносов страхователями, указанными в пункте 21 статьи 22 Федерального закона от 24 июля 1998 г. N 125-ФЗ "Об обязательном социальном страховании от несчастных случаев на производстве и профессиональных заболеваний" ;</a:t>
            </a:r>
          </a:p>
          <a:p>
            <a:r>
              <a:rPr lang="ru-RU" sz="2000" dirty="0" smtClean="0">
                <a:hlinkClick r:id="" action="ppaction://hlinkfile"/>
              </a:rPr>
              <a:t>подраздел 2.3 раздела 2</a:t>
            </a:r>
            <a:r>
              <a:rPr lang="ru-RU" sz="2000" dirty="0" smtClean="0"/>
              <a:t>"Сведения о результатах проведенных обязательных предварительных и периодических медицинских осмотров работников и проведенной специальной оценке условий труда на начало года" .</a:t>
            </a:r>
          </a:p>
          <a:p>
            <a:pPr algn="ctr">
              <a:buNone/>
            </a:pPr>
            <a:endParaRPr lang="en-US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19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642918"/>
            <a:ext cx="8858312" cy="3643338"/>
          </a:xfr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  <a:cs typeface="Times New Roman" pitchFamily="18" charset="0"/>
              </a:rPr>
              <a:t>	</a:t>
            </a:r>
          </a:p>
          <a:p>
            <a:r>
              <a:rPr lang="ru-RU" sz="2000" b="1" dirty="0" smtClean="0"/>
              <a:t>Титульный лист является обязательным </a:t>
            </a:r>
            <a:r>
              <a:rPr lang="ru-RU" sz="2000" dirty="0" smtClean="0"/>
              <a:t>для заполнения при представлении всех разделов и подразделов </a:t>
            </a:r>
            <a:r>
              <a:rPr lang="ru-RU" sz="2000" dirty="0" smtClean="0">
                <a:hlinkClick r:id="" action="ppaction://hlinkfile"/>
              </a:rPr>
              <a:t>формы</a:t>
            </a:r>
            <a:r>
              <a:rPr lang="ru-RU" sz="2000" dirty="0" smtClean="0"/>
              <a:t> ЕФС-1.</a:t>
            </a:r>
          </a:p>
          <a:p>
            <a:r>
              <a:rPr lang="ru-RU" sz="2000" dirty="0" smtClean="0"/>
              <a:t>Заполнение </a:t>
            </a:r>
            <a:r>
              <a:rPr lang="ru-RU" sz="2000" dirty="0" smtClean="0">
                <a:hlinkClick r:id="" action="ppaction://hlinkfile"/>
              </a:rPr>
              <a:t>подраздела 1 раздела 1</a:t>
            </a:r>
            <a:r>
              <a:rPr lang="ru-RU" sz="2000" dirty="0" smtClean="0"/>
              <a:t>"Сведения о трудовой (иной) деятельности, страховом стаже, заработной плате зарегистрированного лица (ЗЛ)" является обязательным при представлении </a:t>
            </a:r>
            <a:r>
              <a:rPr lang="ru-RU" sz="2000" dirty="0" smtClean="0">
                <a:hlinkClick r:id="" action="ppaction://hlinkfile"/>
              </a:rPr>
              <a:t>подразделов 1.1</a:t>
            </a:r>
            <a:r>
              <a:rPr lang="ru-RU" sz="2000" dirty="0" smtClean="0"/>
              <a:t>, </a:t>
            </a:r>
            <a:r>
              <a:rPr lang="ru-RU" sz="2000" dirty="0" smtClean="0">
                <a:hlinkClick r:id="" action="ppaction://hlinkfile"/>
              </a:rPr>
              <a:t>1.2</a:t>
            </a:r>
            <a:r>
              <a:rPr lang="ru-RU" sz="2000" dirty="0" smtClean="0"/>
              <a:t>, </a:t>
            </a:r>
            <a:r>
              <a:rPr lang="ru-RU" sz="2000" dirty="0" smtClean="0">
                <a:hlinkClick r:id="" action="ppaction://hlinkfile"/>
              </a:rPr>
              <a:t>1.3</a:t>
            </a:r>
            <a:r>
              <a:rPr lang="ru-RU" sz="2000" dirty="0" smtClean="0"/>
              <a:t>  (в данном подразделе указываются персональные данные работников). </a:t>
            </a:r>
          </a:p>
          <a:p>
            <a:r>
              <a:rPr lang="ru-RU" sz="2000" dirty="0" smtClean="0"/>
              <a:t>При представлении </a:t>
            </a:r>
            <a:r>
              <a:rPr lang="ru-RU" sz="2000" dirty="0" smtClean="0">
                <a:hlinkClick r:id="" action="ppaction://hlinkfile"/>
              </a:rPr>
              <a:t>раздела 2</a:t>
            </a:r>
            <a:r>
              <a:rPr lang="ru-RU" sz="2000" dirty="0" smtClean="0"/>
              <a:t>  </a:t>
            </a:r>
            <a:r>
              <a:rPr lang="ru-RU" sz="2000" dirty="0" smtClean="0">
                <a:hlinkClick r:id="" action="ppaction://hlinkfile"/>
              </a:rPr>
              <a:t>подразделы 2.1</a:t>
            </a:r>
            <a:r>
              <a:rPr lang="ru-RU" sz="2000" dirty="0" smtClean="0"/>
              <a:t> (Расчет сумм СВ) и </a:t>
            </a:r>
            <a:r>
              <a:rPr lang="ru-RU" sz="2000" dirty="0" smtClean="0">
                <a:hlinkClick r:id="" action="ppaction://hlinkfile"/>
              </a:rPr>
              <a:t>2.3 </a:t>
            </a:r>
            <a:r>
              <a:rPr lang="ru-RU" sz="2000" dirty="0" smtClean="0"/>
              <a:t> (Сведения о результатах </a:t>
            </a:r>
            <a:r>
              <a:rPr lang="ru-RU" sz="2000" dirty="0" err="1" smtClean="0"/>
              <a:t>мед.осмотров</a:t>
            </a:r>
            <a:r>
              <a:rPr lang="ru-RU" sz="2000" dirty="0" smtClean="0"/>
              <a:t> и проведенной СОУТ)  являются обязательными для заполнения всеми страхователями. В случае отсутствия показателей для заполнения </a:t>
            </a:r>
            <a:r>
              <a:rPr lang="ru-RU" sz="2000" dirty="0" smtClean="0">
                <a:hlinkClick r:id="" action="ppaction://hlinkfile"/>
              </a:rPr>
              <a:t>подразделов 2.1.1</a:t>
            </a:r>
            <a:r>
              <a:rPr lang="ru-RU" sz="2000" dirty="0" smtClean="0"/>
              <a:t> и </a:t>
            </a:r>
            <a:r>
              <a:rPr lang="ru-RU" sz="2000" dirty="0" smtClean="0">
                <a:hlinkClick r:id="" action="ppaction://hlinkfile"/>
              </a:rPr>
              <a:t>2.2 раздела 2</a:t>
            </a:r>
            <a:r>
              <a:rPr lang="ru-RU" sz="2000" dirty="0" smtClean="0"/>
              <a:t> указанные подразделы не заполняются и не представляются.</a:t>
            </a:r>
          </a:p>
          <a:p>
            <a:pPr algn="ctr">
              <a:buNone/>
            </a:pPr>
            <a:endParaRPr lang="en-US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19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sz="400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2844" y="0"/>
            <a:ext cx="8858312" cy="642918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Единая форма сведений</a:t>
            </a:r>
            <a:r>
              <a:rPr lang="ru-RU" sz="4000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4500570"/>
            <a:ext cx="88583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hlinkClick r:id="" action="ppaction://hlinkfile"/>
              </a:rPr>
              <a:t>Форма</a:t>
            </a:r>
            <a:r>
              <a:rPr lang="ru-RU" sz="2000" dirty="0" smtClean="0"/>
              <a:t> ЕФС-1 заполняется на основании первичных документов страхователя, в том числе приказов, других документов кадрового учета и данных бухгалтерского учета, технологической документации, а также на основании договоров гражданско-правового характера и иных договоров, на вознаграждение по которым в соответствии с законодательством РФ о налогах и сборах начисляются страховые взносы.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3527</TotalTime>
  <Words>3023</Words>
  <Application>Microsoft Office PowerPoint</Application>
  <PresentationFormat>Экран (4:3)</PresentationFormat>
  <Paragraphs>349</Paragraphs>
  <Slides>33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3" baseType="lpstr">
      <vt:lpstr>Arial</vt:lpstr>
      <vt:lpstr>Arial Narrow</vt:lpstr>
      <vt:lpstr>Calibri</vt:lpstr>
      <vt:lpstr>Franklin Gothic Book</vt:lpstr>
      <vt:lpstr>Franklin Gothic Medium</vt:lpstr>
      <vt:lpstr>Proxima Nova</vt:lpstr>
      <vt:lpstr>Roboto Condensed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Представление сведений для ведения индивидуального (персонифицированного) учета</vt:lpstr>
      <vt:lpstr>Презентация PowerPoint</vt:lpstr>
      <vt:lpstr>Сведения персонифицированного учета, представляемые в ФНС</vt:lpstr>
      <vt:lpstr>Презентация PowerPoint</vt:lpstr>
      <vt:lpstr>Разделы формы ЕФС-1</vt:lpstr>
      <vt:lpstr> Единая форма сведений  </vt:lpstr>
      <vt:lpstr> Единая форма сведений   </vt:lpstr>
      <vt:lpstr>Сведения о трудовой (иной) деятельности  подраздел 1.1 ф.ЕФС-1</vt:lpstr>
      <vt:lpstr>Сведения о трудовой (иной) деятельности  Наименование кадровых мероприятий </vt:lpstr>
      <vt:lpstr>Презентация PowerPoint</vt:lpstr>
      <vt:lpstr>Презентация PowerPoint</vt:lpstr>
      <vt:lpstr>СВЕДЕНИЯ О СТРАХОВОМ СТАЖЕ  (п.3 и п.4 ст.11 Закона №27-ФЗ) </vt:lpstr>
      <vt:lpstr>СВЕДЕНИЯ О СТРАХОВОМ СТАЖЕ </vt:lpstr>
      <vt:lpstr>Презентация PowerPoint</vt:lpstr>
      <vt:lpstr>СВЕДЕНИЯ О СТРАХОВОМ СТАЖЕ </vt:lpstr>
      <vt:lpstr>  ЕДИНАЯ ФОРМА СВЕДЕНИЙ  </vt:lpstr>
      <vt:lpstr>Отчетность по персонифицированному учету, представляемая в Социальный Фонд России (по п.7 ст.11 Закона №27-ФЗ)</vt:lpstr>
      <vt:lpstr>Отчетность по персонифицированному учету, представляемая в Социальный Фонд России бюджетными учреждениями  ( п.9 ст.11 Закона №27-ФЗ)</vt:lpstr>
      <vt:lpstr>Презентация PowerPoint</vt:lpstr>
      <vt:lpstr>Презентация PowerPoint</vt:lpstr>
      <vt:lpstr>Сведения о заработной плате и условиях осуществления деятельности работников государственных (муниципальных) учреждений»  - подраздел 1.3 ф.ЕФС-1  (особенности формирования)</vt:lpstr>
      <vt:lpstr>Сведения о заработной плате и условиях осуществления деятельности работников государственных (муниципальных) учреждений»  - подраздел 1.3 ф.ЕФС-1  (особенности заполнения)</vt:lpstr>
      <vt:lpstr>Отчетность о начисленных СВ на ОСС от несчастных случаев на производстве и профессиональных заболеваний (п.1 ст.24 Федерального закона от 24.07.1998 № 125-ФЗ), представляемая в Социальный Фонд России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Федеральный закон №250-ФЗ от 03.07.2016</dc:title>
  <dc:creator>Елена А. Малишкевич</dc:creator>
  <cp:lastModifiedBy>user</cp:lastModifiedBy>
  <cp:revision>372</cp:revision>
  <dcterms:created xsi:type="dcterms:W3CDTF">2016-11-14T06:59:36Z</dcterms:created>
  <dcterms:modified xsi:type="dcterms:W3CDTF">2023-02-14T11:25:38Z</dcterms:modified>
</cp:coreProperties>
</file>