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4"/>
  </p:notesMasterIdLst>
  <p:sldIdLst>
    <p:sldId id="957" r:id="rId2"/>
    <p:sldId id="956" r:id="rId3"/>
    <p:sldId id="667" r:id="rId4"/>
    <p:sldId id="780" r:id="rId5"/>
    <p:sldId id="910" r:id="rId6"/>
    <p:sldId id="832" r:id="rId7"/>
    <p:sldId id="833" r:id="rId8"/>
    <p:sldId id="822" r:id="rId9"/>
    <p:sldId id="849" r:id="rId10"/>
    <p:sldId id="850" r:id="rId11"/>
    <p:sldId id="852" r:id="rId12"/>
    <p:sldId id="853" r:id="rId13"/>
    <p:sldId id="854" r:id="rId14"/>
    <p:sldId id="855" r:id="rId15"/>
    <p:sldId id="930" r:id="rId16"/>
    <p:sldId id="892" r:id="rId17"/>
    <p:sldId id="894" r:id="rId18"/>
    <p:sldId id="897" r:id="rId19"/>
    <p:sldId id="931" r:id="rId20"/>
    <p:sldId id="932" r:id="rId21"/>
    <p:sldId id="933" r:id="rId22"/>
    <p:sldId id="934" r:id="rId23"/>
    <p:sldId id="962" r:id="rId24"/>
    <p:sldId id="895" r:id="rId25"/>
    <p:sldId id="912" r:id="rId26"/>
    <p:sldId id="913" r:id="rId27"/>
    <p:sldId id="914" r:id="rId28"/>
    <p:sldId id="915" r:id="rId29"/>
    <p:sldId id="916" r:id="rId30"/>
    <p:sldId id="936" r:id="rId31"/>
    <p:sldId id="939" r:id="rId32"/>
    <p:sldId id="937" r:id="rId33"/>
    <p:sldId id="940" r:id="rId34"/>
    <p:sldId id="963" r:id="rId35"/>
    <p:sldId id="964" r:id="rId36"/>
    <p:sldId id="974" r:id="rId37"/>
    <p:sldId id="938" r:id="rId38"/>
    <p:sldId id="935" r:id="rId39"/>
    <p:sldId id="857" r:id="rId40"/>
    <p:sldId id="858" r:id="rId41"/>
    <p:sldId id="859" r:id="rId42"/>
    <p:sldId id="861" r:id="rId43"/>
    <p:sldId id="941" r:id="rId44"/>
    <p:sldId id="901" r:id="rId45"/>
    <p:sldId id="862" r:id="rId46"/>
    <p:sldId id="863" r:id="rId47"/>
    <p:sldId id="864" r:id="rId48"/>
    <p:sldId id="907" r:id="rId49"/>
    <p:sldId id="865" r:id="rId50"/>
    <p:sldId id="867" r:id="rId51"/>
    <p:sldId id="868" r:id="rId52"/>
    <p:sldId id="946" r:id="rId53"/>
    <p:sldId id="890" r:id="rId54"/>
    <p:sldId id="883" r:id="rId55"/>
    <p:sldId id="944" r:id="rId56"/>
    <p:sldId id="945" r:id="rId57"/>
    <p:sldId id="882" r:id="rId58"/>
    <p:sldId id="942" r:id="rId59"/>
    <p:sldId id="943" r:id="rId60"/>
    <p:sldId id="947" r:id="rId61"/>
    <p:sldId id="928" r:id="rId62"/>
    <p:sldId id="966" r:id="rId63"/>
    <p:sldId id="967" r:id="rId64"/>
    <p:sldId id="968" r:id="rId65"/>
    <p:sldId id="969" r:id="rId66"/>
    <p:sldId id="970" r:id="rId67"/>
    <p:sldId id="971" r:id="rId68"/>
    <p:sldId id="972" r:id="rId69"/>
    <p:sldId id="973" r:id="rId70"/>
    <p:sldId id="839" r:id="rId71"/>
    <p:sldId id="958" r:id="rId72"/>
    <p:sldId id="908" r:id="rId73"/>
  </p:sldIdLst>
  <p:sldSz cx="12192000" cy="6858000"/>
  <p:notesSz cx="6797675" cy="9872663"/>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5C2"/>
    <a:srgbClr val="00BBDC"/>
    <a:srgbClr val="073272"/>
    <a:srgbClr val="050504"/>
    <a:srgbClr val="00B5D9"/>
    <a:srgbClr val="00B8D7"/>
    <a:srgbClr val="00A1DE"/>
    <a:srgbClr val="718FC8"/>
    <a:srgbClr val="B0C1E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2838BEF-8BB2-4498-84A7-C5851F593DF1}" styleName="Средний стиль 4 — акцент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5253" autoAdjust="0"/>
  </p:normalViewPr>
  <p:slideViewPr>
    <p:cSldViewPr snapToGrid="0">
      <p:cViewPr varScale="1">
        <p:scale>
          <a:sx n="72" d="100"/>
          <a:sy n="72" d="100"/>
        </p:scale>
        <p:origin x="57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45659" cy="49534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50443" y="0"/>
            <a:ext cx="2945659" cy="495348"/>
          </a:xfrm>
          <a:prstGeom prst="rect">
            <a:avLst/>
          </a:prstGeom>
        </p:spPr>
        <p:txBody>
          <a:bodyPr vert="horz" lIns="91440" tIns="45720" rIns="91440" bIns="45720" rtlCol="0"/>
          <a:lstStyle>
            <a:lvl1pPr algn="r">
              <a:defRPr sz="1200"/>
            </a:lvl1pPr>
          </a:lstStyle>
          <a:p>
            <a:fld id="{58B242E1-6100-4C53-961D-BF376EDB5E37}" type="datetimeFigureOut">
              <a:rPr lang="ru-RU" smtClean="0"/>
              <a:t>12.02.2023</a:t>
            </a:fld>
            <a:endParaRPr lang="ru-RU"/>
          </a:p>
        </p:txBody>
      </p:sp>
      <p:sp>
        <p:nvSpPr>
          <p:cNvPr id="4" name="Образ слайда 3"/>
          <p:cNvSpPr>
            <a:spLocks noGrp="1" noRot="1" noChangeAspect="1"/>
          </p:cNvSpPr>
          <p:nvPr>
            <p:ph type="sldImg" idx="2"/>
          </p:nvPr>
        </p:nvSpPr>
        <p:spPr>
          <a:xfrm>
            <a:off x="438150" y="1235075"/>
            <a:ext cx="5921375" cy="3330575"/>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79768" y="4751219"/>
            <a:ext cx="5438140" cy="3887361"/>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9377318"/>
            <a:ext cx="2945659" cy="49534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50443" y="9377318"/>
            <a:ext cx="2945659" cy="495347"/>
          </a:xfrm>
          <a:prstGeom prst="rect">
            <a:avLst/>
          </a:prstGeom>
        </p:spPr>
        <p:txBody>
          <a:bodyPr vert="horz" lIns="91440" tIns="45720" rIns="91440" bIns="45720" rtlCol="0" anchor="b"/>
          <a:lstStyle>
            <a:lvl1pPr algn="r">
              <a:defRPr sz="1200"/>
            </a:lvl1pPr>
          </a:lstStyle>
          <a:p>
            <a:fld id="{0AF2EF76-3BC3-427F-B7E4-E8B9AC4BDCE0}" type="slidenum">
              <a:rPr lang="ru-RU" smtClean="0"/>
              <a:t>‹#›</a:t>
            </a:fld>
            <a:endParaRPr lang="ru-RU"/>
          </a:p>
        </p:txBody>
      </p:sp>
    </p:spTree>
    <p:extLst>
      <p:ext uri="{BB962C8B-B14F-4D97-AF65-F5344CB8AC3E}">
        <p14:creationId xmlns:p14="http://schemas.microsoft.com/office/powerpoint/2010/main" val="14617977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0AF2EF76-3BC3-427F-B7E4-E8B9AC4BDCE0}" type="slidenum">
              <a:rPr lang="ru-RU" smtClean="0"/>
              <a:t>6</a:t>
            </a:fld>
            <a:endParaRPr lang="ru-RU"/>
          </a:p>
        </p:txBody>
      </p:sp>
    </p:spTree>
    <p:extLst>
      <p:ext uri="{BB962C8B-B14F-4D97-AF65-F5344CB8AC3E}">
        <p14:creationId xmlns:p14="http://schemas.microsoft.com/office/powerpoint/2010/main" val="21777252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0AF2EF76-3BC3-427F-B7E4-E8B9AC4BDCE0}" type="slidenum">
              <a:rPr lang="ru-RU" smtClean="0"/>
              <a:t>66</a:t>
            </a:fld>
            <a:endParaRPr lang="ru-RU"/>
          </a:p>
        </p:txBody>
      </p:sp>
    </p:spTree>
    <p:extLst>
      <p:ext uri="{BB962C8B-B14F-4D97-AF65-F5344CB8AC3E}">
        <p14:creationId xmlns:p14="http://schemas.microsoft.com/office/powerpoint/2010/main" val="19209188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0AF2EF76-3BC3-427F-B7E4-E8B9AC4BDCE0}" type="slidenum">
              <a:rPr lang="ru-RU" smtClean="0"/>
              <a:t>67</a:t>
            </a:fld>
            <a:endParaRPr lang="ru-RU"/>
          </a:p>
        </p:txBody>
      </p:sp>
    </p:spTree>
    <p:extLst>
      <p:ext uri="{BB962C8B-B14F-4D97-AF65-F5344CB8AC3E}">
        <p14:creationId xmlns:p14="http://schemas.microsoft.com/office/powerpoint/2010/main" val="3592886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0AF2EF76-3BC3-427F-B7E4-E8B9AC4BDCE0}" type="slidenum">
              <a:rPr lang="ru-RU" smtClean="0"/>
              <a:t>68</a:t>
            </a:fld>
            <a:endParaRPr lang="ru-RU"/>
          </a:p>
        </p:txBody>
      </p:sp>
    </p:spTree>
    <p:extLst>
      <p:ext uri="{BB962C8B-B14F-4D97-AF65-F5344CB8AC3E}">
        <p14:creationId xmlns:p14="http://schemas.microsoft.com/office/powerpoint/2010/main" val="38218081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0AF2EF76-3BC3-427F-B7E4-E8B9AC4BDCE0}" type="slidenum">
              <a:rPr lang="ru-RU" smtClean="0"/>
              <a:t>69</a:t>
            </a:fld>
            <a:endParaRPr lang="ru-RU"/>
          </a:p>
        </p:txBody>
      </p:sp>
    </p:spTree>
    <p:extLst>
      <p:ext uri="{BB962C8B-B14F-4D97-AF65-F5344CB8AC3E}">
        <p14:creationId xmlns:p14="http://schemas.microsoft.com/office/powerpoint/2010/main" val="17827165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FF230E4D-A983-4019-AD74-58951C73E871}"/>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 xmlns:a16="http://schemas.microsoft.com/office/drawing/2014/main" id="{D6DB8C17-C3CE-4941-8BAF-D03366CE44B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 xmlns:a16="http://schemas.microsoft.com/office/drawing/2014/main" id="{6CE6DFEA-306C-4723-AA3B-1E8B46CF66A7}"/>
              </a:ext>
            </a:extLst>
          </p:cNvPr>
          <p:cNvSpPr>
            <a:spLocks noGrp="1"/>
          </p:cNvSpPr>
          <p:nvPr>
            <p:ph type="dt" sz="half" idx="10"/>
          </p:nvPr>
        </p:nvSpPr>
        <p:spPr/>
        <p:txBody>
          <a:bodyPr/>
          <a:lstStyle/>
          <a:p>
            <a:fld id="{56FD1DD9-2662-4CE4-94F3-102112B08BAE}" type="datetimeFigureOut">
              <a:rPr lang="ru-RU" smtClean="0"/>
              <a:t>12.02.2023</a:t>
            </a:fld>
            <a:endParaRPr lang="ru-RU"/>
          </a:p>
        </p:txBody>
      </p:sp>
      <p:sp>
        <p:nvSpPr>
          <p:cNvPr id="5" name="Нижний колонтитул 4">
            <a:extLst>
              <a:ext uri="{FF2B5EF4-FFF2-40B4-BE49-F238E27FC236}">
                <a16:creationId xmlns="" xmlns:a16="http://schemas.microsoft.com/office/drawing/2014/main" id="{AE2A54A5-ED98-4BBF-B247-83212592C6F5}"/>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 xmlns:a16="http://schemas.microsoft.com/office/drawing/2014/main" id="{9D29DC0F-53FB-40C5-A335-AF8849B556CF}"/>
              </a:ext>
            </a:extLst>
          </p:cNvPr>
          <p:cNvSpPr>
            <a:spLocks noGrp="1"/>
          </p:cNvSpPr>
          <p:nvPr>
            <p:ph type="sldNum" sz="quarter" idx="12"/>
          </p:nvPr>
        </p:nvSpPr>
        <p:spPr/>
        <p:txBody>
          <a:bodyPr/>
          <a:lstStyle/>
          <a:p>
            <a:fld id="{D71F6320-6541-4FC8-BF28-CC063B43F457}" type="slidenum">
              <a:rPr lang="ru-RU" smtClean="0"/>
              <a:t>‹#›</a:t>
            </a:fld>
            <a:endParaRPr lang="ru-RU"/>
          </a:p>
        </p:txBody>
      </p:sp>
    </p:spTree>
    <p:extLst>
      <p:ext uri="{BB962C8B-B14F-4D97-AF65-F5344CB8AC3E}">
        <p14:creationId xmlns:p14="http://schemas.microsoft.com/office/powerpoint/2010/main" val="32517195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0F80E206-5AC3-4CDA-945C-FB4F9EFE63B0}"/>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 xmlns:a16="http://schemas.microsoft.com/office/drawing/2014/main" id="{B497E814-F2BD-4894-89E1-15F8914E5454}"/>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 xmlns:a16="http://schemas.microsoft.com/office/drawing/2014/main" id="{C39ADD5A-67EA-4A7A-A06F-6C2A7122E8D2}"/>
              </a:ext>
            </a:extLst>
          </p:cNvPr>
          <p:cNvSpPr>
            <a:spLocks noGrp="1"/>
          </p:cNvSpPr>
          <p:nvPr>
            <p:ph type="dt" sz="half" idx="10"/>
          </p:nvPr>
        </p:nvSpPr>
        <p:spPr/>
        <p:txBody>
          <a:bodyPr/>
          <a:lstStyle/>
          <a:p>
            <a:fld id="{56FD1DD9-2662-4CE4-94F3-102112B08BAE}" type="datetimeFigureOut">
              <a:rPr lang="ru-RU" smtClean="0"/>
              <a:t>12.02.2023</a:t>
            </a:fld>
            <a:endParaRPr lang="ru-RU"/>
          </a:p>
        </p:txBody>
      </p:sp>
      <p:sp>
        <p:nvSpPr>
          <p:cNvPr id="5" name="Нижний колонтитул 4">
            <a:extLst>
              <a:ext uri="{FF2B5EF4-FFF2-40B4-BE49-F238E27FC236}">
                <a16:creationId xmlns="" xmlns:a16="http://schemas.microsoft.com/office/drawing/2014/main" id="{CBE9698D-7495-4A88-95DA-90DB4093E262}"/>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 xmlns:a16="http://schemas.microsoft.com/office/drawing/2014/main" id="{3DE51CD8-6E6D-41A5-BCCA-1B5D2FD606AE}"/>
              </a:ext>
            </a:extLst>
          </p:cNvPr>
          <p:cNvSpPr>
            <a:spLocks noGrp="1"/>
          </p:cNvSpPr>
          <p:nvPr>
            <p:ph type="sldNum" sz="quarter" idx="12"/>
          </p:nvPr>
        </p:nvSpPr>
        <p:spPr/>
        <p:txBody>
          <a:bodyPr/>
          <a:lstStyle/>
          <a:p>
            <a:fld id="{D71F6320-6541-4FC8-BF28-CC063B43F457}" type="slidenum">
              <a:rPr lang="ru-RU" smtClean="0"/>
              <a:t>‹#›</a:t>
            </a:fld>
            <a:endParaRPr lang="ru-RU"/>
          </a:p>
        </p:txBody>
      </p:sp>
    </p:spTree>
    <p:extLst>
      <p:ext uri="{BB962C8B-B14F-4D97-AF65-F5344CB8AC3E}">
        <p14:creationId xmlns:p14="http://schemas.microsoft.com/office/powerpoint/2010/main" val="38585177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 xmlns:a16="http://schemas.microsoft.com/office/drawing/2014/main" id="{9B7C0758-881A-4C19-8BAB-268043BDE0CC}"/>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 xmlns:a16="http://schemas.microsoft.com/office/drawing/2014/main" id="{633950D3-9843-4107-A4BE-56ACACA3EFB7}"/>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 xmlns:a16="http://schemas.microsoft.com/office/drawing/2014/main" id="{3EB5FB12-924E-4C49-9A8F-3E2A93A595DD}"/>
              </a:ext>
            </a:extLst>
          </p:cNvPr>
          <p:cNvSpPr>
            <a:spLocks noGrp="1"/>
          </p:cNvSpPr>
          <p:nvPr>
            <p:ph type="dt" sz="half" idx="10"/>
          </p:nvPr>
        </p:nvSpPr>
        <p:spPr/>
        <p:txBody>
          <a:bodyPr/>
          <a:lstStyle/>
          <a:p>
            <a:fld id="{56FD1DD9-2662-4CE4-94F3-102112B08BAE}" type="datetimeFigureOut">
              <a:rPr lang="ru-RU" smtClean="0"/>
              <a:t>12.02.2023</a:t>
            </a:fld>
            <a:endParaRPr lang="ru-RU"/>
          </a:p>
        </p:txBody>
      </p:sp>
      <p:sp>
        <p:nvSpPr>
          <p:cNvPr id="5" name="Нижний колонтитул 4">
            <a:extLst>
              <a:ext uri="{FF2B5EF4-FFF2-40B4-BE49-F238E27FC236}">
                <a16:creationId xmlns="" xmlns:a16="http://schemas.microsoft.com/office/drawing/2014/main" id="{E6424CEF-5B6F-4DC3-91D8-47E22274C788}"/>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 xmlns:a16="http://schemas.microsoft.com/office/drawing/2014/main" id="{517C79EC-A35F-48E1-AEB2-890BCAC8B6AB}"/>
              </a:ext>
            </a:extLst>
          </p:cNvPr>
          <p:cNvSpPr>
            <a:spLocks noGrp="1"/>
          </p:cNvSpPr>
          <p:nvPr>
            <p:ph type="sldNum" sz="quarter" idx="12"/>
          </p:nvPr>
        </p:nvSpPr>
        <p:spPr/>
        <p:txBody>
          <a:bodyPr/>
          <a:lstStyle/>
          <a:p>
            <a:fld id="{D71F6320-6541-4FC8-BF28-CC063B43F457}" type="slidenum">
              <a:rPr lang="ru-RU" smtClean="0"/>
              <a:t>‹#›</a:t>
            </a:fld>
            <a:endParaRPr lang="ru-RU"/>
          </a:p>
        </p:txBody>
      </p:sp>
    </p:spTree>
    <p:extLst>
      <p:ext uri="{BB962C8B-B14F-4D97-AF65-F5344CB8AC3E}">
        <p14:creationId xmlns:p14="http://schemas.microsoft.com/office/powerpoint/2010/main" val="36098302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C1DCCA99-1D8F-48EE-84A5-49D6D7813930}"/>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 xmlns:a16="http://schemas.microsoft.com/office/drawing/2014/main" id="{0D432E8F-BCBE-47AA-90B0-46F90A17CD2A}"/>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 xmlns:a16="http://schemas.microsoft.com/office/drawing/2014/main" id="{ACB1ECAD-10A2-43F6-9CC9-909BF895FEE0}"/>
              </a:ext>
            </a:extLst>
          </p:cNvPr>
          <p:cNvSpPr>
            <a:spLocks noGrp="1"/>
          </p:cNvSpPr>
          <p:nvPr>
            <p:ph type="dt" sz="half" idx="10"/>
          </p:nvPr>
        </p:nvSpPr>
        <p:spPr/>
        <p:txBody>
          <a:bodyPr/>
          <a:lstStyle/>
          <a:p>
            <a:fld id="{56FD1DD9-2662-4CE4-94F3-102112B08BAE}" type="datetimeFigureOut">
              <a:rPr lang="ru-RU" smtClean="0"/>
              <a:t>12.02.2023</a:t>
            </a:fld>
            <a:endParaRPr lang="ru-RU"/>
          </a:p>
        </p:txBody>
      </p:sp>
      <p:sp>
        <p:nvSpPr>
          <p:cNvPr id="5" name="Нижний колонтитул 4">
            <a:extLst>
              <a:ext uri="{FF2B5EF4-FFF2-40B4-BE49-F238E27FC236}">
                <a16:creationId xmlns="" xmlns:a16="http://schemas.microsoft.com/office/drawing/2014/main" id="{DE04FF6C-4F7C-4513-93BD-D0F930133136}"/>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 xmlns:a16="http://schemas.microsoft.com/office/drawing/2014/main" id="{9A6E0120-BD1C-4A28-802E-460F32A7BD61}"/>
              </a:ext>
            </a:extLst>
          </p:cNvPr>
          <p:cNvSpPr>
            <a:spLocks noGrp="1"/>
          </p:cNvSpPr>
          <p:nvPr>
            <p:ph type="sldNum" sz="quarter" idx="12"/>
          </p:nvPr>
        </p:nvSpPr>
        <p:spPr/>
        <p:txBody>
          <a:bodyPr/>
          <a:lstStyle/>
          <a:p>
            <a:fld id="{D71F6320-6541-4FC8-BF28-CC063B43F457}" type="slidenum">
              <a:rPr lang="ru-RU" smtClean="0"/>
              <a:t>‹#›</a:t>
            </a:fld>
            <a:endParaRPr lang="ru-RU"/>
          </a:p>
        </p:txBody>
      </p:sp>
    </p:spTree>
    <p:extLst>
      <p:ext uri="{BB962C8B-B14F-4D97-AF65-F5344CB8AC3E}">
        <p14:creationId xmlns:p14="http://schemas.microsoft.com/office/powerpoint/2010/main" val="27715996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CBBAAED1-CDF9-4269-847B-D14FEAC9AF36}"/>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 xmlns:a16="http://schemas.microsoft.com/office/drawing/2014/main" id="{06A63ADC-4704-45A2-8A0E-084CC4A17C8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 xmlns:a16="http://schemas.microsoft.com/office/drawing/2014/main" id="{D01D4E0C-A2CC-4E01-93AE-44FA92A03404}"/>
              </a:ext>
            </a:extLst>
          </p:cNvPr>
          <p:cNvSpPr>
            <a:spLocks noGrp="1"/>
          </p:cNvSpPr>
          <p:nvPr>
            <p:ph type="dt" sz="half" idx="10"/>
          </p:nvPr>
        </p:nvSpPr>
        <p:spPr/>
        <p:txBody>
          <a:bodyPr/>
          <a:lstStyle/>
          <a:p>
            <a:fld id="{56FD1DD9-2662-4CE4-94F3-102112B08BAE}" type="datetimeFigureOut">
              <a:rPr lang="ru-RU" smtClean="0"/>
              <a:t>12.02.2023</a:t>
            </a:fld>
            <a:endParaRPr lang="ru-RU"/>
          </a:p>
        </p:txBody>
      </p:sp>
      <p:sp>
        <p:nvSpPr>
          <p:cNvPr id="5" name="Нижний колонтитул 4">
            <a:extLst>
              <a:ext uri="{FF2B5EF4-FFF2-40B4-BE49-F238E27FC236}">
                <a16:creationId xmlns="" xmlns:a16="http://schemas.microsoft.com/office/drawing/2014/main" id="{6B10B3A7-0C7B-404A-9905-F08F82B0323C}"/>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 xmlns:a16="http://schemas.microsoft.com/office/drawing/2014/main" id="{F06B652B-0E9E-402E-9CEC-8F294B58D3A5}"/>
              </a:ext>
            </a:extLst>
          </p:cNvPr>
          <p:cNvSpPr>
            <a:spLocks noGrp="1"/>
          </p:cNvSpPr>
          <p:nvPr>
            <p:ph type="sldNum" sz="quarter" idx="12"/>
          </p:nvPr>
        </p:nvSpPr>
        <p:spPr/>
        <p:txBody>
          <a:bodyPr/>
          <a:lstStyle/>
          <a:p>
            <a:fld id="{D71F6320-6541-4FC8-BF28-CC063B43F457}" type="slidenum">
              <a:rPr lang="ru-RU" smtClean="0"/>
              <a:t>‹#›</a:t>
            </a:fld>
            <a:endParaRPr lang="ru-RU"/>
          </a:p>
        </p:txBody>
      </p:sp>
    </p:spTree>
    <p:extLst>
      <p:ext uri="{BB962C8B-B14F-4D97-AF65-F5344CB8AC3E}">
        <p14:creationId xmlns:p14="http://schemas.microsoft.com/office/powerpoint/2010/main" val="6695585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3F1A403D-2FB5-402F-AF9D-BA262E57EA66}"/>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 xmlns:a16="http://schemas.microsoft.com/office/drawing/2014/main" id="{6435C499-0A1A-4696-B7A4-776F09C17B29}"/>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 xmlns:a16="http://schemas.microsoft.com/office/drawing/2014/main" id="{B29FFF7C-581F-441B-8B99-15A958F28591}"/>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 xmlns:a16="http://schemas.microsoft.com/office/drawing/2014/main" id="{F237712D-0ECC-4206-A4C3-A6F3BA169235}"/>
              </a:ext>
            </a:extLst>
          </p:cNvPr>
          <p:cNvSpPr>
            <a:spLocks noGrp="1"/>
          </p:cNvSpPr>
          <p:nvPr>
            <p:ph type="dt" sz="half" idx="10"/>
          </p:nvPr>
        </p:nvSpPr>
        <p:spPr/>
        <p:txBody>
          <a:bodyPr/>
          <a:lstStyle/>
          <a:p>
            <a:fld id="{56FD1DD9-2662-4CE4-94F3-102112B08BAE}" type="datetimeFigureOut">
              <a:rPr lang="ru-RU" smtClean="0"/>
              <a:t>12.02.2023</a:t>
            </a:fld>
            <a:endParaRPr lang="ru-RU"/>
          </a:p>
        </p:txBody>
      </p:sp>
      <p:sp>
        <p:nvSpPr>
          <p:cNvPr id="6" name="Нижний колонтитул 5">
            <a:extLst>
              <a:ext uri="{FF2B5EF4-FFF2-40B4-BE49-F238E27FC236}">
                <a16:creationId xmlns="" xmlns:a16="http://schemas.microsoft.com/office/drawing/2014/main" id="{E777D1E4-16D6-4E1E-8EAB-3C90B18F1298}"/>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 xmlns:a16="http://schemas.microsoft.com/office/drawing/2014/main" id="{1EB110A3-18AF-4BB0-9F12-20EF0D5B56FE}"/>
              </a:ext>
            </a:extLst>
          </p:cNvPr>
          <p:cNvSpPr>
            <a:spLocks noGrp="1"/>
          </p:cNvSpPr>
          <p:nvPr>
            <p:ph type="sldNum" sz="quarter" idx="12"/>
          </p:nvPr>
        </p:nvSpPr>
        <p:spPr/>
        <p:txBody>
          <a:bodyPr/>
          <a:lstStyle/>
          <a:p>
            <a:fld id="{D71F6320-6541-4FC8-BF28-CC063B43F457}" type="slidenum">
              <a:rPr lang="ru-RU" smtClean="0"/>
              <a:t>‹#›</a:t>
            </a:fld>
            <a:endParaRPr lang="ru-RU"/>
          </a:p>
        </p:txBody>
      </p:sp>
    </p:spTree>
    <p:extLst>
      <p:ext uri="{BB962C8B-B14F-4D97-AF65-F5344CB8AC3E}">
        <p14:creationId xmlns:p14="http://schemas.microsoft.com/office/powerpoint/2010/main" val="27130642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9B228103-5D9F-4FD5-A227-DB274245E185}"/>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 xmlns:a16="http://schemas.microsoft.com/office/drawing/2014/main" id="{5EE6AC75-6927-441C-9289-F8AD07720FA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 xmlns:a16="http://schemas.microsoft.com/office/drawing/2014/main" id="{7EB964D9-5AD5-46B9-BA6D-94628344000E}"/>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 xmlns:a16="http://schemas.microsoft.com/office/drawing/2014/main" id="{9DD7D7F4-3647-40E5-9B6A-6304E6DFDC1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 xmlns:a16="http://schemas.microsoft.com/office/drawing/2014/main" id="{056FB902-A135-4488-B16E-4ED9C71DCAE8}"/>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 xmlns:a16="http://schemas.microsoft.com/office/drawing/2014/main" id="{F3020B69-7AEE-4A0E-B5B4-8788828C5455}"/>
              </a:ext>
            </a:extLst>
          </p:cNvPr>
          <p:cNvSpPr>
            <a:spLocks noGrp="1"/>
          </p:cNvSpPr>
          <p:nvPr>
            <p:ph type="dt" sz="half" idx="10"/>
          </p:nvPr>
        </p:nvSpPr>
        <p:spPr/>
        <p:txBody>
          <a:bodyPr/>
          <a:lstStyle/>
          <a:p>
            <a:fld id="{56FD1DD9-2662-4CE4-94F3-102112B08BAE}" type="datetimeFigureOut">
              <a:rPr lang="ru-RU" smtClean="0"/>
              <a:t>12.02.2023</a:t>
            </a:fld>
            <a:endParaRPr lang="ru-RU"/>
          </a:p>
        </p:txBody>
      </p:sp>
      <p:sp>
        <p:nvSpPr>
          <p:cNvPr id="8" name="Нижний колонтитул 7">
            <a:extLst>
              <a:ext uri="{FF2B5EF4-FFF2-40B4-BE49-F238E27FC236}">
                <a16:creationId xmlns="" xmlns:a16="http://schemas.microsoft.com/office/drawing/2014/main" id="{E523086B-83CB-4E02-BB43-491B73C1196C}"/>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 xmlns:a16="http://schemas.microsoft.com/office/drawing/2014/main" id="{79165BB8-EF00-4CC6-8BA5-0BB3689A5A3A}"/>
              </a:ext>
            </a:extLst>
          </p:cNvPr>
          <p:cNvSpPr>
            <a:spLocks noGrp="1"/>
          </p:cNvSpPr>
          <p:nvPr>
            <p:ph type="sldNum" sz="quarter" idx="12"/>
          </p:nvPr>
        </p:nvSpPr>
        <p:spPr/>
        <p:txBody>
          <a:bodyPr/>
          <a:lstStyle/>
          <a:p>
            <a:fld id="{D71F6320-6541-4FC8-BF28-CC063B43F457}" type="slidenum">
              <a:rPr lang="ru-RU" smtClean="0"/>
              <a:t>‹#›</a:t>
            </a:fld>
            <a:endParaRPr lang="ru-RU"/>
          </a:p>
        </p:txBody>
      </p:sp>
    </p:spTree>
    <p:extLst>
      <p:ext uri="{BB962C8B-B14F-4D97-AF65-F5344CB8AC3E}">
        <p14:creationId xmlns:p14="http://schemas.microsoft.com/office/powerpoint/2010/main" val="4403261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3468D6F8-8B0A-44E1-BEB0-94082666D37A}"/>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 xmlns:a16="http://schemas.microsoft.com/office/drawing/2014/main" id="{F9831F27-31AA-4F77-B7C8-BC96E9886009}"/>
              </a:ext>
            </a:extLst>
          </p:cNvPr>
          <p:cNvSpPr>
            <a:spLocks noGrp="1"/>
          </p:cNvSpPr>
          <p:nvPr>
            <p:ph type="dt" sz="half" idx="10"/>
          </p:nvPr>
        </p:nvSpPr>
        <p:spPr/>
        <p:txBody>
          <a:bodyPr/>
          <a:lstStyle/>
          <a:p>
            <a:fld id="{56FD1DD9-2662-4CE4-94F3-102112B08BAE}" type="datetimeFigureOut">
              <a:rPr lang="ru-RU" smtClean="0"/>
              <a:t>12.02.2023</a:t>
            </a:fld>
            <a:endParaRPr lang="ru-RU"/>
          </a:p>
        </p:txBody>
      </p:sp>
      <p:sp>
        <p:nvSpPr>
          <p:cNvPr id="4" name="Нижний колонтитул 3">
            <a:extLst>
              <a:ext uri="{FF2B5EF4-FFF2-40B4-BE49-F238E27FC236}">
                <a16:creationId xmlns="" xmlns:a16="http://schemas.microsoft.com/office/drawing/2014/main" id="{A80175FA-40ED-4F25-9269-362A8179AEEC}"/>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 xmlns:a16="http://schemas.microsoft.com/office/drawing/2014/main" id="{7127418F-ECC5-40F1-96E1-6387B8EED056}"/>
              </a:ext>
            </a:extLst>
          </p:cNvPr>
          <p:cNvSpPr>
            <a:spLocks noGrp="1"/>
          </p:cNvSpPr>
          <p:nvPr>
            <p:ph type="sldNum" sz="quarter" idx="12"/>
          </p:nvPr>
        </p:nvSpPr>
        <p:spPr/>
        <p:txBody>
          <a:bodyPr/>
          <a:lstStyle/>
          <a:p>
            <a:fld id="{D71F6320-6541-4FC8-BF28-CC063B43F457}" type="slidenum">
              <a:rPr lang="ru-RU" smtClean="0"/>
              <a:t>‹#›</a:t>
            </a:fld>
            <a:endParaRPr lang="ru-RU"/>
          </a:p>
        </p:txBody>
      </p:sp>
    </p:spTree>
    <p:extLst>
      <p:ext uri="{BB962C8B-B14F-4D97-AF65-F5344CB8AC3E}">
        <p14:creationId xmlns:p14="http://schemas.microsoft.com/office/powerpoint/2010/main" val="37783131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 xmlns:a16="http://schemas.microsoft.com/office/drawing/2014/main" id="{A94934BD-DDDC-4D16-AD23-B1B3493CB984}"/>
              </a:ext>
            </a:extLst>
          </p:cNvPr>
          <p:cNvSpPr>
            <a:spLocks noGrp="1"/>
          </p:cNvSpPr>
          <p:nvPr>
            <p:ph type="dt" sz="half" idx="10"/>
          </p:nvPr>
        </p:nvSpPr>
        <p:spPr/>
        <p:txBody>
          <a:bodyPr/>
          <a:lstStyle/>
          <a:p>
            <a:fld id="{56FD1DD9-2662-4CE4-94F3-102112B08BAE}" type="datetimeFigureOut">
              <a:rPr lang="ru-RU" smtClean="0"/>
              <a:t>12.02.2023</a:t>
            </a:fld>
            <a:endParaRPr lang="ru-RU"/>
          </a:p>
        </p:txBody>
      </p:sp>
      <p:sp>
        <p:nvSpPr>
          <p:cNvPr id="3" name="Нижний колонтитул 2">
            <a:extLst>
              <a:ext uri="{FF2B5EF4-FFF2-40B4-BE49-F238E27FC236}">
                <a16:creationId xmlns="" xmlns:a16="http://schemas.microsoft.com/office/drawing/2014/main" id="{E268A054-8E52-41C8-89B5-86BE63EB5006}"/>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 xmlns:a16="http://schemas.microsoft.com/office/drawing/2014/main" id="{9026D540-BC63-4EEB-9837-9EF0816886A3}"/>
              </a:ext>
            </a:extLst>
          </p:cNvPr>
          <p:cNvSpPr>
            <a:spLocks noGrp="1"/>
          </p:cNvSpPr>
          <p:nvPr>
            <p:ph type="sldNum" sz="quarter" idx="12"/>
          </p:nvPr>
        </p:nvSpPr>
        <p:spPr/>
        <p:txBody>
          <a:bodyPr/>
          <a:lstStyle/>
          <a:p>
            <a:fld id="{D71F6320-6541-4FC8-BF28-CC063B43F457}" type="slidenum">
              <a:rPr lang="ru-RU" smtClean="0"/>
              <a:t>‹#›</a:t>
            </a:fld>
            <a:endParaRPr lang="ru-RU"/>
          </a:p>
        </p:txBody>
      </p:sp>
    </p:spTree>
    <p:extLst>
      <p:ext uri="{BB962C8B-B14F-4D97-AF65-F5344CB8AC3E}">
        <p14:creationId xmlns:p14="http://schemas.microsoft.com/office/powerpoint/2010/main" val="41577122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46C47E4B-3DD3-41C5-8E1D-AA855368813E}"/>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 xmlns:a16="http://schemas.microsoft.com/office/drawing/2014/main" id="{CBA54C32-3690-4825-ACAC-275EEFD6B96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 xmlns:a16="http://schemas.microsoft.com/office/drawing/2014/main" id="{7ABF3D98-72B5-40B7-B5C3-4DC0A0E4E5A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 xmlns:a16="http://schemas.microsoft.com/office/drawing/2014/main" id="{D8429AD3-FA32-4FEB-88D9-CDC1853376BE}"/>
              </a:ext>
            </a:extLst>
          </p:cNvPr>
          <p:cNvSpPr>
            <a:spLocks noGrp="1"/>
          </p:cNvSpPr>
          <p:nvPr>
            <p:ph type="dt" sz="half" idx="10"/>
          </p:nvPr>
        </p:nvSpPr>
        <p:spPr/>
        <p:txBody>
          <a:bodyPr/>
          <a:lstStyle/>
          <a:p>
            <a:fld id="{56FD1DD9-2662-4CE4-94F3-102112B08BAE}" type="datetimeFigureOut">
              <a:rPr lang="ru-RU" smtClean="0"/>
              <a:t>12.02.2023</a:t>
            </a:fld>
            <a:endParaRPr lang="ru-RU"/>
          </a:p>
        </p:txBody>
      </p:sp>
      <p:sp>
        <p:nvSpPr>
          <p:cNvPr id="6" name="Нижний колонтитул 5">
            <a:extLst>
              <a:ext uri="{FF2B5EF4-FFF2-40B4-BE49-F238E27FC236}">
                <a16:creationId xmlns="" xmlns:a16="http://schemas.microsoft.com/office/drawing/2014/main" id="{2D890ED3-00F9-4ACE-A76F-88414D47FAA1}"/>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 xmlns:a16="http://schemas.microsoft.com/office/drawing/2014/main" id="{50F4E622-4D20-4E22-B792-D91927AF495C}"/>
              </a:ext>
            </a:extLst>
          </p:cNvPr>
          <p:cNvSpPr>
            <a:spLocks noGrp="1"/>
          </p:cNvSpPr>
          <p:nvPr>
            <p:ph type="sldNum" sz="quarter" idx="12"/>
          </p:nvPr>
        </p:nvSpPr>
        <p:spPr/>
        <p:txBody>
          <a:bodyPr/>
          <a:lstStyle/>
          <a:p>
            <a:fld id="{D71F6320-6541-4FC8-BF28-CC063B43F457}" type="slidenum">
              <a:rPr lang="ru-RU" smtClean="0"/>
              <a:t>‹#›</a:t>
            </a:fld>
            <a:endParaRPr lang="ru-RU"/>
          </a:p>
        </p:txBody>
      </p:sp>
    </p:spTree>
    <p:extLst>
      <p:ext uri="{BB962C8B-B14F-4D97-AF65-F5344CB8AC3E}">
        <p14:creationId xmlns:p14="http://schemas.microsoft.com/office/powerpoint/2010/main" val="42694697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7C97F11A-F0BD-4A4C-AD34-06FC0D0AF1C7}"/>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 xmlns:a16="http://schemas.microsoft.com/office/drawing/2014/main" id="{FC8126C5-6DD7-4D38-8FA6-50BF7043733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 xmlns:a16="http://schemas.microsoft.com/office/drawing/2014/main" id="{4DBB16D4-825F-4AE6-8052-94C07F3D2F9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 xmlns:a16="http://schemas.microsoft.com/office/drawing/2014/main" id="{C6295DD5-132C-4683-B71E-DEEA73CD8BE4}"/>
              </a:ext>
            </a:extLst>
          </p:cNvPr>
          <p:cNvSpPr>
            <a:spLocks noGrp="1"/>
          </p:cNvSpPr>
          <p:nvPr>
            <p:ph type="dt" sz="half" idx="10"/>
          </p:nvPr>
        </p:nvSpPr>
        <p:spPr/>
        <p:txBody>
          <a:bodyPr/>
          <a:lstStyle/>
          <a:p>
            <a:fld id="{56FD1DD9-2662-4CE4-94F3-102112B08BAE}" type="datetimeFigureOut">
              <a:rPr lang="ru-RU" smtClean="0"/>
              <a:t>12.02.2023</a:t>
            </a:fld>
            <a:endParaRPr lang="ru-RU"/>
          </a:p>
        </p:txBody>
      </p:sp>
      <p:sp>
        <p:nvSpPr>
          <p:cNvPr id="6" name="Нижний колонтитул 5">
            <a:extLst>
              <a:ext uri="{FF2B5EF4-FFF2-40B4-BE49-F238E27FC236}">
                <a16:creationId xmlns="" xmlns:a16="http://schemas.microsoft.com/office/drawing/2014/main" id="{ED251972-BAAC-4697-BCB9-4076187268CF}"/>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 xmlns:a16="http://schemas.microsoft.com/office/drawing/2014/main" id="{5143B30F-384D-4EC3-BD4F-717BD8A98285}"/>
              </a:ext>
            </a:extLst>
          </p:cNvPr>
          <p:cNvSpPr>
            <a:spLocks noGrp="1"/>
          </p:cNvSpPr>
          <p:nvPr>
            <p:ph type="sldNum" sz="quarter" idx="12"/>
          </p:nvPr>
        </p:nvSpPr>
        <p:spPr/>
        <p:txBody>
          <a:bodyPr/>
          <a:lstStyle/>
          <a:p>
            <a:fld id="{D71F6320-6541-4FC8-BF28-CC063B43F457}" type="slidenum">
              <a:rPr lang="ru-RU" smtClean="0"/>
              <a:t>‹#›</a:t>
            </a:fld>
            <a:endParaRPr lang="ru-RU"/>
          </a:p>
        </p:txBody>
      </p:sp>
    </p:spTree>
    <p:extLst>
      <p:ext uri="{BB962C8B-B14F-4D97-AF65-F5344CB8AC3E}">
        <p14:creationId xmlns:p14="http://schemas.microsoft.com/office/powerpoint/2010/main" val="34937833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EB2D7ED4-C970-4C32-9960-C17AAF4EC5E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 xmlns:a16="http://schemas.microsoft.com/office/drawing/2014/main" id="{FFC5280B-0E2D-4ADE-A828-62DCBBBD423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 xmlns:a16="http://schemas.microsoft.com/office/drawing/2014/main" id="{C3F7065D-FA77-4268-8A37-B8E471F0513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6FD1DD9-2662-4CE4-94F3-102112B08BAE}" type="datetimeFigureOut">
              <a:rPr lang="ru-RU" smtClean="0"/>
              <a:t>12.02.2023</a:t>
            </a:fld>
            <a:endParaRPr lang="ru-RU"/>
          </a:p>
        </p:txBody>
      </p:sp>
      <p:sp>
        <p:nvSpPr>
          <p:cNvPr id="5" name="Нижний колонтитул 4">
            <a:extLst>
              <a:ext uri="{FF2B5EF4-FFF2-40B4-BE49-F238E27FC236}">
                <a16:creationId xmlns="" xmlns:a16="http://schemas.microsoft.com/office/drawing/2014/main" id="{719AB6B6-2433-4CD1-965D-985C5492A15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 xmlns:a16="http://schemas.microsoft.com/office/drawing/2014/main" id="{7FDE5160-69AF-453B-896F-586ECEE8F7E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71F6320-6541-4FC8-BF28-CC063B43F457}" type="slidenum">
              <a:rPr lang="ru-RU" smtClean="0"/>
              <a:t>‹#›</a:t>
            </a:fld>
            <a:endParaRPr lang="ru-RU"/>
          </a:p>
        </p:txBody>
      </p:sp>
    </p:spTree>
    <p:extLst>
      <p:ext uri="{BB962C8B-B14F-4D97-AF65-F5344CB8AC3E}">
        <p14:creationId xmlns:p14="http://schemas.microsoft.com/office/powerpoint/2010/main" val="29001034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Layout" Target="../slideLayouts/slideLayout1.xml"/><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Layout" Target="../slideLayouts/slideLayout1.xml"/><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hyperlink" Target="https://www.buhonline.ru/pub/beginner/2019/7/14836_oktmo-v-2022-godu" TargetMode="External"/><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hyperlink" Target="https://normativ.kontur.ru/document?moduleId=1&amp;documentId=439582&amp;promocode=0957&amp;utm_source=yandex&amp;utm_medium=organic&amp;utm_campaign=content-link-buhonline&amp;utm_content=tag-uplata-nalogov&amp;utm_term=pub19468&amp;utm_referrer=https://yandex.ru#h780" TargetMode="External"/><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25.jpeg"/><Relationship Id="rId4" Type="http://schemas.openxmlformats.org/officeDocument/2006/relationships/hyperlink" Target="https://normativ.kontur.ru/document?moduleId=1&amp;documentId=439582&amp;promocode=0957&amp;utm_source=yandex&amp;utm_medium=organic&amp;utm_campaign=content-link-buhonline&amp;utm_content=tag-uplata-nalogov&amp;utm_term=pub19468&amp;utm_referrer=https://yandex.ru"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hyperlink" Target="https://raex-rr.com/pro/b2b/outsoursing/outsourcing_of_accounting_functions_rating/2021/" TargetMode="External"/><Relationship Id="rId2" Type="http://schemas.openxmlformats.org/officeDocument/2006/relationships/hyperlink" Target="https://raex-a.ru/rankingtable/auditors_group/2020/main" TargetMode="Externa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1.jp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4.jp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37.jpeg"/></Relationships>
</file>

<file path=ppt/slides/_rels/slide5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www.nalog.gov.ru/rn77/about_fts/docs/13015737/" TargetMode="Externa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6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4.png"/></Relationships>
</file>

<file path=ppt/slides/_rels/slide6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45.png"/></Relationships>
</file>

<file path=ppt/slides/_rels/slide6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hyperlink" Target="https://audit-vela.com/" TargetMode="External"/><Relationship Id="rId7" Type="http://schemas.openxmlformats.org/officeDocument/2006/relationships/image" Target="../media/image48.png"/><Relationship Id="rId2" Type="http://schemas.openxmlformats.org/officeDocument/2006/relationships/hyperlink" Target="mailto:office@audit-vela.com" TargetMode="External"/><Relationship Id="rId1" Type="http://schemas.openxmlformats.org/officeDocument/2006/relationships/slideLayout" Target="../slideLayouts/slideLayout7.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hyperlink" Target="https://auditvela.ru/"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887104" y="2251882"/>
            <a:ext cx="10495129" cy="3684895"/>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ru-RU"/>
          </a:p>
        </p:txBody>
      </p:sp>
      <p:sp>
        <p:nvSpPr>
          <p:cNvPr id="3" name="Объект 2"/>
          <p:cNvSpPr>
            <a:spLocks noGrp="1"/>
          </p:cNvSpPr>
          <p:nvPr>
            <p:ph idx="1"/>
          </p:nvPr>
        </p:nvSpPr>
        <p:spPr>
          <a:xfrm>
            <a:off x="1119116" y="2483893"/>
            <a:ext cx="9921924" cy="3208451"/>
          </a:xfrm>
          <a:ln>
            <a:noFill/>
          </a:ln>
        </p:spPr>
        <p:txBody>
          <a:bodyPr>
            <a:normAutofit fontScale="85000" lnSpcReduction="20000"/>
          </a:bodyPr>
          <a:lstStyle/>
          <a:p>
            <a:pPr marL="0" indent="0" algn="ctr">
              <a:buNone/>
            </a:pPr>
            <a:endParaRPr lang="ru-RU" sz="3600" b="1" dirty="0" smtClean="0"/>
          </a:p>
          <a:p>
            <a:pPr marL="0" indent="0" algn="ctr">
              <a:buNone/>
            </a:pPr>
            <a:r>
              <a:rPr lang="ru-RU" sz="3300" b="1" i="1" dirty="0" smtClean="0">
                <a:solidFill>
                  <a:schemeClr val="bg1"/>
                </a:solidFill>
                <a:effectLst>
                  <a:outerShdw blurRad="38100" dist="38100" dir="2700000" algn="tl">
                    <a:srgbClr val="000000">
                      <a:alpha val="43137"/>
                    </a:srgbClr>
                  </a:outerShdw>
                </a:effectLst>
              </a:rPr>
              <a:t>Семинар</a:t>
            </a:r>
            <a:r>
              <a:rPr lang="ru-RU" sz="3600" b="1" dirty="0" smtClean="0">
                <a:solidFill>
                  <a:schemeClr val="bg1"/>
                </a:solidFill>
              </a:rPr>
              <a:t> </a:t>
            </a:r>
          </a:p>
          <a:p>
            <a:pPr marL="0" indent="0" algn="ctr">
              <a:buNone/>
            </a:pPr>
            <a:r>
              <a:rPr lang="ru-RU" sz="4000" b="1" dirty="0" smtClean="0">
                <a:solidFill>
                  <a:schemeClr val="bg1"/>
                </a:solidFill>
              </a:rPr>
              <a:t> </a:t>
            </a:r>
            <a:r>
              <a:rPr lang="ru-RU" sz="4000" b="1" i="1" dirty="0" smtClean="0">
                <a:solidFill>
                  <a:schemeClr val="bg1"/>
                </a:solidFill>
                <a:effectLst>
                  <a:outerShdw blurRad="38100" dist="38100" dir="2700000" algn="tl">
                    <a:srgbClr val="000000">
                      <a:alpha val="43137"/>
                    </a:srgbClr>
                  </a:outerShdw>
                </a:effectLst>
              </a:rPr>
              <a:t>«Актуальные изменения налогового законодательства в 2023 году» для </a:t>
            </a:r>
            <a:r>
              <a:rPr lang="ru-RU" sz="4000" b="1" i="1" dirty="0" smtClean="0">
                <a:solidFill>
                  <a:schemeClr val="bg1"/>
                </a:solidFill>
                <a:effectLst>
                  <a:outerShdw blurRad="38100" dist="38100" dir="2700000" algn="tl">
                    <a:srgbClr val="000000">
                      <a:alpha val="43137"/>
                    </a:srgbClr>
                  </a:outerShdw>
                </a:effectLst>
              </a:rPr>
              <a:t>субъектов</a:t>
            </a:r>
            <a:r>
              <a:rPr lang="ru-RU" sz="4000" b="1" i="1" dirty="0" smtClean="0">
                <a:solidFill>
                  <a:schemeClr val="bg1"/>
                </a:solidFill>
                <a:effectLst>
                  <a:outerShdw blurRad="38100" dist="38100" dir="2700000" algn="tl">
                    <a:srgbClr val="000000">
                      <a:alpha val="43137"/>
                    </a:srgbClr>
                  </a:outerShdw>
                </a:effectLst>
              </a:rPr>
              <a:t>	малого и среднего предпринимательства Ростовской области»	</a:t>
            </a:r>
          </a:p>
          <a:p>
            <a:pPr marL="0" indent="0" algn="ctr">
              <a:buNone/>
            </a:pPr>
            <a:endParaRPr lang="ru-RU" sz="2100" b="1" i="1" dirty="0" smtClean="0">
              <a:solidFill>
                <a:schemeClr val="bg1"/>
              </a:solidFill>
              <a:effectLst>
                <a:outerShdw blurRad="38100" dist="38100" dir="2700000" algn="tl">
                  <a:srgbClr val="000000">
                    <a:alpha val="43137"/>
                  </a:srgbClr>
                </a:outerShdw>
              </a:effectLst>
            </a:endParaRPr>
          </a:p>
          <a:p>
            <a:pPr marL="0" indent="0" algn="ctr">
              <a:buNone/>
            </a:pPr>
            <a:r>
              <a:rPr lang="ru-RU" sz="2100" b="1" i="1" dirty="0" smtClean="0">
                <a:solidFill>
                  <a:schemeClr val="bg1"/>
                </a:solidFill>
                <a:effectLst>
                  <a:outerShdw blurRad="38100" dist="38100" dir="2700000" algn="tl">
                    <a:srgbClr val="000000">
                      <a:alpha val="43137"/>
                    </a:srgbClr>
                  </a:outerShdw>
                </a:effectLst>
              </a:rPr>
              <a:t>14 </a:t>
            </a:r>
            <a:r>
              <a:rPr lang="ru-RU" sz="2100" b="1" i="1" dirty="0">
                <a:solidFill>
                  <a:schemeClr val="bg1"/>
                </a:solidFill>
                <a:effectLst>
                  <a:outerShdw blurRad="38100" dist="38100" dir="2700000" algn="tl">
                    <a:srgbClr val="000000">
                      <a:alpha val="43137"/>
                    </a:srgbClr>
                  </a:outerShdw>
                </a:effectLst>
              </a:rPr>
              <a:t>ФЕВРАЛЯ 2023Г.</a:t>
            </a:r>
          </a:p>
          <a:p>
            <a:pPr marL="0" indent="0" algn="just">
              <a:buNone/>
            </a:pPr>
            <a:endParaRPr lang="ru-RU" sz="4000" b="1" dirty="0"/>
          </a:p>
        </p:txBody>
      </p:sp>
      <p:sp>
        <p:nvSpPr>
          <p:cNvPr id="7" name="Заголовок 1"/>
          <p:cNvSpPr txBox="1">
            <a:spLocks/>
          </p:cNvSpPr>
          <p:nvPr/>
        </p:nvSpPr>
        <p:spPr>
          <a:xfrm>
            <a:off x="3496234" y="170329"/>
            <a:ext cx="7906872" cy="113851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endParaRPr lang="ru-RU" b="1" dirty="0">
              <a:solidFill>
                <a:srgbClr val="FF0000"/>
              </a:solidFill>
              <a:effectLst>
                <a:outerShdw blurRad="38100" dist="38100" dir="2700000" algn="tl">
                  <a:srgbClr val="000000">
                    <a:alpha val="43137"/>
                  </a:srgbClr>
                </a:outerShdw>
              </a:effectLst>
            </a:endParaRPr>
          </a:p>
        </p:txBody>
      </p:sp>
      <p:cxnSp>
        <p:nvCxnSpPr>
          <p:cNvPr id="9" name="Прямая соединительная линия 8"/>
          <p:cNvCxnSpPr/>
          <p:nvPr/>
        </p:nvCxnSpPr>
        <p:spPr>
          <a:xfrm flipH="1" flipV="1">
            <a:off x="506152" y="1314388"/>
            <a:ext cx="10923848" cy="1"/>
          </a:xfrm>
          <a:prstGeom prst="line">
            <a:avLst/>
          </a:prstGeom>
          <a:ln>
            <a:solidFill>
              <a:srgbClr val="FF1111"/>
            </a:solidFill>
          </a:ln>
        </p:spPr>
        <p:style>
          <a:lnRef idx="2">
            <a:schemeClr val="accent2"/>
          </a:lnRef>
          <a:fillRef idx="0">
            <a:schemeClr val="accent2"/>
          </a:fillRef>
          <a:effectRef idx="1">
            <a:schemeClr val="accent2"/>
          </a:effectRef>
          <a:fontRef idx="minor">
            <a:schemeClr val="tx1"/>
          </a:fontRef>
        </p:style>
      </p:cxnSp>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9258" y="246888"/>
            <a:ext cx="10923848" cy="1627632"/>
          </a:xfrm>
          <a:prstGeom prst="rect">
            <a:avLst/>
          </a:prstGeom>
        </p:spPr>
      </p:pic>
    </p:spTree>
    <p:extLst>
      <p:ext uri="{BB962C8B-B14F-4D97-AF65-F5344CB8AC3E}">
        <p14:creationId xmlns:p14="http://schemas.microsoft.com/office/powerpoint/2010/main" val="108661477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Рисунок 10"/>
          <p:cNvPicPr>
            <a:picLocks noChangeAspect="1"/>
          </p:cNvPicPr>
          <p:nvPr/>
        </p:nvPicPr>
        <p:blipFill rotWithShape="1">
          <a:blip r:embed="rId2" cstate="print">
            <a:lum bright="70000" contrast="-70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rcRect t="79900"/>
          <a:stretch/>
        </p:blipFill>
        <p:spPr>
          <a:xfrm>
            <a:off x="0" y="5257799"/>
            <a:ext cx="12192000" cy="1073953"/>
          </a:xfrm>
          <a:prstGeom prst="rect">
            <a:avLst/>
          </a:prstGeom>
        </p:spPr>
      </p:pic>
      <p:sp>
        <p:nvSpPr>
          <p:cNvPr id="2" name="Прямоугольник 1">
            <a:extLst>
              <a:ext uri="{FF2B5EF4-FFF2-40B4-BE49-F238E27FC236}">
                <a16:creationId xmlns="" xmlns:a16="http://schemas.microsoft.com/office/drawing/2014/main" id="{A4A87C69-C36A-4EE8-B31C-E59FE91CE915}"/>
              </a:ext>
            </a:extLst>
          </p:cNvPr>
          <p:cNvSpPr/>
          <p:nvPr/>
        </p:nvSpPr>
        <p:spPr>
          <a:xfrm>
            <a:off x="21783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2924943" y="147972"/>
            <a:ext cx="8741577" cy="816304"/>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ru-RU" sz="2000" b="1" dirty="0" smtClean="0">
                <a:solidFill>
                  <a:srgbClr val="0070C0"/>
                </a:solidFill>
              </a:rPr>
              <a:t>НОВЫЕ ПОНЯТИЯ В НК РФ, </a:t>
            </a:r>
          </a:p>
          <a:p>
            <a:pPr algn="ctr"/>
            <a:r>
              <a:rPr lang="ru-RU" sz="2000" b="1" dirty="0" smtClean="0">
                <a:solidFill>
                  <a:srgbClr val="0070C0"/>
                </a:solidFill>
              </a:rPr>
              <a:t>СВЯЗАННЫЕ С УПЛАТОЙ НАЛОГОВ</a:t>
            </a:r>
            <a:endParaRPr lang="ru-RU" sz="2000" b="1" dirty="0">
              <a:solidFill>
                <a:srgbClr val="0070C0"/>
              </a:solidFill>
            </a:endParaRPr>
          </a:p>
        </p:txBody>
      </p:sp>
      <p:sp>
        <p:nvSpPr>
          <p:cNvPr id="5" name="TextBox 4">
            <a:extLst>
              <a:ext uri="{FF2B5EF4-FFF2-40B4-BE49-F238E27FC236}">
                <a16:creationId xmlns="" xmlns:a16="http://schemas.microsoft.com/office/drawing/2014/main" id="{8A25DFB0-0884-4ADA-A8E0-DB093644E74A}"/>
              </a:ext>
            </a:extLst>
          </p:cNvPr>
          <p:cNvSpPr txBox="1"/>
          <p:nvPr/>
        </p:nvSpPr>
        <p:spPr>
          <a:xfrm>
            <a:off x="1920511" y="1937872"/>
            <a:ext cx="8537097" cy="923330"/>
          </a:xfrm>
          <a:prstGeom prst="rect">
            <a:avLst/>
          </a:prstGeom>
          <a:noFill/>
        </p:spPr>
        <p:txBody>
          <a:bodyPr wrap="square">
            <a:spAutoFit/>
          </a:bodyPr>
          <a:lstStyle/>
          <a:p>
            <a:pPr algn="just"/>
            <a:r>
              <a:rPr lang="ru-RU" dirty="0"/>
              <a:t> </a:t>
            </a:r>
            <a:endParaRPr lang="ru-RU" dirty="0">
              <a:solidFill>
                <a:srgbClr val="FF0000"/>
              </a:solidFill>
            </a:endParaRPr>
          </a:p>
          <a:p>
            <a:endParaRPr lang="ru-RU" dirty="0"/>
          </a:p>
          <a:p>
            <a:endParaRPr lang="ru-RU" dirty="0"/>
          </a:p>
        </p:txBody>
      </p:sp>
      <p:sp>
        <p:nvSpPr>
          <p:cNvPr id="7" name="TextBox 6">
            <a:extLst>
              <a:ext uri="{FF2B5EF4-FFF2-40B4-BE49-F238E27FC236}">
                <a16:creationId xmlns="" xmlns:a16="http://schemas.microsoft.com/office/drawing/2014/main" id="{652483EA-B45D-4A4B-BBC4-64AF70E89243}"/>
              </a:ext>
            </a:extLst>
          </p:cNvPr>
          <p:cNvSpPr txBox="1"/>
          <p:nvPr/>
        </p:nvSpPr>
        <p:spPr>
          <a:xfrm>
            <a:off x="412221" y="1058781"/>
            <a:ext cx="11254299" cy="4247317"/>
          </a:xfrm>
          <a:prstGeom prst="rect">
            <a:avLst/>
          </a:prstGeom>
          <a:noFill/>
        </p:spPr>
        <p:txBody>
          <a:bodyPr wrap="square">
            <a:spAutoFit/>
          </a:bodyPr>
          <a:lstStyle/>
          <a:p>
            <a:pPr algn="just"/>
            <a:r>
              <a:rPr lang="ru-RU" b="1" dirty="0" smtClean="0"/>
              <a:t>Единый </a:t>
            </a:r>
            <a:r>
              <a:rPr lang="ru-RU" b="1" dirty="0"/>
              <a:t>налоговый счет</a:t>
            </a:r>
            <a:r>
              <a:rPr lang="ru-RU" dirty="0"/>
              <a:t> – </a:t>
            </a:r>
            <a:r>
              <a:rPr lang="ru-RU" b="1" dirty="0"/>
              <a:t>это форма учета </a:t>
            </a:r>
            <a:r>
              <a:rPr lang="ru-RU" dirty="0"/>
              <a:t>налоговыми органами :</a:t>
            </a:r>
          </a:p>
          <a:p>
            <a:pPr marL="285750" lvl="0" indent="-285750" algn="just">
              <a:buFont typeface="Wingdings" panose="05000000000000000000" pitchFamily="2" charset="2"/>
              <a:buChar char="Ø"/>
            </a:pPr>
            <a:r>
              <a:rPr lang="ru-RU" dirty="0"/>
              <a:t>Денежного выражения совокупной обязанности;</a:t>
            </a:r>
          </a:p>
          <a:p>
            <a:pPr marL="285750" lvl="0" indent="-285750" algn="just">
              <a:buFont typeface="Wingdings" panose="05000000000000000000" pitchFamily="2" charset="2"/>
              <a:buChar char="Ø"/>
            </a:pPr>
            <a:r>
              <a:rPr lang="ru-RU" dirty="0"/>
              <a:t>Денежных средств, перечисленных в качестве ЕНП и (или) признаваемых в качестве ЕНП (п.2 ст.11.3 НК РФ).</a:t>
            </a:r>
          </a:p>
          <a:p>
            <a:pPr algn="just"/>
            <a:r>
              <a:rPr lang="ru-RU" b="1" dirty="0" smtClean="0"/>
              <a:t>Сальдо ЕНС </a:t>
            </a:r>
            <a:r>
              <a:rPr lang="ru-RU" dirty="0"/>
              <a:t>– это разница между общей суммой денежных средств, перечисленных и (или) признаваемых в качестве ЕНП и денежным выражением совокупной обязанности.</a:t>
            </a:r>
          </a:p>
          <a:p>
            <a:pPr marL="285750" indent="-285750" algn="just">
              <a:buFont typeface="Wingdings" panose="05000000000000000000" pitchFamily="2" charset="2"/>
              <a:buChar char="Ø"/>
            </a:pPr>
            <a:r>
              <a:rPr lang="ru-RU" b="1" dirty="0" smtClean="0"/>
              <a:t>Положительное </a:t>
            </a:r>
            <a:r>
              <a:rPr lang="ru-RU" b="1" dirty="0"/>
              <a:t>сальдо: </a:t>
            </a:r>
            <a:endParaRPr lang="ru-RU" dirty="0"/>
          </a:p>
          <a:p>
            <a:pPr lvl="0" algn="just"/>
            <a:r>
              <a:rPr lang="ru-RU" dirty="0"/>
              <a:t>Если общая сумма денежных средств, перечисленных и (или) признаваемых в качестве ЕНП больше  денежного выражения совокупной обязанности;</a:t>
            </a:r>
          </a:p>
          <a:p>
            <a:pPr marL="285750" indent="-285750" algn="just">
              <a:buFont typeface="Wingdings" panose="05000000000000000000" pitchFamily="2" charset="2"/>
              <a:buChar char="Ø"/>
            </a:pPr>
            <a:r>
              <a:rPr lang="ru-RU" b="1" dirty="0" smtClean="0"/>
              <a:t>Отрицательное </a:t>
            </a:r>
            <a:r>
              <a:rPr lang="ru-RU" b="1" dirty="0"/>
              <a:t>сальдо : </a:t>
            </a:r>
            <a:endParaRPr lang="ru-RU" dirty="0"/>
          </a:p>
          <a:p>
            <a:pPr lvl="0" algn="just"/>
            <a:r>
              <a:rPr lang="ru-RU" dirty="0"/>
              <a:t>Если общая сумма денежных средств, перечисленных и (или) признаваемых в качестве ЕНП меньше   денежного выражения совокупной обязанности.</a:t>
            </a:r>
          </a:p>
          <a:p>
            <a:pPr marL="285750" indent="-285750" algn="just">
              <a:buFont typeface="Wingdings" panose="05000000000000000000" pitchFamily="2" charset="2"/>
              <a:buChar char="Ø"/>
            </a:pPr>
            <a:r>
              <a:rPr lang="ru-RU" b="1" dirty="0" smtClean="0"/>
              <a:t>Нулевое </a:t>
            </a:r>
            <a:r>
              <a:rPr lang="ru-RU" b="1" dirty="0"/>
              <a:t>сальдо:</a:t>
            </a:r>
            <a:endParaRPr lang="ru-RU" dirty="0"/>
          </a:p>
          <a:p>
            <a:pPr lvl="0" algn="just"/>
            <a:r>
              <a:rPr lang="ru-RU" dirty="0"/>
              <a:t>Если общая сумма денежных средств, перечисленных и (или) признаваемых в качестве ЕНП равна   денежному  выражению совокупной обязанности.</a:t>
            </a:r>
          </a:p>
          <a:p>
            <a:pPr marL="285750" lvl="0" indent="-285750" algn="just">
              <a:buFont typeface="Wingdings" panose="05000000000000000000" pitchFamily="2" charset="2"/>
              <a:buChar char="Ø"/>
            </a:pPr>
            <a:endParaRPr lang="ru-RU" b="1" i="1" dirty="0" smtClean="0"/>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4"/>
          <a:srcRect b="14181"/>
          <a:stretch/>
        </p:blipFill>
        <p:spPr>
          <a:xfrm>
            <a:off x="412221" y="233661"/>
            <a:ext cx="2355840" cy="754920"/>
          </a:xfrm>
          <a:prstGeom prst="rect">
            <a:avLst/>
          </a:prstGeom>
        </p:spPr>
      </p:pic>
      <p:sp>
        <p:nvSpPr>
          <p:cNvPr id="8" name="Line 5">
            <a:extLst>
              <a:ext uri="{FF2B5EF4-FFF2-40B4-BE49-F238E27FC236}">
                <a16:creationId xmlns="" xmlns:a16="http://schemas.microsoft.com/office/drawing/2014/main" id="{81E79B63-4151-4A9C-895C-B92BA3AC9DB5}"/>
              </a:ext>
            </a:extLst>
          </p:cNvPr>
          <p:cNvSpPr/>
          <p:nvPr/>
        </p:nvSpPr>
        <p:spPr>
          <a:xfrm>
            <a:off x="3556440" y="981720"/>
            <a:ext cx="8110080" cy="0"/>
          </a:xfrm>
          <a:prstGeom prst="line">
            <a:avLst/>
          </a:prstGeom>
          <a:ln/>
        </p:spPr>
        <p:style>
          <a:lnRef idx="1">
            <a:schemeClr val="accent3"/>
          </a:lnRef>
          <a:fillRef idx="0">
            <a:schemeClr val="accent3"/>
          </a:fillRef>
          <a:effectRef idx="0">
            <a:schemeClr val="accent3"/>
          </a:effectRef>
          <a:fontRef idx="minor"/>
        </p:style>
      </p:sp>
      <p:sp>
        <p:nvSpPr>
          <p:cNvPr id="9" name="CustomShape 1">
            <a:extLst>
              <a:ext uri="{FF2B5EF4-FFF2-40B4-BE49-F238E27FC236}">
                <a16:creationId xmlns="" xmlns:a16="http://schemas.microsoft.com/office/drawing/2014/main" id="{20C67339-6A1C-4F9D-8A74-D056AA0B6743}"/>
              </a:ext>
            </a:extLst>
          </p:cNvPr>
          <p:cNvSpPr/>
          <p:nvPr/>
        </p:nvSpPr>
        <p:spPr>
          <a:xfrm>
            <a:off x="0" y="6340680"/>
            <a:ext cx="12191760" cy="517320"/>
          </a:xfrm>
          <a:prstGeom prst="rect">
            <a:avLst/>
          </a:prstGeom>
          <a:solidFill>
            <a:srgbClr val="CDDEE0"/>
          </a:solidFill>
          <a:ln>
            <a:noFill/>
          </a:ln>
        </p:spPr>
        <p:style>
          <a:lnRef idx="2">
            <a:schemeClr val="accent1">
              <a:shade val="50000"/>
            </a:schemeClr>
          </a:lnRef>
          <a:fillRef idx="1">
            <a:schemeClr val="accent1"/>
          </a:fillRef>
          <a:effectRef idx="0">
            <a:schemeClr val="accent1"/>
          </a:effectRef>
          <a:fontRef idx="minor"/>
        </p:style>
      </p:sp>
      <p:sp>
        <p:nvSpPr>
          <p:cNvPr id="10" name="CustomShape 4">
            <a:extLst>
              <a:ext uri="{FF2B5EF4-FFF2-40B4-BE49-F238E27FC236}">
                <a16:creationId xmlns="" xmlns:a16="http://schemas.microsoft.com/office/drawing/2014/main" id="{770229F1-50B0-4893-BC50-5F5573115AFA}"/>
              </a:ext>
            </a:extLst>
          </p:cNvPr>
          <p:cNvSpPr/>
          <p:nvPr/>
        </p:nvSpPr>
        <p:spPr>
          <a:xfrm>
            <a:off x="1523880" y="6410880"/>
            <a:ext cx="9143640" cy="401760"/>
          </a:xfrm>
          <a:prstGeom prst="rect">
            <a:avLst/>
          </a:prstGeom>
          <a:noFill/>
          <a:ln>
            <a:noFill/>
          </a:ln>
        </p:spPr>
        <p:style>
          <a:lnRef idx="0">
            <a:scrgbClr r="0" g="0" b="0"/>
          </a:lnRef>
          <a:fillRef idx="0">
            <a:scrgbClr r="0" g="0" b="0"/>
          </a:fillRef>
          <a:effectRef idx="0">
            <a:scrgbClr r="0" g="0" b="0"/>
          </a:effectRef>
          <a:fontRef idx="minor"/>
        </p:style>
        <p:txBody>
          <a:bodyPr>
            <a:noAutofit/>
          </a:bodyPr>
          <a:lstStyle/>
          <a:p>
            <a:pPr algn="ctr">
              <a:lnSpc>
                <a:spcPct val="90000"/>
              </a:lnSpc>
              <a:spcBef>
                <a:spcPts val="1001"/>
              </a:spcBef>
            </a:pPr>
            <a:r>
              <a:rPr lang="ru-RU" sz="2800" b="0" i="1" strike="noStrike" spc="-1" dirty="0">
                <a:solidFill>
                  <a:srgbClr val="58599B"/>
                </a:solidFill>
                <a:latin typeface="Warnock Pro"/>
              </a:rPr>
              <a:t>Защита интересов собственника. Надёжно!</a:t>
            </a:r>
            <a:endParaRPr lang="ru-RU" sz="2800" b="0" strike="noStrike" spc="-1" dirty="0">
              <a:latin typeface="Arial"/>
            </a:endParaRPr>
          </a:p>
        </p:txBody>
      </p:sp>
    </p:spTree>
    <p:extLst>
      <p:ext uri="{BB962C8B-B14F-4D97-AF65-F5344CB8AC3E}">
        <p14:creationId xmlns:p14="http://schemas.microsoft.com/office/powerpoint/2010/main" val="46226367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 xmlns:a16="http://schemas.microsoft.com/office/drawing/2014/main" id="{A4A87C69-C36A-4EE8-B31C-E59FE91CE915}"/>
              </a:ext>
            </a:extLst>
          </p:cNvPr>
          <p:cNvSpPr/>
          <p:nvPr/>
        </p:nvSpPr>
        <p:spPr>
          <a:xfrm>
            <a:off x="21783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2663835" y="163350"/>
            <a:ext cx="8741577" cy="816304"/>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ru-RU" sz="2000" b="1" dirty="0" smtClean="0">
                <a:solidFill>
                  <a:srgbClr val="0070C0"/>
                </a:solidFill>
              </a:rPr>
              <a:t>НОВЫЕ ПОНЯТИЯ В НК РФ, </a:t>
            </a:r>
          </a:p>
          <a:p>
            <a:pPr algn="ctr"/>
            <a:r>
              <a:rPr lang="ru-RU" sz="2000" b="1" dirty="0" smtClean="0">
                <a:solidFill>
                  <a:srgbClr val="0070C0"/>
                </a:solidFill>
              </a:rPr>
              <a:t>СВЯЗАННЫЕ С УПЛАТОЙ НАЛОГОВ</a:t>
            </a:r>
            <a:endParaRPr lang="ru-RU" sz="2000" b="1" dirty="0">
              <a:solidFill>
                <a:srgbClr val="0070C0"/>
              </a:solidFill>
            </a:endParaRPr>
          </a:p>
        </p:txBody>
      </p:sp>
      <p:sp>
        <p:nvSpPr>
          <p:cNvPr id="5" name="TextBox 4">
            <a:extLst>
              <a:ext uri="{FF2B5EF4-FFF2-40B4-BE49-F238E27FC236}">
                <a16:creationId xmlns="" xmlns:a16="http://schemas.microsoft.com/office/drawing/2014/main" id="{8A25DFB0-0884-4ADA-A8E0-DB093644E74A}"/>
              </a:ext>
            </a:extLst>
          </p:cNvPr>
          <p:cNvSpPr txBox="1"/>
          <p:nvPr/>
        </p:nvSpPr>
        <p:spPr>
          <a:xfrm>
            <a:off x="1920511" y="1937872"/>
            <a:ext cx="8537097" cy="923330"/>
          </a:xfrm>
          <a:prstGeom prst="rect">
            <a:avLst/>
          </a:prstGeom>
          <a:noFill/>
        </p:spPr>
        <p:txBody>
          <a:bodyPr wrap="square">
            <a:spAutoFit/>
          </a:bodyPr>
          <a:lstStyle/>
          <a:p>
            <a:pPr algn="just"/>
            <a:r>
              <a:rPr lang="ru-RU" dirty="0"/>
              <a:t> </a:t>
            </a:r>
            <a:endParaRPr lang="ru-RU" dirty="0">
              <a:solidFill>
                <a:srgbClr val="FF0000"/>
              </a:solidFill>
            </a:endParaRPr>
          </a:p>
          <a:p>
            <a:endParaRPr lang="ru-RU" dirty="0"/>
          </a:p>
          <a:p>
            <a:endParaRPr lang="ru-RU" dirty="0"/>
          </a:p>
        </p:txBody>
      </p:sp>
      <p:sp>
        <p:nvSpPr>
          <p:cNvPr id="7" name="TextBox 6">
            <a:extLst>
              <a:ext uri="{FF2B5EF4-FFF2-40B4-BE49-F238E27FC236}">
                <a16:creationId xmlns="" xmlns:a16="http://schemas.microsoft.com/office/drawing/2014/main" id="{652483EA-B45D-4A4B-BBC4-64AF70E89243}"/>
              </a:ext>
            </a:extLst>
          </p:cNvPr>
          <p:cNvSpPr txBox="1"/>
          <p:nvPr/>
        </p:nvSpPr>
        <p:spPr>
          <a:xfrm>
            <a:off x="412221" y="1134304"/>
            <a:ext cx="11341629" cy="3400931"/>
          </a:xfrm>
          <a:prstGeom prst="rect">
            <a:avLst/>
          </a:prstGeom>
          <a:noFill/>
        </p:spPr>
        <p:txBody>
          <a:bodyPr wrap="square">
            <a:spAutoFit/>
          </a:bodyPr>
          <a:lstStyle/>
          <a:p>
            <a:pPr marL="285750" indent="-285750">
              <a:buFont typeface="Wingdings" panose="05000000000000000000" pitchFamily="2" charset="2"/>
              <a:buChar char="q"/>
            </a:pPr>
            <a:endParaRPr lang="ru-RU" sz="1700" b="1" dirty="0" smtClean="0"/>
          </a:p>
          <a:p>
            <a:r>
              <a:rPr lang="ru-RU" b="1" dirty="0" smtClean="0"/>
              <a:t>Совокупная </a:t>
            </a:r>
            <a:r>
              <a:rPr lang="ru-RU" b="1" dirty="0"/>
              <a:t>обязанность – </a:t>
            </a:r>
            <a:r>
              <a:rPr lang="ru-RU" dirty="0"/>
              <a:t>это общая сумма налогов, сборов, авансовых платежей, страховых взносов, пеней, штрафов, процентов, которую обязан уплатить налогоплательщик , плательщик сбора, страховых взносов, налоговый агент, и сумма налога, подлежащая возврату в бюджетную систему РФ ( ст.11 НК РФ</a:t>
            </a:r>
            <a:r>
              <a:rPr lang="ru-RU" dirty="0" smtClean="0"/>
              <a:t>).</a:t>
            </a:r>
          </a:p>
          <a:p>
            <a:endParaRPr lang="ru-RU" dirty="0"/>
          </a:p>
          <a:p>
            <a:r>
              <a:rPr lang="ru-RU" b="1" dirty="0"/>
              <a:t>Формируется на основе</a:t>
            </a:r>
            <a:r>
              <a:rPr lang="ru-RU" dirty="0"/>
              <a:t> ( п.5 ст.11.3 НК РФ):</a:t>
            </a:r>
          </a:p>
          <a:p>
            <a:pPr marL="285750" lvl="0" indent="-285750">
              <a:buFont typeface="Wingdings" panose="05000000000000000000" pitchFamily="2" charset="2"/>
              <a:buChar char="Ø"/>
            </a:pPr>
            <a:r>
              <a:rPr lang="ru-RU" dirty="0"/>
              <a:t>Налоговой отчетности, в </a:t>
            </a:r>
            <a:r>
              <a:rPr lang="ru-RU" dirty="0" err="1"/>
              <a:t>т.ч</a:t>
            </a:r>
            <a:r>
              <a:rPr lang="ru-RU" dirty="0"/>
              <a:t>. уточненной : деклараций, расчетов, уведомлений об исчисленных суммах;</a:t>
            </a:r>
          </a:p>
          <a:p>
            <a:pPr marL="285750" lvl="0" indent="-285750">
              <a:buFont typeface="Wingdings" panose="05000000000000000000" pitchFamily="2" charset="2"/>
              <a:buChar char="Ø"/>
            </a:pPr>
            <a:r>
              <a:rPr lang="ru-RU" dirty="0" smtClean="0"/>
              <a:t>Сообщений </a:t>
            </a:r>
            <a:r>
              <a:rPr lang="ru-RU" dirty="0"/>
              <a:t>об исчисленных налоговым органом суммах;</a:t>
            </a:r>
          </a:p>
          <a:p>
            <a:pPr marL="285750" lvl="0" indent="-285750">
              <a:buFont typeface="Wingdings" panose="05000000000000000000" pitchFamily="2" charset="2"/>
              <a:buChar char="Ø"/>
            </a:pPr>
            <a:r>
              <a:rPr lang="ru-RU" dirty="0"/>
              <a:t>Решений об отсрочке, рассрочке;</a:t>
            </a:r>
          </a:p>
          <a:p>
            <a:pPr marL="285750" lvl="0" indent="-285750">
              <a:buFont typeface="Wingdings" panose="05000000000000000000" pitchFamily="2" charset="2"/>
              <a:buChar char="Ø"/>
            </a:pPr>
            <a:r>
              <a:rPr lang="ru-RU" dirty="0"/>
              <a:t>Решений НО о привлечении /отказе в привлечении к ответственности;</a:t>
            </a:r>
          </a:p>
          <a:p>
            <a:pPr marL="285750" lvl="0" indent="-285750">
              <a:buFont typeface="Wingdings" panose="05000000000000000000" pitchFamily="2" charset="2"/>
              <a:buChar char="Ø"/>
            </a:pPr>
            <a:r>
              <a:rPr lang="ru-RU" dirty="0"/>
              <a:t>Судебных актов, решений вышестоящих органов, исполнительных документов;</a:t>
            </a:r>
          </a:p>
          <a:p>
            <a:pPr marL="285750" lvl="0" indent="-285750">
              <a:buFont typeface="Wingdings" panose="05000000000000000000" pitchFamily="2" charset="2"/>
              <a:buChar char="Ø"/>
            </a:pPr>
            <a:r>
              <a:rPr lang="ru-RU" dirty="0"/>
              <a:t>Иных документов</a:t>
            </a:r>
            <a:r>
              <a:rPr lang="ru-RU" dirty="0" smtClean="0"/>
              <a:t>.</a:t>
            </a:r>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2"/>
          <a:srcRect b="14181"/>
          <a:stretch/>
        </p:blipFill>
        <p:spPr>
          <a:xfrm>
            <a:off x="412221" y="233661"/>
            <a:ext cx="2355840" cy="754920"/>
          </a:xfrm>
          <a:prstGeom prst="rect">
            <a:avLst/>
          </a:prstGeom>
        </p:spPr>
      </p:pic>
      <p:sp>
        <p:nvSpPr>
          <p:cNvPr id="8" name="Line 5">
            <a:extLst>
              <a:ext uri="{FF2B5EF4-FFF2-40B4-BE49-F238E27FC236}">
                <a16:creationId xmlns="" xmlns:a16="http://schemas.microsoft.com/office/drawing/2014/main" id="{81E79B63-4151-4A9C-895C-B92BA3AC9DB5}"/>
              </a:ext>
            </a:extLst>
          </p:cNvPr>
          <p:cNvSpPr/>
          <p:nvPr/>
        </p:nvSpPr>
        <p:spPr>
          <a:xfrm>
            <a:off x="3556440" y="981720"/>
            <a:ext cx="8110080" cy="0"/>
          </a:xfrm>
          <a:prstGeom prst="line">
            <a:avLst/>
          </a:prstGeom>
          <a:ln/>
        </p:spPr>
        <p:style>
          <a:lnRef idx="1">
            <a:schemeClr val="accent3"/>
          </a:lnRef>
          <a:fillRef idx="0">
            <a:schemeClr val="accent3"/>
          </a:fillRef>
          <a:effectRef idx="0">
            <a:schemeClr val="accent3"/>
          </a:effectRef>
          <a:fontRef idx="minor"/>
        </p:style>
      </p:sp>
      <p:sp>
        <p:nvSpPr>
          <p:cNvPr id="9" name="CustomShape 1">
            <a:extLst>
              <a:ext uri="{FF2B5EF4-FFF2-40B4-BE49-F238E27FC236}">
                <a16:creationId xmlns="" xmlns:a16="http://schemas.microsoft.com/office/drawing/2014/main" id="{20C67339-6A1C-4F9D-8A74-D056AA0B6743}"/>
              </a:ext>
            </a:extLst>
          </p:cNvPr>
          <p:cNvSpPr/>
          <p:nvPr/>
        </p:nvSpPr>
        <p:spPr>
          <a:xfrm>
            <a:off x="0" y="6340680"/>
            <a:ext cx="12191760" cy="517320"/>
          </a:xfrm>
          <a:prstGeom prst="rect">
            <a:avLst/>
          </a:prstGeom>
          <a:solidFill>
            <a:srgbClr val="CDDEE0"/>
          </a:solidFill>
          <a:ln>
            <a:noFill/>
          </a:ln>
        </p:spPr>
        <p:style>
          <a:lnRef idx="2">
            <a:schemeClr val="accent1">
              <a:shade val="50000"/>
            </a:schemeClr>
          </a:lnRef>
          <a:fillRef idx="1">
            <a:schemeClr val="accent1"/>
          </a:fillRef>
          <a:effectRef idx="0">
            <a:schemeClr val="accent1"/>
          </a:effectRef>
          <a:fontRef idx="minor"/>
        </p:style>
      </p:sp>
      <p:sp>
        <p:nvSpPr>
          <p:cNvPr id="10" name="CustomShape 4">
            <a:extLst>
              <a:ext uri="{FF2B5EF4-FFF2-40B4-BE49-F238E27FC236}">
                <a16:creationId xmlns="" xmlns:a16="http://schemas.microsoft.com/office/drawing/2014/main" id="{770229F1-50B0-4893-BC50-5F5573115AFA}"/>
              </a:ext>
            </a:extLst>
          </p:cNvPr>
          <p:cNvSpPr/>
          <p:nvPr/>
        </p:nvSpPr>
        <p:spPr>
          <a:xfrm>
            <a:off x="1523880" y="6410880"/>
            <a:ext cx="9143640" cy="401760"/>
          </a:xfrm>
          <a:prstGeom prst="rect">
            <a:avLst/>
          </a:prstGeom>
          <a:noFill/>
          <a:ln>
            <a:noFill/>
          </a:ln>
        </p:spPr>
        <p:style>
          <a:lnRef idx="0">
            <a:scrgbClr r="0" g="0" b="0"/>
          </a:lnRef>
          <a:fillRef idx="0">
            <a:scrgbClr r="0" g="0" b="0"/>
          </a:fillRef>
          <a:effectRef idx="0">
            <a:scrgbClr r="0" g="0" b="0"/>
          </a:effectRef>
          <a:fontRef idx="minor"/>
        </p:style>
        <p:txBody>
          <a:bodyPr>
            <a:noAutofit/>
          </a:bodyPr>
          <a:lstStyle/>
          <a:p>
            <a:pPr algn="ctr">
              <a:lnSpc>
                <a:spcPct val="90000"/>
              </a:lnSpc>
              <a:spcBef>
                <a:spcPts val="1001"/>
              </a:spcBef>
            </a:pPr>
            <a:r>
              <a:rPr lang="ru-RU" sz="2800" b="0" i="1" strike="noStrike" spc="-1" dirty="0">
                <a:solidFill>
                  <a:srgbClr val="58599B"/>
                </a:solidFill>
                <a:latin typeface="Warnock Pro"/>
              </a:rPr>
              <a:t>Защита интересов собственника. Надёжно!</a:t>
            </a:r>
            <a:endParaRPr lang="ru-RU" sz="2800" b="0" strike="noStrike" spc="-1" dirty="0">
              <a:latin typeface="Arial"/>
            </a:endParaRPr>
          </a:p>
        </p:txBody>
      </p:sp>
      <p:pic>
        <p:nvPicPr>
          <p:cNvPr id="11" name="Рисунок 10"/>
          <p:cNvPicPr>
            <a:picLocks noChangeAspect="1"/>
          </p:cNvPicPr>
          <p:nvPr/>
        </p:nvPicPr>
        <p:blipFill rotWithShape="1">
          <a:blip r:embed="rId3" cstate="print">
            <a:lum bright="70000" contrast="-70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rcRect t="79900"/>
          <a:stretch/>
        </p:blipFill>
        <p:spPr>
          <a:xfrm>
            <a:off x="0" y="5257799"/>
            <a:ext cx="12192000" cy="1073953"/>
          </a:xfrm>
          <a:prstGeom prst="rect">
            <a:avLst/>
          </a:prstGeom>
        </p:spPr>
      </p:pic>
    </p:spTree>
    <p:extLst>
      <p:ext uri="{BB962C8B-B14F-4D97-AF65-F5344CB8AC3E}">
        <p14:creationId xmlns:p14="http://schemas.microsoft.com/office/powerpoint/2010/main" val="81555145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 xmlns:a16="http://schemas.microsoft.com/office/drawing/2014/main" id="{A4A87C69-C36A-4EE8-B31C-E59FE91CE915}"/>
              </a:ext>
            </a:extLst>
          </p:cNvPr>
          <p:cNvSpPr/>
          <p:nvPr/>
        </p:nvSpPr>
        <p:spPr>
          <a:xfrm>
            <a:off x="21783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2768061" y="163350"/>
            <a:ext cx="8741577" cy="816304"/>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ru-RU" sz="2000" b="1" dirty="0" smtClean="0">
                <a:solidFill>
                  <a:srgbClr val="0070C0"/>
                </a:solidFill>
              </a:rPr>
              <a:t>НОВЫЕ ПОНЯТИЯ В НК РФ, </a:t>
            </a:r>
          </a:p>
          <a:p>
            <a:pPr algn="ctr"/>
            <a:r>
              <a:rPr lang="ru-RU" sz="2000" b="1" dirty="0" smtClean="0">
                <a:solidFill>
                  <a:srgbClr val="0070C0"/>
                </a:solidFill>
              </a:rPr>
              <a:t>СВЯЗАННЫЕ С УПЛАТОЙ НАЛОГОВ</a:t>
            </a:r>
            <a:endParaRPr lang="ru-RU" sz="2000" b="1" dirty="0">
              <a:solidFill>
                <a:srgbClr val="0070C0"/>
              </a:solidFill>
            </a:endParaRPr>
          </a:p>
        </p:txBody>
      </p:sp>
      <p:sp>
        <p:nvSpPr>
          <p:cNvPr id="5" name="TextBox 4">
            <a:extLst>
              <a:ext uri="{FF2B5EF4-FFF2-40B4-BE49-F238E27FC236}">
                <a16:creationId xmlns="" xmlns:a16="http://schemas.microsoft.com/office/drawing/2014/main" id="{8A25DFB0-0884-4ADA-A8E0-DB093644E74A}"/>
              </a:ext>
            </a:extLst>
          </p:cNvPr>
          <p:cNvSpPr txBox="1"/>
          <p:nvPr/>
        </p:nvSpPr>
        <p:spPr>
          <a:xfrm>
            <a:off x="1920511" y="1937872"/>
            <a:ext cx="8537097" cy="923330"/>
          </a:xfrm>
          <a:prstGeom prst="rect">
            <a:avLst/>
          </a:prstGeom>
          <a:noFill/>
        </p:spPr>
        <p:txBody>
          <a:bodyPr wrap="square">
            <a:spAutoFit/>
          </a:bodyPr>
          <a:lstStyle/>
          <a:p>
            <a:pPr algn="just"/>
            <a:r>
              <a:rPr lang="ru-RU" dirty="0"/>
              <a:t> </a:t>
            </a:r>
            <a:endParaRPr lang="ru-RU" dirty="0">
              <a:solidFill>
                <a:srgbClr val="FF0000"/>
              </a:solidFill>
            </a:endParaRPr>
          </a:p>
          <a:p>
            <a:endParaRPr lang="ru-RU" dirty="0"/>
          </a:p>
          <a:p>
            <a:endParaRPr lang="ru-RU" dirty="0"/>
          </a:p>
        </p:txBody>
      </p:sp>
      <p:sp>
        <p:nvSpPr>
          <p:cNvPr id="7" name="TextBox 6">
            <a:extLst>
              <a:ext uri="{FF2B5EF4-FFF2-40B4-BE49-F238E27FC236}">
                <a16:creationId xmlns="" xmlns:a16="http://schemas.microsoft.com/office/drawing/2014/main" id="{652483EA-B45D-4A4B-BBC4-64AF70E89243}"/>
              </a:ext>
            </a:extLst>
          </p:cNvPr>
          <p:cNvSpPr txBox="1"/>
          <p:nvPr/>
        </p:nvSpPr>
        <p:spPr>
          <a:xfrm>
            <a:off x="412221" y="829504"/>
            <a:ext cx="11254299" cy="4369273"/>
          </a:xfrm>
          <a:prstGeom prst="rect">
            <a:avLst/>
          </a:prstGeom>
          <a:noFill/>
        </p:spPr>
        <p:txBody>
          <a:bodyPr wrap="square">
            <a:spAutoFit/>
          </a:bodyPr>
          <a:lstStyle/>
          <a:p>
            <a:pPr algn="just">
              <a:lnSpc>
                <a:spcPct val="107000"/>
              </a:lnSpc>
              <a:spcAft>
                <a:spcPts val="800"/>
              </a:spcAft>
            </a:pPr>
            <a:r>
              <a:rPr lang="ru-RU" dirty="0" smtClean="0"/>
              <a:t>	</a:t>
            </a:r>
            <a:endParaRPr lang="ru-RU" sz="2000" dirty="0" smtClean="0"/>
          </a:p>
          <a:p>
            <a:pPr algn="just"/>
            <a:r>
              <a:rPr lang="ru-RU" dirty="0"/>
              <a:t>При определении </a:t>
            </a:r>
            <a:r>
              <a:rPr lang="ru-RU" b="1" dirty="0"/>
              <a:t>величины совокупной обязанности</a:t>
            </a:r>
            <a:r>
              <a:rPr lang="ru-RU" dirty="0"/>
              <a:t> </a:t>
            </a:r>
            <a:r>
              <a:rPr lang="ru-RU" b="1" dirty="0"/>
              <a:t>не учитываются</a:t>
            </a:r>
            <a:r>
              <a:rPr lang="ru-RU" dirty="0"/>
              <a:t> ( п.7 ст.11.3 НК РФ):</a:t>
            </a:r>
          </a:p>
          <a:p>
            <a:pPr marL="285750" lvl="0" indent="-285750" algn="just">
              <a:buFont typeface="Wingdings" panose="05000000000000000000" pitchFamily="2" charset="2"/>
              <a:buChar char="Ø"/>
            </a:pPr>
            <a:r>
              <a:rPr lang="ru-RU" dirty="0"/>
              <a:t>Платежи, со срока перечисления которых прошло более 3-х лет, </a:t>
            </a:r>
          </a:p>
          <a:p>
            <a:pPr marL="285750" lvl="0" indent="-285750" algn="just">
              <a:buFont typeface="Wingdings" panose="05000000000000000000" pitchFamily="2" charset="2"/>
              <a:buChar char="Ø"/>
            </a:pPr>
            <a:r>
              <a:rPr lang="ru-RU" dirty="0"/>
              <a:t>Суммы налогов, по которым истек срок их взыскания, до даты вступления в законную силу  судебного акта о восстановлении пропущенного срока, либо судебного акта о взыскании таких сумм, </a:t>
            </a:r>
          </a:p>
          <a:p>
            <a:pPr marL="285750" lvl="0" indent="-285750" algn="just">
              <a:buFont typeface="Wingdings" panose="05000000000000000000" pitchFamily="2" charset="2"/>
              <a:buChar char="Ø"/>
            </a:pPr>
            <a:r>
              <a:rPr lang="ru-RU" dirty="0"/>
              <a:t>Суммы, которые указаны в решениях НО о привлечении к ответственности или отказе в привлечении к ответственности, если суд принял обеспечительные  меры и приостановил действие решения</a:t>
            </a:r>
            <a:r>
              <a:rPr lang="ru-RU" dirty="0" smtClean="0"/>
              <a:t>,</a:t>
            </a:r>
          </a:p>
          <a:p>
            <a:pPr marL="285750" lvl="0" indent="-285750" algn="just">
              <a:buFont typeface="Wingdings" panose="05000000000000000000" pitchFamily="2" charset="2"/>
              <a:buChar char="Ø"/>
            </a:pPr>
            <a:r>
              <a:rPr lang="ru-RU" dirty="0" smtClean="0"/>
              <a:t>Уплаченные </a:t>
            </a:r>
            <a:r>
              <a:rPr lang="ru-RU" dirty="0"/>
              <a:t>налогоплательщиком не в качестве ЕНП суммы НПД, сбора за пользование объектами животного мира и объектами водных биологических </a:t>
            </a:r>
            <a:r>
              <a:rPr lang="ru-RU" dirty="0" smtClean="0"/>
              <a:t>ресурсов</a:t>
            </a:r>
            <a:r>
              <a:rPr lang="ru-RU" dirty="0"/>
              <a:t>;</a:t>
            </a:r>
            <a:endParaRPr lang="ru-RU" dirty="0" smtClean="0"/>
          </a:p>
          <a:p>
            <a:pPr marL="285750" lvl="0" indent="-285750" algn="just">
              <a:buFont typeface="Wingdings" panose="05000000000000000000" pitchFamily="2" charset="2"/>
              <a:buChar char="Ø"/>
            </a:pPr>
            <a:r>
              <a:rPr lang="ru-RU" dirty="0"/>
              <a:t>Сумма государственной пошлины, в отношении уплаты которой судом не выдан исполнительный документ.</a:t>
            </a:r>
          </a:p>
          <a:p>
            <a:pPr algn="just"/>
            <a:endParaRPr lang="ru-RU" b="1" dirty="0" smtClean="0"/>
          </a:p>
          <a:p>
            <a:pPr algn="just"/>
            <a:r>
              <a:rPr lang="ru-RU" b="1" dirty="0" smtClean="0"/>
              <a:t>Задолженность </a:t>
            </a:r>
            <a:r>
              <a:rPr lang="ru-RU" b="1" dirty="0"/>
              <a:t>по уплате налогов, сборов, страховых взносов – </a:t>
            </a:r>
            <a:r>
              <a:rPr lang="ru-RU" dirty="0"/>
              <a:t>это общая сумма недоимок,</a:t>
            </a:r>
            <a:r>
              <a:rPr lang="ru-RU" b="1" dirty="0"/>
              <a:t> </a:t>
            </a:r>
            <a:r>
              <a:rPr lang="ru-RU" dirty="0"/>
              <a:t>а также неуплаченных налогоплательщиком пеней, штрафов, процентов, предусмотренных НК РФ и сумм налогов, подлежащих возврату в бюджетную систему РФ в случаях, предусмотренных НК РФ, равная размеру отрицательного сальдо ЕНС этого лица (ст.11 НК РФ).</a:t>
            </a:r>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2"/>
          <a:srcRect b="14181"/>
          <a:stretch/>
        </p:blipFill>
        <p:spPr>
          <a:xfrm>
            <a:off x="412221" y="233661"/>
            <a:ext cx="2355840" cy="754920"/>
          </a:xfrm>
          <a:prstGeom prst="rect">
            <a:avLst/>
          </a:prstGeom>
        </p:spPr>
      </p:pic>
      <p:sp>
        <p:nvSpPr>
          <p:cNvPr id="8" name="Line 5">
            <a:extLst>
              <a:ext uri="{FF2B5EF4-FFF2-40B4-BE49-F238E27FC236}">
                <a16:creationId xmlns="" xmlns:a16="http://schemas.microsoft.com/office/drawing/2014/main" id="{81E79B63-4151-4A9C-895C-B92BA3AC9DB5}"/>
              </a:ext>
            </a:extLst>
          </p:cNvPr>
          <p:cNvSpPr/>
          <p:nvPr/>
        </p:nvSpPr>
        <p:spPr>
          <a:xfrm>
            <a:off x="3556440" y="981720"/>
            <a:ext cx="8110080" cy="0"/>
          </a:xfrm>
          <a:prstGeom prst="line">
            <a:avLst/>
          </a:prstGeom>
          <a:ln/>
        </p:spPr>
        <p:style>
          <a:lnRef idx="1">
            <a:schemeClr val="accent3"/>
          </a:lnRef>
          <a:fillRef idx="0">
            <a:schemeClr val="accent3"/>
          </a:fillRef>
          <a:effectRef idx="0">
            <a:schemeClr val="accent3"/>
          </a:effectRef>
          <a:fontRef idx="minor"/>
        </p:style>
      </p:sp>
      <p:sp>
        <p:nvSpPr>
          <p:cNvPr id="9" name="CustomShape 1">
            <a:extLst>
              <a:ext uri="{FF2B5EF4-FFF2-40B4-BE49-F238E27FC236}">
                <a16:creationId xmlns="" xmlns:a16="http://schemas.microsoft.com/office/drawing/2014/main" id="{20C67339-6A1C-4F9D-8A74-D056AA0B6743}"/>
              </a:ext>
            </a:extLst>
          </p:cNvPr>
          <p:cNvSpPr/>
          <p:nvPr/>
        </p:nvSpPr>
        <p:spPr>
          <a:xfrm>
            <a:off x="0" y="6340680"/>
            <a:ext cx="12191760" cy="517320"/>
          </a:xfrm>
          <a:prstGeom prst="rect">
            <a:avLst/>
          </a:prstGeom>
          <a:solidFill>
            <a:srgbClr val="CDDEE0"/>
          </a:solidFill>
          <a:ln>
            <a:noFill/>
          </a:ln>
        </p:spPr>
        <p:style>
          <a:lnRef idx="2">
            <a:schemeClr val="accent1">
              <a:shade val="50000"/>
            </a:schemeClr>
          </a:lnRef>
          <a:fillRef idx="1">
            <a:schemeClr val="accent1"/>
          </a:fillRef>
          <a:effectRef idx="0">
            <a:schemeClr val="accent1"/>
          </a:effectRef>
          <a:fontRef idx="minor"/>
        </p:style>
      </p:sp>
      <p:sp>
        <p:nvSpPr>
          <p:cNvPr id="10" name="CustomShape 4">
            <a:extLst>
              <a:ext uri="{FF2B5EF4-FFF2-40B4-BE49-F238E27FC236}">
                <a16:creationId xmlns="" xmlns:a16="http://schemas.microsoft.com/office/drawing/2014/main" id="{770229F1-50B0-4893-BC50-5F5573115AFA}"/>
              </a:ext>
            </a:extLst>
          </p:cNvPr>
          <p:cNvSpPr/>
          <p:nvPr/>
        </p:nvSpPr>
        <p:spPr>
          <a:xfrm>
            <a:off x="1523880" y="6410880"/>
            <a:ext cx="9143640" cy="401760"/>
          </a:xfrm>
          <a:prstGeom prst="rect">
            <a:avLst/>
          </a:prstGeom>
          <a:noFill/>
          <a:ln>
            <a:noFill/>
          </a:ln>
        </p:spPr>
        <p:style>
          <a:lnRef idx="0">
            <a:scrgbClr r="0" g="0" b="0"/>
          </a:lnRef>
          <a:fillRef idx="0">
            <a:scrgbClr r="0" g="0" b="0"/>
          </a:fillRef>
          <a:effectRef idx="0">
            <a:scrgbClr r="0" g="0" b="0"/>
          </a:effectRef>
          <a:fontRef idx="minor"/>
        </p:style>
        <p:txBody>
          <a:bodyPr>
            <a:noAutofit/>
          </a:bodyPr>
          <a:lstStyle/>
          <a:p>
            <a:pPr algn="ctr">
              <a:lnSpc>
                <a:spcPct val="90000"/>
              </a:lnSpc>
              <a:spcBef>
                <a:spcPts val="1001"/>
              </a:spcBef>
            </a:pPr>
            <a:r>
              <a:rPr lang="ru-RU" sz="2800" b="0" i="1" strike="noStrike" spc="-1" dirty="0">
                <a:solidFill>
                  <a:srgbClr val="58599B"/>
                </a:solidFill>
                <a:latin typeface="Warnock Pro"/>
              </a:rPr>
              <a:t>Защита интересов собственника. Надёжно!</a:t>
            </a:r>
            <a:endParaRPr lang="ru-RU" sz="2800" b="0" strike="noStrike" spc="-1" dirty="0">
              <a:latin typeface="Arial"/>
            </a:endParaRPr>
          </a:p>
        </p:txBody>
      </p:sp>
      <p:pic>
        <p:nvPicPr>
          <p:cNvPr id="11" name="Рисунок 10"/>
          <p:cNvPicPr>
            <a:picLocks noChangeAspect="1"/>
          </p:cNvPicPr>
          <p:nvPr/>
        </p:nvPicPr>
        <p:blipFill rotWithShape="1">
          <a:blip r:embed="rId3" cstate="print">
            <a:lum bright="70000" contrast="-70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rcRect t="79900"/>
          <a:stretch/>
        </p:blipFill>
        <p:spPr>
          <a:xfrm>
            <a:off x="0" y="5257799"/>
            <a:ext cx="12192000" cy="1073953"/>
          </a:xfrm>
          <a:prstGeom prst="rect">
            <a:avLst/>
          </a:prstGeom>
        </p:spPr>
      </p:pic>
    </p:spTree>
    <p:extLst>
      <p:ext uri="{BB962C8B-B14F-4D97-AF65-F5344CB8AC3E}">
        <p14:creationId xmlns:p14="http://schemas.microsoft.com/office/powerpoint/2010/main" val="350577526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Овал 18"/>
          <p:cNvSpPr/>
          <p:nvPr/>
        </p:nvSpPr>
        <p:spPr>
          <a:xfrm>
            <a:off x="4170360" y="1336409"/>
            <a:ext cx="3609975" cy="3312781"/>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2862242" y="157592"/>
            <a:ext cx="8741577" cy="816304"/>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ru-RU" sz="2000" b="1" dirty="0" smtClean="0">
                <a:solidFill>
                  <a:srgbClr val="0070C0"/>
                </a:solidFill>
              </a:rPr>
              <a:t>СХЕМА ЕНС</a:t>
            </a:r>
            <a:endParaRPr lang="ru-RU" sz="2000" b="1" dirty="0">
              <a:solidFill>
                <a:srgbClr val="0070C0"/>
              </a:solidFill>
            </a:endParaRPr>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2"/>
          <a:srcRect b="14181"/>
          <a:stretch/>
        </p:blipFill>
        <p:spPr>
          <a:xfrm>
            <a:off x="412221" y="233661"/>
            <a:ext cx="2355840" cy="754920"/>
          </a:xfrm>
          <a:prstGeom prst="rect">
            <a:avLst/>
          </a:prstGeom>
        </p:spPr>
      </p:pic>
      <p:sp>
        <p:nvSpPr>
          <p:cNvPr id="8" name="Line 5">
            <a:extLst>
              <a:ext uri="{FF2B5EF4-FFF2-40B4-BE49-F238E27FC236}">
                <a16:creationId xmlns="" xmlns:a16="http://schemas.microsoft.com/office/drawing/2014/main" id="{81E79B63-4151-4A9C-895C-B92BA3AC9DB5}"/>
              </a:ext>
            </a:extLst>
          </p:cNvPr>
          <p:cNvSpPr/>
          <p:nvPr/>
        </p:nvSpPr>
        <p:spPr>
          <a:xfrm>
            <a:off x="3556440" y="981720"/>
            <a:ext cx="8110080" cy="0"/>
          </a:xfrm>
          <a:prstGeom prst="line">
            <a:avLst/>
          </a:prstGeom>
          <a:ln/>
        </p:spPr>
        <p:style>
          <a:lnRef idx="1">
            <a:schemeClr val="accent3"/>
          </a:lnRef>
          <a:fillRef idx="0">
            <a:schemeClr val="accent3"/>
          </a:fillRef>
          <a:effectRef idx="0">
            <a:schemeClr val="accent3"/>
          </a:effectRef>
          <a:fontRef idx="minor"/>
        </p:style>
      </p:sp>
      <p:sp>
        <p:nvSpPr>
          <p:cNvPr id="9" name="CustomShape 1">
            <a:extLst>
              <a:ext uri="{FF2B5EF4-FFF2-40B4-BE49-F238E27FC236}">
                <a16:creationId xmlns="" xmlns:a16="http://schemas.microsoft.com/office/drawing/2014/main" id="{20C67339-6A1C-4F9D-8A74-D056AA0B6743}"/>
              </a:ext>
            </a:extLst>
          </p:cNvPr>
          <p:cNvSpPr/>
          <p:nvPr/>
        </p:nvSpPr>
        <p:spPr>
          <a:xfrm>
            <a:off x="0" y="6340680"/>
            <a:ext cx="12191760" cy="517320"/>
          </a:xfrm>
          <a:prstGeom prst="rect">
            <a:avLst/>
          </a:prstGeom>
          <a:solidFill>
            <a:srgbClr val="CDDEE0"/>
          </a:solidFill>
          <a:ln>
            <a:noFill/>
          </a:ln>
        </p:spPr>
        <p:style>
          <a:lnRef idx="2">
            <a:schemeClr val="accent1">
              <a:shade val="50000"/>
            </a:schemeClr>
          </a:lnRef>
          <a:fillRef idx="1">
            <a:schemeClr val="accent1"/>
          </a:fillRef>
          <a:effectRef idx="0">
            <a:schemeClr val="accent1"/>
          </a:effectRef>
          <a:fontRef idx="minor"/>
        </p:style>
      </p:sp>
      <p:sp>
        <p:nvSpPr>
          <p:cNvPr id="10" name="CustomShape 4">
            <a:extLst>
              <a:ext uri="{FF2B5EF4-FFF2-40B4-BE49-F238E27FC236}">
                <a16:creationId xmlns="" xmlns:a16="http://schemas.microsoft.com/office/drawing/2014/main" id="{770229F1-50B0-4893-BC50-5F5573115AFA}"/>
              </a:ext>
            </a:extLst>
          </p:cNvPr>
          <p:cNvSpPr/>
          <p:nvPr/>
        </p:nvSpPr>
        <p:spPr>
          <a:xfrm>
            <a:off x="1523880" y="6410880"/>
            <a:ext cx="9143640" cy="401760"/>
          </a:xfrm>
          <a:prstGeom prst="rect">
            <a:avLst/>
          </a:prstGeom>
          <a:noFill/>
          <a:ln>
            <a:noFill/>
          </a:ln>
        </p:spPr>
        <p:style>
          <a:lnRef idx="0">
            <a:scrgbClr r="0" g="0" b="0"/>
          </a:lnRef>
          <a:fillRef idx="0">
            <a:scrgbClr r="0" g="0" b="0"/>
          </a:fillRef>
          <a:effectRef idx="0">
            <a:scrgbClr r="0" g="0" b="0"/>
          </a:effectRef>
          <a:fontRef idx="minor"/>
        </p:style>
        <p:txBody>
          <a:bodyPr>
            <a:noAutofit/>
          </a:bodyPr>
          <a:lstStyle/>
          <a:p>
            <a:pPr algn="ctr">
              <a:lnSpc>
                <a:spcPct val="90000"/>
              </a:lnSpc>
              <a:spcBef>
                <a:spcPts val="1001"/>
              </a:spcBef>
            </a:pPr>
            <a:r>
              <a:rPr lang="ru-RU" sz="2800" b="0" i="1" strike="noStrike" spc="-1" dirty="0">
                <a:solidFill>
                  <a:srgbClr val="58599B"/>
                </a:solidFill>
                <a:latin typeface="Warnock Pro"/>
              </a:rPr>
              <a:t>Защита интересов собственника. Надёжно!</a:t>
            </a:r>
            <a:endParaRPr lang="ru-RU" sz="2800" b="0" strike="noStrike" spc="-1" dirty="0">
              <a:latin typeface="Arial"/>
            </a:endParaRPr>
          </a:p>
        </p:txBody>
      </p:sp>
      <p:sp>
        <p:nvSpPr>
          <p:cNvPr id="4" name="Скругленный прямоугольник 3"/>
          <p:cNvSpPr/>
          <p:nvPr/>
        </p:nvSpPr>
        <p:spPr>
          <a:xfrm>
            <a:off x="3171524" y="1139142"/>
            <a:ext cx="5848350" cy="613458"/>
          </a:xfrm>
          <a:prstGeom prst="roundRect">
            <a:avLst/>
          </a:prstGeom>
          <a:solidFill>
            <a:schemeClr val="bg1"/>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М</a:t>
            </a:r>
            <a:endParaRPr lang="ru-RU" dirty="0"/>
          </a:p>
        </p:txBody>
      </p:sp>
      <p:sp>
        <p:nvSpPr>
          <p:cNvPr id="11" name="Прямоугольник 10"/>
          <p:cNvSpPr/>
          <p:nvPr/>
        </p:nvSpPr>
        <p:spPr>
          <a:xfrm>
            <a:off x="4496768" y="1251523"/>
            <a:ext cx="3197862" cy="388696"/>
          </a:xfrm>
          <a:prstGeom prst="rect">
            <a:avLst/>
          </a:prstGeom>
        </p:spPr>
        <p:txBody>
          <a:bodyPr wrap="none">
            <a:spAutoFit/>
          </a:bodyPr>
          <a:lstStyle/>
          <a:p>
            <a:pPr marL="228600" algn="ctr">
              <a:lnSpc>
                <a:spcPct val="107000"/>
              </a:lnSpc>
              <a:spcAft>
                <a:spcPts val="800"/>
              </a:spcAft>
            </a:pPr>
            <a:r>
              <a:rPr lang="ru-RU" b="1" dirty="0">
                <a:latin typeface="Calibri" panose="020F0502020204030204" pitchFamily="34" charset="0"/>
                <a:ea typeface="Calibri" panose="020F0502020204030204" pitchFamily="34" charset="0"/>
                <a:cs typeface="Times New Roman" panose="02020603050405020304" pitchFamily="18" charset="0"/>
              </a:rPr>
              <a:t>ЕДИНЫЙ НАЛОГОВЫЙ СЧЕТ</a:t>
            </a:r>
            <a:endParaRPr lang="ru-RU" dirty="0">
              <a:latin typeface="Calibri" panose="020F0502020204030204" pitchFamily="34" charset="0"/>
              <a:ea typeface="Calibri" panose="020F0502020204030204" pitchFamily="34" charset="0"/>
              <a:cs typeface="Times New Roman" panose="02020603050405020304" pitchFamily="18" charset="0"/>
            </a:endParaRPr>
          </a:p>
        </p:txBody>
      </p:sp>
      <p:sp>
        <p:nvSpPr>
          <p:cNvPr id="12" name="Скругленный прямоугольник 11"/>
          <p:cNvSpPr/>
          <p:nvPr/>
        </p:nvSpPr>
        <p:spPr>
          <a:xfrm>
            <a:off x="412221" y="2059993"/>
            <a:ext cx="4912254" cy="1695191"/>
          </a:xfrm>
          <a:prstGeom prst="roundRect">
            <a:avLst/>
          </a:prstGeom>
          <a:solidFill>
            <a:schemeClr val="bg1"/>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Прямоугольник 13"/>
          <p:cNvSpPr/>
          <p:nvPr/>
        </p:nvSpPr>
        <p:spPr>
          <a:xfrm>
            <a:off x="-185758" y="2199804"/>
            <a:ext cx="6096000" cy="1277786"/>
          </a:xfrm>
          <a:prstGeom prst="rect">
            <a:avLst/>
          </a:prstGeom>
        </p:spPr>
        <p:txBody>
          <a:bodyPr>
            <a:spAutoFit/>
          </a:bodyPr>
          <a:lstStyle/>
          <a:p>
            <a:pPr algn="ctr">
              <a:lnSpc>
                <a:spcPct val="107000"/>
              </a:lnSpc>
              <a:spcAft>
                <a:spcPts val="0"/>
              </a:spcAft>
            </a:pPr>
            <a:r>
              <a:rPr lang="ru-RU" b="1" dirty="0">
                <a:latin typeface="Calibri" panose="020F0502020204030204" pitchFamily="34" charset="0"/>
                <a:ea typeface="Calibri" panose="020F0502020204030204" pitchFamily="34" charset="0"/>
                <a:cs typeface="Times New Roman" panose="02020603050405020304" pitchFamily="18" charset="0"/>
              </a:rPr>
              <a:t>Совокупная обязанность                                                                  налогоплательщика, руб.</a:t>
            </a:r>
            <a:endParaRPr lang="ru-RU" dirty="0">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ru-RU" dirty="0">
                <a:latin typeface="Calibri" panose="020F0502020204030204" pitchFamily="34" charset="0"/>
                <a:ea typeface="Calibri" panose="020F0502020204030204" pitchFamily="34" charset="0"/>
                <a:cs typeface="Times New Roman" panose="02020603050405020304" pitchFamily="18" charset="0"/>
              </a:rPr>
              <a:t>(Денежная сумма, которую налогоплательщик</a:t>
            </a:r>
          </a:p>
          <a:p>
            <a:pPr algn="ctr">
              <a:lnSpc>
                <a:spcPct val="107000"/>
              </a:lnSpc>
              <a:spcAft>
                <a:spcPts val="0"/>
              </a:spcAft>
            </a:pPr>
            <a:r>
              <a:rPr lang="ru-RU" dirty="0">
                <a:latin typeface="Calibri" panose="020F0502020204030204" pitchFamily="34" charset="0"/>
                <a:ea typeface="Calibri" panose="020F0502020204030204" pitchFamily="34" charset="0"/>
                <a:cs typeface="Times New Roman" panose="02020603050405020304" pitchFamily="18" charset="0"/>
              </a:rPr>
              <a:t> должен уплатить в бюджет по всем налогам )</a:t>
            </a:r>
            <a:endParaRPr lang="ru-RU" b="1" dirty="0">
              <a:latin typeface="Calibri" panose="020F0502020204030204" pitchFamily="34" charset="0"/>
              <a:ea typeface="Calibri" panose="020F0502020204030204" pitchFamily="34" charset="0"/>
              <a:cs typeface="Times New Roman" panose="02020603050405020304" pitchFamily="18" charset="0"/>
            </a:endParaRPr>
          </a:p>
        </p:txBody>
      </p:sp>
      <p:sp>
        <p:nvSpPr>
          <p:cNvPr id="17" name="Скругленный прямоугольник 16"/>
          <p:cNvSpPr/>
          <p:nvPr/>
        </p:nvSpPr>
        <p:spPr>
          <a:xfrm>
            <a:off x="1190625" y="4081815"/>
            <a:ext cx="9476895" cy="1327997"/>
          </a:xfrm>
          <a:prstGeom prst="roundRect">
            <a:avLst/>
          </a:prstGeom>
          <a:solidFill>
            <a:schemeClr val="bg1"/>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М</a:t>
            </a:r>
            <a:endParaRPr lang="ru-RU" dirty="0"/>
          </a:p>
        </p:txBody>
      </p:sp>
      <p:sp>
        <p:nvSpPr>
          <p:cNvPr id="18" name="Прямоугольник 17"/>
          <p:cNvSpPr/>
          <p:nvPr/>
        </p:nvSpPr>
        <p:spPr>
          <a:xfrm>
            <a:off x="1095375" y="4164764"/>
            <a:ext cx="9476895" cy="1084015"/>
          </a:xfrm>
          <a:prstGeom prst="rect">
            <a:avLst/>
          </a:prstGeom>
        </p:spPr>
        <p:txBody>
          <a:bodyPr wrap="square">
            <a:spAutoFit/>
          </a:bodyPr>
          <a:lstStyle/>
          <a:p>
            <a:pPr marL="228600" algn="ctr">
              <a:lnSpc>
                <a:spcPct val="107000"/>
              </a:lnSpc>
              <a:spcAft>
                <a:spcPts val="800"/>
              </a:spcAft>
            </a:pPr>
            <a:r>
              <a:rPr lang="ru-RU" b="1" dirty="0">
                <a:latin typeface="Calibri" panose="020F0502020204030204" pitchFamily="34" charset="0"/>
                <a:ea typeface="Calibri" panose="020F0502020204030204" pitchFamily="34" charset="0"/>
                <a:cs typeface="Times New Roman" panose="02020603050405020304" pitchFamily="18" charset="0"/>
              </a:rPr>
              <a:t>Сальдо</a:t>
            </a:r>
            <a:endParaRPr lang="ru-RU" dirty="0">
              <a:latin typeface="Calibri" panose="020F0502020204030204" pitchFamily="34" charset="0"/>
              <a:ea typeface="Calibri" panose="020F0502020204030204" pitchFamily="34" charset="0"/>
              <a:cs typeface="Times New Roman" panose="02020603050405020304" pitchFamily="18" charset="0"/>
            </a:endParaRPr>
          </a:p>
          <a:p>
            <a:pPr marL="228600" algn="ctr">
              <a:lnSpc>
                <a:spcPct val="107000"/>
              </a:lnSpc>
              <a:spcAft>
                <a:spcPts val="800"/>
              </a:spcAft>
            </a:pPr>
            <a:r>
              <a:rPr lang="ru-RU" dirty="0">
                <a:latin typeface="Calibri" panose="020F0502020204030204" pitchFamily="34" charset="0"/>
                <a:ea typeface="Calibri" panose="020F0502020204030204" pitchFamily="34" charset="0"/>
                <a:cs typeface="Times New Roman" panose="02020603050405020304" pitchFamily="18" charset="0"/>
              </a:rPr>
              <a:t>(Разница между суммой уплаченных денежных средств и совокупной обязанностью налогоплательщика)</a:t>
            </a:r>
          </a:p>
        </p:txBody>
      </p:sp>
      <p:sp>
        <p:nvSpPr>
          <p:cNvPr id="15" name="Скругленный прямоугольник 14"/>
          <p:cNvSpPr/>
          <p:nvPr/>
        </p:nvSpPr>
        <p:spPr>
          <a:xfrm>
            <a:off x="6691565" y="2022369"/>
            <a:ext cx="4912254" cy="1695191"/>
          </a:xfrm>
          <a:prstGeom prst="roundRect">
            <a:avLst/>
          </a:prstGeom>
          <a:solidFill>
            <a:schemeClr val="bg1"/>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Прямоугольник 12"/>
          <p:cNvSpPr/>
          <p:nvPr/>
        </p:nvSpPr>
        <p:spPr>
          <a:xfrm>
            <a:off x="6882969" y="2348019"/>
            <a:ext cx="4529445" cy="665695"/>
          </a:xfrm>
          <a:prstGeom prst="rect">
            <a:avLst/>
          </a:prstGeom>
        </p:spPr>
        <p:txBody>
          <a:bodyPr wrap="none">
            <a:spAutoFit/>
          </a:bodyPr>
          <a:lstStyle/>
          <a:p>
            <a:pPr algn="ctr"/>
            <a:r>
              <a:rPr lang="ru-RU" b="1" dirty="0">
                <a:latin typeface="Calibri" panose="020F0502020204030204" pitchFamily="34" charset="0"/>
                <a:ea typeface="Calibri" panose="020F0502020204030204" pitchFamily="34" charset="0"/>
                <a:cs typeface="Times New Roman" panose="02020603050405020304" pitchFamily="18" charset="0"/>
              </a:rPr>
              <a:t>Единый налоговый платеж, руб.</a:t>
            </a:r>
            <a:endParaRPr lang="ru-RU" dirty="0">
              <a:latin typeface="Calibri" panose="020F0502020204030204" pitchFamily="34" charset="0"/>
              <a:ea typeface="Calibri" panose="020F0502020204030204" pitchFamily="34" charset="0"/>
              <a:cs typeface="Times New Roman" panose="02020603050405020304" pitchFamily="18" charset="0"/>
            </a:endParaRPr>
          </a:p>
          <a:p>
            <a:pPr algn="ctr"/>
            <a:r>
              <a:rPr lang="ru-RU" dirty="0" smtClean="0">
                <a:latin typeface="Calibri" panose="020F0502020204030204" pitchFamily="34" charset="0"/>
                <a:ea typeface="Calibri" panose="020F0502020204030204" pitchFamily="34" charset="0"/>
                <a:cs typeface="Times New Roman" panose="02020603050405020304" pitchFamily="18" charset="0"/>
              </a:rPr>
              <a:t>(</a:t>
            </a:r>
            <a:r>
              <a:rPr lang="ru-RU" dirty="0">
                <a:latin typeface="Calibri" panose="020F0502020204030204" pitchFamily="34" charset="0"/>
                <a:ea typeface="Calibri" panose="020F0502020204030204" pitchFamily="34" charset="0"/>
                <a:cs typeface="Times New Roman" panose="02020603050405020304" pitchFamily="18" charset="0"/>
              </a:rPr>
              <a:t>Денежные средства, поступившие  на ЕНС) </a:t>
            </a:r>
            <a:endParaRPr lang="ru-RU" dirty="0"/>
          </a:p>
        </p:txBody>
      </p:sp>
    </p:spTree>
    <p:extLst>
      <p:ext uri="{BB962C8B-B14F-4D97-AF65-F5344CB8AC3E}">
        <p14:creationId xmlns:p14="http://schemas.microsoft.com/office/powerpoint/2010/main" val="149247204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 xmlns:a16="http://schemas.microsoft.com/office/drawing/2014/main" id="{A4A87C69-C36A-4EE8-B31C-E59FE91CE915}"/>
              </a:ext>
            </a:extLst>
          </p:cNvPr>
          <p:cNvSpPr/>
          <p:nvPr/>
        </p:nvSpPr>
        <p:spPr>
          <a:xfrm>
            <a:off x="21783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2698341" y="147972"/>
            <a:ext cx="8741577" cy="816304"/>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ru-RU" sz="2000" b="1" dirty="0" smtClean="0">
                <a:solidFill>
                  <a:srgbClr val="0070C0"/>
                </a:solidFill>
              </a:rPr>
              <a:t>НОВЫЙ ПОРЯДОК УПЛАТЫ НАЛОГОВ</a:t>
            </a:r>
            <a:endParaRPr lang="ru-RU" sz="2000" b="1" dirty="0">
              <a:solidFill>
                <a:srgbClr val="0070C0"/>
              </a:solidFill>
            </a:endParaRPr>
          </a:p>
        </p:txBody>
      </p:sp>
      <p:sp>
        <p:nvSpPr>
          <p:cNvPr id="5" name="TextBox 4">
            <a:extLst>
              <a:ext uri="{FF2B5EF4-FFF2-40B4-BE49-F238E27FC236}">
                <a16:creationId xmlns="" xmlns:a16="http://schemas.microsoft.com/office/drawing/2014/main" id="{8A25DFB0-0884-4ADA-A8E0-DB093644E74A}"/>
              </a:ext>
            </a:extLst>
          </p:cNvPr>
          <p:cNvSpPr txBox="1"/>
          <p:nvPr/>
        </p:nvSpPr>
        <p:spPr>
          <a:xfrm>
            <a:off x="1920511" y="1937872"/>
            <a:ext cx="8537097" cy="923330"/>
          </a:xfrm>
          <a:prstGeom prst="rect">
            <a:avLst/>
          </a:prstGeom>
          <a:noFill/>
        </p:spPr>
        <p:txBody>
          <a:bodyPr wrap="square">
            <a:spAutoFit/>
          </a:bodyPr>
          <a:lstStyle/>
          <a:p>
            <a:pPr algn="just"/>
            <a:r>
              <a:rPr lang="ru-RU" dirty="0"/>
              <a:t> </a:t>
            </a:r>
            <a:endParaRPr lang="ru-RU" dirty="0">
              <a:solidFill>
                <a:srgbClr val="FF0000"/>
              </a:solidFill>
            </a:endParaRPr>
          </a:p>
          <a:p>
            <a:endParaRPr lang="ru-RU" dirty="0"/>
          </a:p>
          <a:p>
            <a:endParaRPr lang="ru-RU" dirty="0"/>
          </a:p>
        </p:txBody>
      </p:sp>
      <p:sp>
        <p:nvSpPr>
          <p:cNvPr id="7" name="TextBox 6">
            <a:extLst>
              <a:ext uri="{FF2B5EF4-FFF2-40B4-BE49-F238E27FC236}">
                <a16:creationId xmlns="" xmlns:a16="http://schemas.microsoft.com/office/drawing/2014/main" id="{652483EA-B45D-4A4B-BBC4-64AF70E89243}"/>
              </a:ext>
            </a:extLst>
          </p:cNvPr>
          <p:cNvSpPr txBox="1"/>
          <p:nvPr/>
        </p:nvSpPr>
        <p:spPr>
          <a:xfrm>
            <a:off x="443186" y="1311399"/>
            <a:ext cx="5821847" cy="4217565"/>
          </a:xfrm>
          <a:prstGeom prst="rect">
            <a:avLst/>
          </a:prstGeom>
          <a:noFill/>
        </p:spPr>
        <p:txBody>
          <a:bodyPr wrap="square">
            <a:spAutoFit/>
          </a:bodyPr>
          <a:lstStyle/>
          <a:p>
            <a:pPr algn="just">
              <a:lnSpc>
                <a:spcPct val="107000"/>
              </a:lnSpc>
              <a:spcAft>
                <a:spcPts val="800"/>
              </a:spcAft>
              <a:buClr>
                <a:srgbClr val="0070C0"/>
              </a:buClr>
            </a:pPr>
            <a:r>
              <a:rPr lang="ru-RU" sz="2000" dirty="0" smtClean="0"/>
              <a:t>	</a:t>
            </a:r>
          </a:p>
          <a:p>
            <a:pPr marL="285750" indent="-285750" algn="just">
              <a:buFont typeface="Wingdings" panose="05000000000000000000" pitchFamily="2" charset="2"/>
              <a:buChar char="q"/>
            </a:pPr>
            <a:r>
              <a:rPr lang="ru-RU" sz="2000" b="1" dirty="0"/>
              <a:t>До 25 числа месяца</a:t>
            </a:r>
          </a:p>
          <a:p>
            <a:pPr algn="just"/>
            <a:r>
              <a:rPr lang="ru-RU" sz="2000" dirty="0"/>
              <a:t>Налогоплательщик подает декларацию или уведомление об исчисленных суммах налогов и взносов</a:t>
            </a:r>
          </a:p>
          <a:p>
            <a:pPr marL="285750" indent="-285750" algn="just" fontAlgn="t">
              <a:buFont typeface="Wingdings" panose="05000000000000000000" pitchFamily="2" charset="2"/>
              <a:buChar char="q"/>
            </a:pPr>
            <a:r>
              <a:rPr lang="ru-RU" sz="2000" dirty="0"/>
              <a:t>На ЕНС фиксируются обязательства по уплате</a:t>
            </a:r>
          </a:p>
          <a:p>
            <a:pPr marL="285750" indent="-285750" algn="just" fontAlgn="t">
              <a:buFont typeface="Wingdings" panose="05000000000000000000" pitchFamily="2" charset="2"/>
              <a:buChar char="q"/>
            </a:pPr>
            <a:r>
              <a:rPr lang="ru-RU" sz="2000" b="1" dirty="0"/>
              <a:t>До 28 числа месяца</a:t>
            </a:r>
          </a:p>
          <a:p>
            <a:pPr algn="just" fontAlgn="t"/>
            <a:r>
              <a:rPr lang="ru-RU" sz="2000" dirty="0"/>
              <a:t>Уплачивается ЕНП: все налоги и взносы — одной платежкой</a:t>
            </a:r>
          </a:p>
          <a:p>
            <a:pPr marL="285750" indent="-285750" algn="just" fontAlgn="t">
              <a:buFont typeface="Wingdings" panose="05000000000000000000" pitchFamily="2" charset="2"/>
              <a:buChar char="q"/>
            </a:pPr>
            <a:r>
              <a:rPr lang="ru-RU" sz="2000" dirty="0"/>
              <a:t>Перечисленная сумма распределяется для погашения обязательств с учетом очередности</a:t>
            </a:r>
          </a:p>
          <a:p>
            <a:pPr marL="285750" indent="-285750" algn="just" fontAlgn="t">
              <a:buFont typeface="Wingdings" panose="05000000000000000000" pitchFamily="2" charset="2"/>
              <a:buChar char="q"/>
            </a:pPr>
            <a:r>
              <a:rPr lang="ru-RU" sz="2000" dirty="0"/>
              <a:t>На ЕНС формируется общий баланс — сальдо. Оно может быть «+», «-» или 0</a:t>
            </a:r>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2"/>
          <a:srcRect b="14181"/>
          <a:stretch/>
        </p:blipFill>
        <p:spPr>
          <a:xfrm>
            <a:off x="412221" y="233661"/>
            <a:ext cx="2355840" cy="754920"/>
          </a:xfrm>
          <a:prstGeom prst="rect">
            <a:avLst/>
          </a:prstGeom>
        </p:spPr>
      </p:pic>
      <p:sp>
        <p:nvSpPr>
          <p:cNvPr id="8" name="Line 5">
            <a:extLst>
              <a:ext uri="{FF2B5EF4-FFF2-40B4-BE49-F238E27FC236}">
                <a16:creationId xmlns="" xmlns:a16="http://schemas.microsoft.com/office/drawing/2014/main" id="{81E79B63-4151-4A9C-895C-B92BA3AC9DB5}"/>
              </a:ext>
            </a:extLst>
          </p:cNvPr>
          <p:cNvSpPr/>
          <p:nvPr/>
        </p:nvSpPr>
        <p:spPr>
          <a:xfrm>
            <a:off x="3556440" y="981720"/>
            <a:ext cx="8110080" cy="0"/>
          </a:xfrm>
          <a:prstGeom prst="line">
            <a:avLst/>
          </a:prstGeom>
          <a:ln/>
        </p:spPr>
        <p:style>
          <a:lnRef idx="1">
            <a:schemeClr val="accent3"/>
          </a:lnRef>
          <a:fillRef idx="0">
            <a:schemeClr val="accent3"/>
          </a:fillRef>
          <a:effectRef idx="0">
            <a:schemeClr val="accent3"/>
          </a:effectRef>
          <a:fontRef idx="minor"/>
        </p:style>
      </p:sp>
      <p:sp>
        <p:nvSpPr>
          <p:cNvPr id="9" name="CustomShape 1">
            <a:extLst>
              <a:ext uri="{FF2B5EF4-FFF2-40B4-BE49-F238E27FC236}">
                <a16:creationId xmlns="" xmlns:a16="http://schemas.microsoft.com/office/drawing/2014/main" id="{20C67339-6A1C-4F9D-8A74-D056AA0B6743}"/>
              </a:ext>
            </a:extLst>
          </p:cNvPr>
          <p:cNvSpPr/>
          <p:nvPr/>
        </p:nvSpPr>
        <p:spPr>
          <a:xfrm>
            <a:off x="0" y="6340680"/>
            <a:ext cx="12191760" cy="517320"/>
          </a:xfrm>
          <a:prstGeom prst="rect">
            <a:avLst/>
          </a:prstGeom>
          <a:solidFill>
            <a:srgbClr val="CDDEE0"/>
          </a:solidFill>
          <a:ln>
            <a:noFill/>
          </a:ln>
        </p:spPr>
        <p:style>
          <a:lnRef idx="2">
            <a:schemeClr val="accent1">
              <a:shade val="50000"/>
            </a:schemeClr>
          </a:lnRef>
          <a:fillRef idx="1">
            <a:schemeClr val="accent1"/>
          </a:fillRef>
          <a:effectRef idx="0">
            <a:schemeClr val="accent1"/>
          </a:effectRef>
          <a:fontRef idx="minor"/>
        </p:style>
      </p:sp>
      <p:sp>
        <p:nvSpPr>
          <p:cNvPr id="10" name="CustomShape 4">
            <a:extLst>
              <a:ext uri="{FF2B5EF4-FFF2-40B4-BE49-F238E27FC236}">
                <a16:creationId xmlns="" xmlns:a16="http://schemas.microsoft.com/office/drawing/2014/main" id="{770229F1-50B0-4893-BC50-5F5573115AFA}"/>
              </a:ext>
            </a:extLst>
          </p:cNvPr>
          <p:cNvSpPr/>
          <p:nvPr/>
        </p:nvSpPr>
        <p:spPr>
          <a:xfrm>
            <a:off x="1523880" y="6410880"/>
            <a:ext cx="9143640" cy="401760"/>
          </a:xfrm>
          <a:prstGeom prst="rect">
            <a:avLst/>
          </a:prstGeom>
          <a:noFill/>
          <a:ln>
            <a:noFill/>
          </a:ln>
        </p:spPr>
        <p:style>
          <a:lnRef idx="0">
            <a:scrgbClr r="0" g="0" b="0"/>
          </a:lnRef>
          <a:fillRef idx="0">
            <a:scrgbClr r="0" g="0" b="0"/>
          </a:fillRef>
          <a:effectRef idx="0">
            <a:scrgbClr r="0" g="0" b="0"/>
          </a:effectRef>
          <a:fontRef idx="minor"/>
        </p:style>
        <p:txBody>
          <a:bodyPr>
            <a:noAutofit/>
          </a:bodyPr>
          <a:lstStyle/>
          <a:p>
            <a:pPr algn="ctr">
              <a:lnSpc>
                <a:spcPct val="90000"/>
              </a:lnSpc>
              <a:spcBef>
                <a:spcPts val="1001"/>
              </a:spcBef>
            </a:pPr>
            <a:r>
              <a:rPr lang="ru-RU" sz="2800" b="0" i="1" strike="noStrike" spc="-1" dirty="0">
                <a:solidFill>
                  <a:srgbClr val="58599B"/>
                </a:solidFill>
                <a:latin typeface="Warnock Pro"/>
              </a:rPr>
              <a:t>Защита интересов собственника. Надёжно!</a:t>
            </a:r>
            <a:endParaRPr lang="ru-RU" sz="2800" b="0" strike="noStrike" spc="-1" dirty="0">
              <a:latin typeface="Arial"/>
            </a:endParaRPr>
          </a:p>
        </p:txBody>
      </p:sp>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44952" y="1063210"/>
            <a:ext cx="3849331" cy="5288759"/>
          </a:xfrm>
          <a:prstGeom prst="rect">
            <a:avLst/>
          </a:prstGeom>
        </p:spPr>
      </p:pic>
    </p:spTree>
    <p:extLst>
      <p:ext uri="{BB962C8B-B14F-4D97-AF65-F5344CB8AC3E}">
        <p14:creationId xmlns:p14="http://schemas.microsoft.com/office/powerpoint/2010/main" val="142395220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 xmlns:a16="http://schemas.microsoft.com/office/drawing/2014/main" id="{A4A87C69-C36A-4EE8-B31C-E59FE91CE915}"/>
              </a:ext>
            </a:extLst>
          </p:cNvPr>
          <p:cNvSpPr/>
          <p:nvPr/>
        </p:nvSpPr>
        <p:spPr>
          <a:xfrm>
            <a:off x="21783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3086529" y="202893"/>
            <a:ext cx="8741577" cy="816304"/>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ru-RU" sz="2000" b="1" dirty="0" smtClean="0">
                <a:solidFill>
                  <a:srgbClr val="0070C0"/>
                </a:solidFill>
              </a:rPr>
              <a:t>ПОРЯДОК РАСПРЕДЕЛЕНИЯ ЕДИНОГО НАЛОГОВОГО ПЛАТЕЖА </a:t>
            </a:r>
            <a:endParaRPr lang="ru-RU" sz="2000" b="1" dirty="0">
              <a:solidFill>
                <a:srgbClr val="0070C0"/>
              </a:solidFill>
            </a:endParaRPr>
          </a:p>
        </p:txBody>
      </p:sp>
      <p:sp>
        <p:nvSpPr>
          <p:cNvPr id="5" name="TextBox 4">
            <a:extLst>
              <a:ext uri="{FF2B5EF4-FFF2-40B4-BE49-F238E27FC236}">
                <a16:creationId xmlns="" xmlns:a16="http://schemas.microsoft.com/office/drawing/2014/main" id="{8A25DFB0-0884-4ADA-A8E0-DB093644E74A}"/>
              </a:ext>
            </a:extLst>
          </p:cNvPr>
          <p:cNvSpPr txBox="1"/>
          <p:nvPr/>
        </p:nvSpPr>
        <p:spPr>
          <a:xfrm>
            <a:off x="1920511" y="1937872"/>
            <a:ext cx="8537097" cy="923330"/>
          </a:xfrm>
          <a:prstGeom prst="rect">
            <a:avLst/>
          </a:prstGeom>
          <a:noFill/>
        </p:spPr>
        <p:txBody>
          <a:bodyPr wrap="square">
            <a:spAutoFit/>
          </a:bodyPr>
          <a:lstStyle/>
          <a:p>
            <a:pPr algn="just"/>
            <a:r>
              <a:rPr lang="ru-RU" dirty="0"/>
              <a:t> </a:t>
            </a:r>
            <a:endParaRPr lang="ru-RU" dirty="0">
              <a:solidFill>
                <a:srgbClr val="FF0000"/>
              </a:solidFill>
            </a:endParaRPr>
          </a:p>
          <a:p>
            <a:endParaRPr lang="ru-RU" dirty="0"/>
          </a:p>
          <a:p>
            <a:endParaRPr lang="ru-RU" dirty="0"/>
          </a:p>
        </p:txBody>
      </p:sp>
      <p:sp>
        <p:nvSpPr>
          <p:cNvPr id="7" name="TextBox 6">
            <a:extLst>
              <a:ext uri="{FF2B5EF4-FFF2-40B4-BE49-F238E27FC236}">
                <a16:creationId xmlns="" xmlns:a16="http://schemas.microsoft.com/office/drawing/2014/main" id="{652483EA-B45D-4A4B-BBC4-64AF70E89243}"/>
              </a:ext>
            </a:extLst>
          </p:cNvPr>
          <p:cNvSpPr txBox="1"/>
          <p:nvPr/>
        </p:nvSpPr>
        <p:spPr>
          <a:xfrm>
            <a:off x="3811041" y="1569156"/>
            <a:ext cx="7940691" cy="3815275"/>
          </a:xfrm>
          <a:prstGeom prst="rect">
            <a:avLst/>
          </a:prstGeom>
          <a:noFill/>
        </p:spPr>
        <p:txBody>
          <a:bodyPr wrap="square">
            <a:spAutoFit/>
          </a:bodyPr>
          <a:lstStyle/>
          <a:p>
            <a:pPr algn="just">
              <a:lnSpc>
                <a:spcPct val="107000"/>
              </a:lnSpc>
              <a:spcAft>
                <a:spcPts val="800"/>
              </a:spcAft>
            </a:pPr>
            <a:r>
              <a:rPr lang="ru-RU" dirty="0" smtClean="0"/>
              <a:t>	</a:t>
            </a:r>
            <a:endParaRPr lang="ru-RU" sz="2000" dirty="0" smtClean="0"/>
          </a:p>
          <a:p>
            <a:pPr algn="just"/>
            <a:r>
              <a:rPr lang="ru-RU" b="1" dirty="0" smtClean="0">
                <a:solidFill>
                  <a:srgbClr val="FF0000"/>
                </a:solidFill>
              </a:rPr>
              <a:t>ВНИМАНИЕ! </a:t>
            </a:r>
            <a:r>
              <a:rPr lang="ru-RU" b="1" dirty="0"/>
              <a:t>О</a:t>
            </a:r>
            <a:r>
              <a:rPr lang="ru-RU" b="1" dirty="0" smtClean="0"/>
              <a:t>существляется </a:t>
            </a:r>
            <a:r>
              <a:rPr lang="ru-RU" b="1" dirty="0"/>
              <a:t>только налоговым органом</a:t>
            </a:r>
            <a:r>
              <a:rPr lang="ru-RU" dirty="0"/>
              <a:t> </a:t>
            </a:r>
            <a:r>
              <a:rPr lang="ru-RU" b="1" dirty="0"/>
              <a:t>без участия </a:t>
            </a:r>
            <a:r>
              <a:rPr lang="ru-RU" b="1" dirty="0" smtClean="0"/>
              <a:t>налогоплательщика!</a:t>
            </a:r>
            <a:endParaRPr lang="ru-RU" dirty="0"/>
          </a:p>
          <a:p>
            <a:pPr algn="just"/>
            <a:r>
              <a:rPr lang="ru-RU" dirty="0"/>
              <a:t>В день уплаты налогов денежные средства, которые имеются на ЕНС, будут автоматически распределены в счет погашения обязательств плательщика, но с учетом </a:t>
            </a:r>
            <a:r>
              <a:rPr lang="ru-RU" b="1" dirty="0"/>
              <a:t>следующей очередности</a:t>
            </a:r>
            <a:r>
              <a:rPr lang="ru-RU" dirty="0"/>
              <a:t>:</a:t>
            </a:r>
          </a:p>
          <a:p>
            <a:pPr marL="285750" indent="-285750" algn="just">
              <a:buFont typeface="Wingdings" panose="05000000000000000000" pitchFamily="2" charset="2"/>
              <a:buChar char="Ø"/>
            </a:pPr>
            <a:r>
              <a:rPr lang="ru-RU" b="1" dirty="0"/>
              <a:t>1 очередь: Недоимка</a:t>
            </a:r>
            <a:r>
              <a:rPr lang="ru-RU" dirty="0"/>
              <a:t> – </a:t>
            </a:r>
            <a:r>
              <a:rPr lang="ru-RU" b="1" dirty="0"/>
              <a:t>начиная с налога с более ранним сроком уплаты;</a:t>
            </a:r>
          </a:p>
          <a:p>
            <a:pPr marL="285750" indent="-285750" algn="just">
              <a:buFont typeface="Wingdings" panose="05000000000000000000" pitchFamily="2" charset="2"/>
              <a:buChar char="Ø"/>
            </a:pPr>
            <a:r>
              <a:rPr lang="ru-RU" b="1" dirty="0"/>
              <a:t>2 очередь: Начисления -  с текущим сроком уплаты;</a:t>
            </a:r>
          </a:p>
          <a:p>
            <a:pPr marL="285750" indent="-285750" algn="just">
              <a:buFont typeface="Wingdings" panose="05000000000000000000" pitchFamily="2" charset="2"/>
              <a:buChar char="Ø"/>
            </a:pPr>
            <a:r>
              <a:rPr lang="ru-RU" b="1" dirty="0"/>
              <a:t>3 очередь: Пени, проценты, штрафы</a:t>
            </a:r>
            <a:r>
              <a:rPr lang="ru-RU" b="1" dirty="0" smtClean="0"/>
              <a:t>.</a:t>
            </a:r>
          </a:p>
          <a:p>
            <a:pPr algn="just"/>
            <a:endParaRPr lang="ru-RU" dirty="0"/>
          </a:p>
          <a:p>
            <a:pPr algn="just"/>
            <a:endParaRPr lang="ru-RU" dirty="0"/>
          </a:p>
          <a:p>
            <a:r>
              <a:rPr lang="ru-RU" b="1" dirty="0" smtClean="0">
                <a:solidFill>
                  <a:srgbClr val="FF0000"/>
                </a:solidFill>
              </a:rPr>
              <a:t>ВАЖНО!</a:t>
            </a:r>
            <a:r>
              <a:rPr lang="ru-RU" b="1" dirty="0" smtClean="0"/>
              <a:t> Если </a:t>
            </a:r>
            <a:r>
              <a:rPr lang="ru-RU" b="1" dirty="0"/>
              <a:t>денег недостаточно и сроки уплаты совпадают</a:t>
            </a:r>
          </a:p>
          <a:p>
            <a:r>
              <a:rPr lang="ru-RU" dirty="0"/>
              <a:t>ЕНП распределится пропорционально суммам таких обязательств</a:t>
            </a:r>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2"/>
          <a:srcRect b="14181"/>
          <a:stretch/>
        </p:blipFill>
        <p:spPr>
          <a:xfrm>
            <a:off x="412221" y="233661"/>
            <a:ext cx="2355840" cy="754920"/>
          </a:xfrm>
          <a:prstGeom prst="rect">
            <a:avLst/>
          </a:prstGeom>
        </p:spPr>
      </p:pic>
      <p:sp>
        <p:nvSpPr>
          <p:cNvPr id="8" name="Line 5">
            <a:extLst>
              <a:ext uri="{FF2B5EF4-FFF2-40B4-BE49-F238E27FC236}">
                <a16:creationId xmlns="" xmlns:a16="http://schemas.microsoft.com/office/drawing/2014/main" id="{81E79B63-4151-4A9C-895C-B92BA3AC9DB5}"/>
              </a:ext>
            </a:extLst>
          </p:cNvPr>
          <p:cNvSpPr/>
          <p:nvPr/>
        </p:nvSpPr>
        <p:spPr>
          <a:xfrm>
            <a:off x="3556440" y="981720"/>
            <a:ext cx="8110080" cy="0"/>
          </a:xfrm>
          <a:prstGeom prst="line">
            <a:avLst/>
          </a:prstGeom>
          <a:ln/>
        </p:spPr>
        <p:style>
          <a:lnRef idx="1">
            <a:schemeClr val="accent3"/>
          </a:lnRef>
          <a:fillRef idx="0">
            <a:schemeClr val="accent3"/>
          </a:fillRef>
          <a:effectRef idx="0">
            <a:schemeClr val="accent3"/>
          </a:effectRef>
          <a:fontRef idx="minor"/>
        </p:style>
      </p:sp>
      <p:sp>
        <p:nvSpPr>
          <p:cNvPr id="9" name="CustomShape 1">
            <a:extLst>
              <a:ext uri="{FF2B5EF4-FFF2-40B4-BE49-F238E27FC236}">
                <a16:creationId xmlns="" xmlns:a16="http://schemas.microsoft.com/office/drawing/2014/main" id="{20C67339-6A1C-4F9D-8A74-D056AA0B6743}"/>
              </a:ext>
            </a:extLst>
          </p:cNvPr>
          <p:cNvSpPr/>
          <p:nvPr/>
        </p:nvSpPr>
        <p:spPr>
          <a:xfrm>
            <a:off x="0" y="6340680"/>
            <a:ext cx="12191760" cy="517320"/>
          </a:xfrm>
          <a:prstGeom prst="rect">
            <a:avLst/>
          </a:prstGeom>
          <a:solidFill>
            <a:srgbClr val="CDDEE0"/>
          </a:solidFill>
          <a:ln>
            <a:noFill/>
          </a:ln>
        </p:spPr>
        <p:style>
          <a:lnRef idx="2">
            <a:schemeClr val="accent1">
              <a:shade val="50000"/>
            </a:schemeClr>
          </a:lnRef>
          <a:fillRef idx="1">
            <a:schemeClr val="accent1"/>
          </a:fillRef>
          <a:effectRef idx="0">
            <a:schemeClr val="accent1"/>
          </a:effectRef>
          <a:fontRef idx="minor"/>
        </p:style>
      </p:sp>
      <p:sp>
        <p:nvSpPr>
          <p:cNvPr id="10" name="CustomShape 4">
            <a:extLst>
              <a:ext uri="{FF2B5EF4-FFF2-40B4-BE49-F238E27FC236}">
                <a16:creationId xmlns="" xmlns:a16="http://schemas.microsoft.com/office/drawing/2014/main" id="{770229F1-50B0-4893-BC50-5F5573115AFA}"/>
              </a:ext>
            </a:extLst>
          </p:cNvPr>
          <p:cNvSpPr/>
          <p:nvPr/>
        </p:nvSpPr>
        <p:spPr>
          <a:xfrm>
            <a:off x="1523880" y="6410880"/>
            <a:ext cx="9143640" cy="401760"/>
          </a:xfrm>
          <a:prstGeom prst="rect">
            <a:avLst/>
          </a:prstGeom>
          <a:noFill/>
          <a:ln>
            <a:noFill/>
          </a:ln>
        </p:spPr>
        <p:style>
          <a:lnRef idx="0">
            <a:scrgbClr r="0" g="0" b="0"/>
          </a:lnRef>
          <a:fillRef idx="0">
            <a:scrgbClr r="0" g="0" b="0"/>
          </a:fillRef>
          <a:effectRef idx="0">
            <a:scrgbClr r="0" g="0" b="0"/>
          </a:effectRef>
          <a:fontRef idx="minor"/>
        </p:style>
        <p:txBody>
          <a:bodyPr>
            <a:noAutofit/>
          </a:bodyPr>
          <a:lstStyle/>
          <a:p>
            <a:pPr algn="ctr">
              <a:lnSpc>
                <a:spcPct val="90000"/>
              </a:lnSpc>
              <a:spcBef>
                <a:spcPts val="1001"/>
              </a:spcBef>
            </a:pPr>
            <a:r>
              <a:rPr lang="ru-RU" sz="2800" b="0" i="1" strike="noStrike" spc="-1" dirty="0">
                <a:solidFill>
                  <a:srgbClr val="58599B"/>
                </a:solidFill>
                <a:latin typeface="Warnock Pro"/>
              </a:rPr>
              <a:t>Защита интересов собственника. Надёжно!</a:t>
            </a:r>
            <a:endParaRPr lang="ru-RU" sz="2800" b="0" strike="noStrike" spc="-1" dirty="0">
              <a:latin typeface="Arial"/>
            </a:endParaRPr>
          </a:p>
        </p:txBody>
      </p:sp>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288" y="1100030"/>
            <a:ext cx="3688465" cy="4844184"/>
          </a:xfrm>
          <a:prstGeom prst="rect">
            <a:avLst/>
          </a:prstGeom>
        </p:spPr>
      </p:pic>
    </p:spTree>
    <p:extLst>
      <p:ext uri="{BB962C8B-B14F-4D97-AF65-F5344CB8AC3E}">
        <p14:creationId xmlns:p14="http://schemas.microsoft.com/office/powerpoint/2010/main" val="117750840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 xmlns:a16="http://schemas.microsoft.com/office/drawing/2014/main" id="{A4A87C69-C36A-4EE8-B31C-E59FE91CE915}"/>
              </a:ext>
            </a:extLst>
          </p:cNvPr>
          <p:cNvSpPr/>
          <p:nvPr/>
        </p:nvSpPr>
        <p:spPr>
          <a:xfrm>
            <a:off x="21783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3077903" y="172277"/>
            <a:ext cx="8741577" cy="816304"/>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ru-RU" sz="2000" b="1" dirty="0" smtClean="0">
                <a:solidFill>
                  <a:srgbClr val="0070C0"/>
                </a:solidFill>
              </a:rPr>
              <a:t>НОВЫЙ ПОРЯДОК  УПЛАТЫ ПЛАТЕЖЕЙ</a:t>
            </a:r>
            <a:endParaRPr lang="ru-RU" sz="2000" b="1" dirty="0">
              <a:solidFill>
                <a:srgbClr val="0070C0"/>
              </a:solidFill>
            </a:endParaRPr>
          </a:p>
        </p:txBody>
      </p:sp>
      <p:sp>
        <p:nvSpPr>
          <p:cNvPr id="5" name="TextBox 4">
            <a:extLst>
              <a:ext uri="{FF2B5EF4-FFF2-40B4-BE49-F238E27FC236}">
                <a16:creationId xmlns="" xmlns:a16="http://schemas.microsoft.com/office/drawing/2014/main" id="{8A25DFB0-0884-4ADA-A8E0-DB093644E74A}"/>
              </a:ext>
            </a:extLst>
          </p:cNvPr>
          <p:cNvSpPr txBox="1"/>
          <p:nvPr/>
        </p:nvSpPr>
        <p:spPr>
          <a:xfrm>
            <a:off x="1920511" y="1937872"/>
            <a:ext cx="8537097" cy="923330"/>
          </a:xfrm>
          <a:prstGeom prst="rect">
            <a:avLst/>
          </a:prstGeom>
          <a:noFill/>
        </p:spPr>
        <p:txBody>
          <a:bodyPr wrap="square">
            <a:spAutoFit/>
          </a:bodyPr>
          <a:lstStyle/>
          <a:p>
            <a:pPr algn="just"/>
            <a:r>
              <a:rPr lang="ru-RU" dirty="0"/>
              <a:t> </a:t>
            </a:r>
            <a:endParaRPr lang="ru-RU" dirty="0">
              <a:solidFill>
                <a:srgbClr val="FF0000"/>
              </a:solidFill>
            </a:endParaRPr>
          </a:p>
          <a:p>
            <a:endParaRPr lang="ru-RU" dirty="0"/>
          </a:p>
          <a:p>
            <a:endParaRPr lang="ru-RU" dirty="0"/>
          </a:p>
        </p:txBody>
      </p:sp>
      <p:sp>
        <p:nvSpPr>
          <p:cNvPr id="7" name="TextBox 6">
            <a:extLst>
              <a:ext uri="{FF2B5EF4-FFF2-40B4-BE49-F238E27FC236}">
                <a16:creationId xmlns="" xmlns:a16="http://schemas.microsoft.com/office/drawing/2014/main" id="{652483EA-B45D-4A4B-BBC4-64AF70E89243}"/>
              </a:ext>
            </a:extLst>
          </p:cNvPr>
          <p:cNvSpPr txBox="1"/>
          <p:nvPr/>
        </p:nvSpPr>
        <p:spPr>
          <a:xfrm>
            <a:off x="187679" y="1607800"/>
            <a:ext cx="6845299" cy="4801314"/>
          </a:xfrm>
          <a:prstGeom prst="rect">
            <a:avLst/>
          </a:prstGeom>
          <a:noFill/>
        </p:spPr>
        <p:txBody>
          <a:bodyPr wrap="square">
            <a:spAutoFit/>
          </a:bodyPr>
          <a:lstStyle/>
          <a:p>
            <a:pPr algn="just"/>
            <a:r>
              <a:rPr lang="ru-RU" dirty="0" smtClean="0"/>
              <a:t>С </a:t>
            </a:r>
            <a:r>
              <a:rPr lang="ru-RU" dirty="0"/>
              <a:t>1 </a:t>
            </a:r>
            <a:r>
              <a:rPr lang="ru-RU" dirty="0" smtClean="0"/>
              <a:t>января 2023г. все </a:t>
            </a:r>
            <a:r>
              <a:rPr lang="ru-RU" dirty="0"/>
              <a:t>налоги уплачиваются на единый счет Федерального казначейства (вместо 84 счетов в каждом субъекте РФ). </a:t>
            </a:r>
            <a:endParaRPr lang="ru-RU" dirty="0" smtClean="0"/>
          </a:p>
          <a:p>
            <a:pPr algn="just"/>
            <a:r>
              <a:rPr lang="ru-RU" dirty="0" smtClean="0"/>
              <a:t>Федеральным </a:t>
            </a:r>
            <a:r>
              <a:rPr lang="ru-RU" dirty="0"/>
              <a:t>казначейством принято технологическое решение об обработке платежей Управлением Федерального казначейства по Тульской области.</a:t>
            </a:r>
          </a:p>
          <a:p>
            <a:pPr algn="just"/>
            <a:r>
              <a:rPr lang="ru-RU" dirty="0"/>
              <a:t>Это никак не влияет на учет платежей в налоговом органе. </a:t>
            </a:r>
            <a:endParaRPr lang="ru-RU" dirty="0" smtClean="0"/>
          </a:p>
          <a:p>
            <a:pPr algn="just"/>
            <a:r>
              <a:rPr lang="ru-RU" dirty="0" smtClean="0"/>
              <a:t>Если </a:t>
            </a:r>
            <a:r>
              <a:rPr lang="ru-RU" dirty="0"/>
              <a:t>налогоплательщик указал свой ИНН, то денежные средства будут отражены на его едином налоговом счете и далее перераспределены по соответствующим налогам и бюджетам, соответствующим месту его регистрации или ведения деятельности.</a:t>
            </a:r>
          </a:p>
          <a:p>
            <a:pPr algn="just"/>
            <a:r>
              <a:rPr lang="ru-RU" b="1" dirty="0" smtClean="0">
                <a:solidFill>
                  <a:srgbClr val="FF0000"/>
                </a:solidFill>
              </a:rPr>
              <a:t>Важно</a:t>
            </a:r>
            <a:r>
              <a:rPr lang="ru-RU" b="1" dirty="0">
                <a:solidFill>
                  <a:srgbClr val="FF0000"/>
                </a:solidFill>
              </a:rPr>
              <a:t>! </a:t>
            </a:r>
            <a:r>
              <a:rPr lang="ru-RU" dirty="0"/>
              <a:t>Данные реквизиты применятся вне зависимости от места постановки на учет налогоплательщика или места нахождения объекта налогообложения. </a:t>
            </a:r>
          </a:p>
          <a:p>
            <a:pPr algn="just"/>
            <a:endParaRPr lang="ru-RU" dirty="0"/>
          </a:p>
          <a:p>
            <a:pPr algn="just"/>
            <a:endParaRPr lang="ru-RU" dirty="0"/>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2"/>
          <a:srcRect b="14181"/>
          <a:stretch/>
        </p:blipFill>
        <p:spPr>
          <a:xfrm>
            <a:off x="412221" y="233661"/>
            <a:ext cx="2355840" cy="754920"/>
          </a:xfrm>
          <a:prstGeom prst="rect">
            <a:avLst/>
          </a:prstGeom>
        </p:spPr>
      </p:pic>
      <p:sp>
        <p:nvSpPr>
          <p:cNvPr id="8" name="Line 5">
            <a:extLst>
              <a:ext uri="{FF2B5EF4-FFF2-40B4-BE49-F238E27FC236}">
                <a16:creationId xmlns="" xmlns:a16="http://schemas.microsoft.com/office/drawing/2014/main" id="{81E79B63-4151-4A9C-895C-B92BA3AC9DB5}"/>
              </a:ext>
            </a:extLst>
          </p:cNvPr>
          <p:cNvSpPr/>
          <p:nvPr/>
        </p:nvSpPr>
        <p:spPr>
          <a:xfrm>
            <a:off x="3556440" y="981720"/>
            <a:ext cx="8110080" cy="0"/>
          </a:xfrm>
          <a:prstGeom prst="line">
            <a:avLst/>
          </a:prstGeom>
          <a:ln/>
        </p:spPr>
        <p:style>
          <a:lnRef idx="1">
            <a:schemeClr val="accent3"/>
          </a:lnRef>
          <a:fillRef idx="0">
            <a:schemeClr val="accent3"/>
          </a:fillRef>
          <a:effectRef idx="0">
            <a:schemeClr val="accent3"/>
          </a:effectRef>
          <a:fontRef idx="minor"/>
        </p:style>
      </p:sp>
      <p:sp>
        <p:nvSpPr>
          <p:cNvPr id="9" name="CustomShape 1">
            <a:extLst>
              <a:ext uri="{FF2B5EF4-FFF2-40B4-BE49-F238E27FC236}">
                <a16:creationId xmlns="" xmlns:a16="http://schemas.microsoft.com/office/drawing/2014/main" id="{20C67339-6A1C-4F9D-8A74-D056AA0B6743}"/>
              </a:ext>
            </a:extLst>
          </p:cNvPr>
          <p:cNvSpPr/>
          <p:nvPr/>
        </p:nvSpPr>
        <p:spPr>
          <a:xfrm>
            <a:off x="240" y="6340680"/>
            <a:ext cx="12191760" cy="517320"/>
          </a:xfrm>
          <a:prstGeom prst="rect">
            <a:avLst/>
          </a:prstGeom>
          <a:solidFill>
            <a:srgbClr val="CDDEE0"/>
          </a:solidFill>
          <a:ln>
            <a:noFill/>
          </a:ln>
        </p:spPr>
        <p:style>
          <a:lnRef idx="2">
            <a:schemeClr val="accent1">
              <a:shade val="50000"/>
            </a:schemeClr>
          </a:lnRef>
          <a:fillRef idx="1">
            <a:schemeClr val="accent1"/>
          </a:fillRef>
          <a:effectRef idx="0">
            <a:schemeClr val="accent1"/>
          </a:effectRef>
          <a:fontRef idx="minor"/>
        </p:style>
      </p:sp>
      <p:pic>
        <p:nvPicPr>
          <p:cNvPr id="11" name="Рисунок 10"/>
          <p:cNvPicPr>
            <a:picLocks noChangeAspect="1"/>
          </p:cNvPicPr>
          <p:nvPr/>
        </p:nvPicPr>
        <p:blipFill>
          <a:blip r:embed="rId3"/>
          <a:stretch>
            <a:fillRect/>
          </a:stretch>
        </p:blipFill>
        <p:spPr>
          <a:xfrm>
            <a:off x="1394649" y="6251415"/>
            <a:ext cx="9144793" cy="755970"/>
          </a:xfrm>
          <a:prstGeom prst="rect">
            <a:avLst/>
          </a:prstGeom>
        </p:spPr>
      </p:pic>
      <p:pic>
        <p:nvPicPr>
          <p:cNvPr id="12" name="Рисунок 11"/>
          <p:cNvPicPr>
            <a:picLocks noChangeAspect="1"/>
          </p:cNvPicPr>
          <p:nvPr/>
        </p:nvPicPr>
        <p:blipFill>
          <a:blip r:embed="rId4"/>
          <a:stretch>
            <a:fillRect/>
          </a:stretch>
        </p:blipFill>
        <p:spPr>
          <a:xfrm>
            <a:off x="5606129" y="1042811"/>
            <a:ext cx="6235916" cy="5168900"/>
          </a:xfrm>
          <a:prstGeom prst="rect">
            <a:avLst/>
          </a:prstGeom>
        </p:spPr>
      </p:pic>
    </p:spTree>
    <p:extLst>
      <p:ext uri="{BB962C8B-B14F-4D97-AF65-F5344CB8AC3E}">
        <p14:creationId xmlns:p14="http://schemas.microsoft.com/office/powerpoint/2010/main" val="43710064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 xmlns:a16="http://schemas.microsoft.com/office/drawing/2014/main" id="{A4A87C69-C36A-4EE8-B31C-E59FE91CE915}"/>
              </a:ext>
            </a:extLst>
          </p:cNvPr>
          <p:cNvSpPr/>
          <p:nvPr/>
        </p:nvSpPr>
        <p:spPr>
          <a:xfrm>
            <a:off x="21783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3077903" y="172277"/>
            <a:ext cx="8741577" cy="816304"/>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ru-RU" sz="2000" b="1" dirty="0" smtClean="0">
                <a:solidFill>
                  <a:srgbClr val="0070C0"/>
                </a:solidFill>
              </a:rPr>
              <a:t>РЕКВИЗИТЫ </a:t>
            </a:r>
            <a:r>
              <a:rPr lang="ru-RU" sz="2000" b="1" dirty="0" smtClean="0">
                <a:solidFill>
                  <a:srgbClr val="0070C0"/>
                </a:solidFill>
              </a:rPr>
              <a:t>ПОЛУЧАТЕЛЯ ЕНП</a:t>
            </a:r>
            <a:endParaRPr lang="ru-RU" sz="2000" b="1" dirty="0">
              <a:solidFill>
                <a:srgbClr val="0070C0"/>
              </a:solidFill>
            </a:endParaRPr>
          </a:p>
        </p:txBody>
      </p:sp>
      <p:sp>
        <p:nvSpPr>
          <p:cNvPr id="5" name="TextBox 4">
            <a:extLst>
              <a:ext uri="{FF2B5EF4-FFF2-40B4-BE49-F238E27FC236}">
                <a16:creationId xmlns="" xmlns:a16="http://schemas.microsoft.com/office/drawing/2014/main" id="{8A25DFB0-0884-4ADA-A8E0-DB093644E74A}"/>
              </a:ext>
            </a:extLst>
          </p:cNvPr>
          <p:cNvSpPr txBox="1"/>
          <p:nvPr/>
        </p:nvSpPr>
        <p:spPr>
          <a:xfrm>
            <a:off x="1920511" y="1937872"/>
            <a:ext cx="8537097" cy="923330"/>
          </a:xfrm>
          <a:prstGeom prst="rect">
            <a:avLst/>
          </a:prstGeom>
          <a:noFill/>
        </p:spPr>
        <p:txBody>
          <a:bodyPr wrap="square">
            <a:spAutoFit/>
          </a:bodyPr>
          <a:lstStyle/>
          <a:p>
            <a:pPr algn="just"/>
            <a:r>
              <a:rPr lang="ru-RU" dirty="0"/>
              <a:t> </a:t>
            </a:r>
            <a:endParaRPr lang="ru-RU" dirty="0">
              <a:solidFill>
                <a:srgbClr val="FF0000"/>
              </a:solidFill>
            </a:endParaRPr>
          </a:p>
          <a:p>
            <a:endParaRPr lang="ru-RU" dirty="0"/>
          </a:p>
          <a:p>
            <a:endParaRPr lang="ru-RU" dirty="0"/>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2"/>
          <a:srcRect b="14181"/>
          <a:stretch/>
        </p:blipFill>
        <p:spPr>
          <a:xfrm>
            <a:off x="412221" y="233661"/>
            <a:ext cx="2355840" cy="754920"/>
          </a:xfrm>
          <a:prstGeom prst="rect">
            <a:avLst/>
          </a:prstGeom>
        </p:spPr>
      </p:pic>
      <p:sp>
        <p:nvSpPr>
          <p:cNvPr id="8" name="Line 5">
            <a:extLst>
              <a:ext uri="{FF2B5EF4-FFF2-40B4-BE49-F238E27FC236}">
                <a16:creationId xmlns="" xmlns:a16="http://schemas.microsoft.com/office/drawing/2014/main" id="{81E79B63-4151-4A9C-895C-B92BA3AC9DB5}"/>
              </a:ext>
            </a:extLst>
          </p:cNvPr>
          <p:cNvSpPr/>
          <p:nvPr/>
        </p:nvSpPr>
        <p:spPr>
          <a:xfrm>
            <a:off x="3556440" y="981720"/>
            <a:ext cx="8110080" cy="0"/>
          </a:xfrm>
          <a:prstGeom prst="line">
            <a:avLst/>
          </a:prstGeom>
          <a:ln/>
        </p:spPr>
        <p:style>
          <a:lnRef idx="1">
            <a:schemeClr val="accent3"/>
          </a:lnRef>
          <a:fillRef idx="0">
            <a:schemeClr val="accent3"/>
          </a:fillRef>
          <a:effectRef idx="0">
            <a:schemeClr val="accent3"/>
          </a:effectRef>
          <a:fontRef idx="minor"/>
        </p:style>
      </p:sp>
      <p:graphicFrame>
        <p:nvGraphicFramePr>
          <p:cNvPr id="4" name="Таблица 3"/>
          <p:cNvGraphicFramePr>
            <a:graphicFrameLocks noGrp="1"/>
          </p:cNvGraphicFramePr>
          <p:nvPr>
            <p:extLst>
              <p:ext uri="{D42A27DB-BD31-4B8C-83A1-F6EECF244321}">
                <p14:modId xmlns:p14="http://schemas.microsoft.com/office/powerpoint/2010/main" val="3196057573"/>
              </p:ext>
            </p:extLst>
          </p:nvPr>
        </p:nvGraphicFramePr>
        <p:xfrm>
          <a:off x="738553" y="1568544"/>
          <a:ext cx="10925907" cy="5183949"/>
        </p:xfrm>
        <a:graphic>
          <a:graphicData uri="http://schemas.openxmlformats.org/drawingml/2006/table">
            <a:tbl>
              <a:tblPr firstRow="1" firstCol="1" bandRow="1">
                <a:tableStyleId>{5C22544A-7EE6-4342-B048-85BDC9FD1C3A}</a:tableStyleId>
              </a:tblPr>
              <a:tblGrid>
                <a:gridCol w="1735016"/>
                <a:gridCol w="4952040"/>
                <a:gridCol w="4238851"/>
              </a:tblGrid>
              <a:tr h="1001906">
                <a:tc>
                  <a:txBody>
                    <a:bodyPr/>
                    <a:lstStyle/>
                    <a:p>
                      <a:pPr algn="ctr">
                        <a:lnSpc>
                          <a:spcPct val="115000"/>
                        </a:lnSpc>
                        <a:spcAft>
                          <a:spcPts val="0"/>
                        </a:spcAft>
                      </a:pPr>
                      <a:r>
                        <a:rPr lang="ru-RU" sz="1200" dirty="0">
                          <a:effectLst/>
                        </a:rPr>
                        <a:t>Номер (поля) реквизита платежного документа</a:t>
                      </a:r>
                      <a:endParaRPr lang="ru-RU" sz="1200" dirty="0">
                        <a:effectLst/>
                        <a:latin typeface="Arial" panose="020B0604020202020204" pitchFamily="34" charset="0"/>
                        <a:ea typeface="Times New Roman" panose="02020603050405020304" pitchFamily="18" charset="0"/>
                      </a:endParaRPr>
                    </a:p>
                  </a:txBody>
                  <a:tcPr marL="35528" marR="35528" marT="58449" marB="58449" anchor="ctr"/>
                </a:tc>
                <a:tc>
                  <a:txBody>
                    <a:bodyPr/>
                    <a:lstStyle/>
                    <a:p>
                      <a:pPr algn="ctr">
                        <a:lnSpc>
                          <a:spcPct val="115000"/>
                        </a:lnSpc>
                        <a:spcAft>
                          <a:spcPts val="0"/>
                        </a:spcAft>
                      </a:pPr>
                      <a:r>
                        <a:rPr lang="ru-RU" sz="1400" dirty="0">
                          <a:effectLst/>
                        </a:rPr>
                        <a:t>Наименование (поля) реквизита платежного документа</a:t>
                      </a:r>
                      <a:endParaRPr lang="ru-RU" sz="1400" dirty="0">
                        <a:effectLst/>
                        <a:latin typeface="Arial" panose="020B0604020202020204" pitchFamily="34" charset="0"/>
                        <a:ea typeface="Times New Roman" panose="02020603050405020304" pitchFamily="18" charset="0"/>
                      </a:endParaRPr>
                    </a:p>
                  </a:txBody>
                  <a:tcPr marL="35528" marR="35528" marT="58449" marB="58449" anchor="ctr"/>
                </a:tc>
                <a:tc>
                  <a:txBody>
                    <a:bodyPr/>
                    <a:lstStyle/>
                    <a:p>
                      <a:pPr algn="ctr">
                        <a:lnSpc>
                          <a:spcPct val="115000"/>
                        </a:lnSpc>
                        <a:spcAft>
                          <a:spcPts val="0"/>
                        </a:spcAft>
                      </a:pPr>
                      <a:r>
                        <a:rPr lang="ru-RU" sz="1400" dirty="0">
                          <a:effectLst/>
                        </a:rPr>
                        <a:t>Значение</a:t>
                      </a:r>
                      <a:endParaRPr lang="ru-RU" sz="1400" dirty="0">
                        <a:effectLst/>
                        <a:latin typeface="Arial" panose="020B0604020202020204" pitchFamily="34" charset="0"/>
                        <a:ea typeface="Times New Roman" panose="02020603050405020304" pitchFamily="18" charset="0"/>
                      </a:endParaRPr>
                    </a:p>
                  </a:txBody>
                  <a:tcPr marL="35528" marR="35528" marT="58449" marB="58449" anchor="ctr"/>
                </a:tc>
              </a:tr>
              <a:tr h="631577">
                <a:tc>
                  <a:txBody>
                    <a:bodyPr/>
                    <a:lstStyle/>
                    <a:p>
                      <a:pPr>
                        <a:lnSpc>
                          <a:spcPct val="115000"/>
                        </a:lnSpc>
                        <a:spcAft>
                          <a:spcPts val="0"/>
                        </a:spcAft>
                      </a:pPr>
                      <a:r>
                        <a:rPr lang="ru-RU" sz="1200">
                          <a:effectLst/>
                        </a:rPr>
                        <a:t>13</a:t>
                      </a:r>
                      <a:endParaRPr lang="ru-RU" sz="1100">
                        <a:effectLst/>
                        <a:latin typeface="Arial" panose="020B0604020202020204" pitchFamily="34" charset="0"/>
                        <a:ea typeface="Times New Roman" panose="02020603050405020304" pitchFamily="18" charset="0"/>
                      </a:endParaRPr>
                    </a:p>
                  </a:txBody>
                  <a:tcPr marL="35528" marR="35528" marT="58449" marB="58449" anchor="ctr"/>
                </a:tc>
                <a:tc>
                  <a:txBody>
                    <a:bodyPr/>
                    <a:lstStyle/>
                    <a:p>
                      <a:pPr marR="74930" algn="ctr">
                        <a:lnSpc>
                          <a:spcPct val="115000"/>
                        </a:lnSpc>
                        <a:spcAft>
                          <a:spcPts val="0"/>
                        </a:spcAft>
                      </a:pPr>
                      <a:r>
                        <a:rPr lang="ru-RU" sz="1400" dirty="0">
                          <a:effectLst/>
                        </a:rPr>
                        <a:t>Наименование банка получателя средств</a:t>
                      </a:r>
                      <a:endParaRPr lang="ru-RU"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528" marR="35528" marT="58449" marB="58449" anchor="ctr"/>
                </a:tc>
                <a:tc>
                  <a:txBody>
                    <a:bodyPr/>
                    <a:lstStyle/>
                    <a:p>
                      <a:pPr algn="ctr">
                        <a:lnSpc>
                          <a:spcPct val="115000"/>
                        </a:lnSpc>
                        <a:spcAft>
                          <a:spcPts val="0"/>
                        </a:spcAft>
                      </a:pPr>
                      <a:r>
                        <a:rPr lang="ru-RU" sz="1400">
                          <a:effectLst/>
                        </a:rPr>
                        <a:t>«ОТДЕЛЕНИЕ ТУЛА БАНКА РОССИИ//УФК по Тульской области, г Тула»</a:t>
                      </a:r>
                      <a:endParaRPr lang="ru-RU" sz="1200">
                        <a:effectLst/>
                        <a:latin typeface="Arial" panose="020B0604020202020204" pitchFamily="34" charset="0"/>
                        <a:ea typeface="Times New Roman" panose="02020603050405020304" pitchFamily="18" charset="0"/>
                      </a:endParaRPr>
                    </a:p>
                  </a:txBody>
                  <a:tcPr marL="35528" marR="35528" marT="58449" marB="58449" anchor="ctr"/>
                </a:tc>
              </a:tr>
              <a:tr h="392577">
                <a:tc>
                  <a:txBody>
                    <a:bodyPr/>
                    <a:lstStyle/>
                    <a:p>
                      <a:pPr>
                        <a:lnSpc>
                          <a:spcPct val="115000"/>
                        </a:lnSpc>
                        <a:spcAft>
                          <a:spcPts val="0"/>
                        </a:spcAft>
                      </a:pPr>
                      <a:r>
                        <a:rPr lang="ru-RU" sz="1200">
                          <a:effectLst/>
                        </a:rPr>
                        <a:t>14</a:t>
                      </a:r>
                      <a:endParaRPr lang="ru-RU" sz="1100">
                        <a:effectLst/>
                        <a:latin typeface="Arial" panose="020B0604020202020204" pitchFamily="34" charset="0"/>
                        <a:ea typeface="Times New Roman" panose="02020603050405020304" pitchFamily="18" charset="0"/>
                      </a:endParaRPr>
                    </a:p>
                  </a:txBody>
                  <a:tcPr marL="35528" marR="35528" marT="58449" marB="58449" anchor="ctr"/>
                </a:tc>
                <a:tc>
                  <a:txBody>
                    <a:bodyPr/>
                    <a:lstStyle/>
                    <a:p>
                      <a:pPr marR="74930" algn="ctr">
                        <a:lnSpc>
                          <a:spcPct val="115000"/>
                        </a:lnSpc>
                        <a:spcAft>
                          <a:spcPts val="0"/>
                        </a:spcAft>
                      </a:pPr>
                      <a:r>
                        <a:rPr lang="ru-RU" sz="1400" dirty="0">
                          <a:effectLst/>
                        </a:rPr>
                        <a:t>БИК банка получателя средств (БИК ТОФК)</a:t>
                      </a:r>
                      <a:endParaRPr lang="ru-RU"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528" marR="35528" marT="58449" marB="58449" anchor="ctr"/>
                </a:tc>
                <a:tc>
                  <a:txBody>
                    <a:bodyPr/>
                    <a:lstStyle/>
                    <a:p>
                      <a:pPr marR="74930" algn="ctr">
                        <a:lnSpc>
                          <a:spcPct val="115000"/>
                        </a:lnSpc>
                        <a:spcAft>
                          <a:spcPts val="0"/>
                        </a:spcAft>
                      </a:pPr>
                      <a:r>
                        <a:rPr lang="ru-RU" sz="1400">
                          <a:effectLst/>
                        </a:rPr>
                        <a:t>«017003983»</a:t>
                      </a:r>
                      <a:endParaRPr lang="ru-RU" sz="1400">
                        <a:effectLst/>
                        <a:latin typeface="Calibri" panose="020F0502020204030204" pitchFamily="34" charset="0"/>
                        <a:ea typeface="Calibri" panose="020F0502020204030204" pitchFamily="34" charset="0"/>
                        <a:cs typeface="Times New Roman" panose="02020603050405020304" pitchFamily="18" charset="0"/>
                      </a:endParaRPr>
                    </a:p>
                  </a:txBody>
                  <a:tcPr marL="35528" marR="35528" marT="58449" marB="58449" anchor="ctr"/>
                </a:tc>
              </a:tr>
              <a:tr h="898003">
                <a:tc>
                  <a:txBody>
                    <a:bodyPr/>
                    <a:lstStyle/>
                    <a:p>
                      <a:pPr>
                        <a:lnSpc>
                          <a:spcPct val="115000"/>
                        </a:lnSpc>
                        <a:spcAft>
                          <a:spcPts val="0"/>
                        </a:spcAft>
                      </a:pPr>
                      <a:r>
                        <a:rPr lang="ru-RU" sz="1200">
                          <a:effectLst/>
                        </a:rPr>
                        <a:t>15</a:t>
                      </a:r>
                      <a:endParaRPr lang="ru-RU" sz="1100">
                        <a:effectLst/>
                        <a:latin typeface="Arial" panose="020B0604020202020204" pitchFamily="34" charset="0"/>
                        <a:ea typeface="Times New Roman" panose="02020603050405020304" pitchFamily="18" charset="0"/>
                      </a:endParaRPr>
                    </a:p>
                  </a:txBody>
                  <a:tcPr marL="35528" marR="35528" marT="58449" marB="58449" anchor="ctr"/>
                </a:tc>
                <a:tc>
                  <a:txBody>
                    <a:bodyPr/>
                    <a:lstStyle/>
                    <a:p>
                      <a:pPr marR="74930" algn="ctr">
                        <a:lnSpc>
                          <a:spcPct val="115000"/>
                        </a:lnSpc>
                        <a:spcAft>
                          <a:spcPts val="0"/>
                        </a:spcAft>
                      </a:pPr>
                      <a:r>
                        <a:rPr lang="ru-RU" sz="1400" dirty="0">
                          <a:effectLst/>
                        </a:rPr>
                        <a:t>№ счета банка получателя средств</a:t>
                      </a:r>
                    </a:p>
                    <a:p>
                      <a:pPr marR="74930" algn="ctr">
                        <a:lnSpc>
                          <a:spcPct val="115000"/>
                        </a:lnSpc>
                        <a:spcAft>
                          <a:spcPts val="0"/>
                        </a:spcAft>
                      </a:pPr>
                      <a:r>
                        <a:rPr lang="ru-RU" sz="1400" dirty="0">
                          <a:effectLst/>
                        </a:rPr>
                        <a:t>(номер банковского счета, входящего в</a:t>
                      </a:r>
                    </a:p>
                    <a:p>
                      <a:pPr marR="74930" algn="ctr">
                        <a:lnSpc>
                          <a:spcPct val="115000"/>
                        </a:lnSpc>
                        <a:spcAft>
                          <a:spcPts val="0"/>
                        </a:spcAft>
                      </a:pPr>
                      <a:r>
                        <a:rPr lang="ru-RU" sz="1400" dirty="0">
                          <a:effectLst/>
                        </a:rPr>
                        <a:t>состав единого казначейского счета)</a:t>
                      </a:r>
                      <a:endParaRPr lang="ru-RU"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528" marR="35528" marT="58449" marB="58449" anchor="ctr"/>
                </a:tc>
                <a:tc>
                  <a:txBody>
                    <a:bodyPr/>
                    <a:lstStyle/>
                    <a:p>
                      <a:pPr algn="ctr">
                        <a:lnSpc>
                          <a:spcPct val="115000"/>
                        </a:lnSpc>
                        <a:spcAft>
                          <a:spcPts val="0"/>
                        </a:spcAft>
                      </a:pPr>
                      <a:r>
                        <a:rPr lang="ru-RU" sz="1400" dirty="0">
                          <a:effectLst/>
                        </a:rPr>
                        <a:t>«40102810445370000059»</a:t>
                      </a:r>
                      <a:endParaRPr lang="ru-RU" sz="1200" dirty="0">
                        <a:effectLst/>
                        <a:latin typeface="Arial" panose="020B0604020202020204" pitchFamily="34" charset="0"/>
                        <a:ea typeface="Times New Roman" panose="02020603050405020304" pitchFamily="18" charset="0"/>
                      </a:endParaRPr>
                    </a:p>
                  </a:txBody>
                  <a:tcPr marL="35528" marR="35528" marT="58449" marB="58449" anchor="ctr"/>
                </a:tc>
              </a:tr>
              <a:tr h="1164430">
                <a:tc>
                  <a:txBody>
                    <a:bodyPr/>
                    <a:lstStyle/>
                    <a:p>
                      <a:pPr>
                        <a:lnSpc>
                          <a:spcPct val="115000"/>
                        </a:lnSpc>
                        <a:spcAft>
                          <a:spcPts val="0"/>
                        </a:spcAft>
                      </a:pPr>
                      <a:r>
                        <a:rPr lang="ru-RU" sz="1200">
                          <a:effectLst/>
                        </a:rPr>
                        <a:t>16</a:t>
                      </a:r>
                      <a:endParaRPr lang="ru-RU" sz="1100">
                        <a:effectLst/>
                        <a:latin typeface="Arial" panose="020B0604020202020204" pitchFamily="34" charset="0"/>
                        <a:ea typeface="Times New Roman" panose="02020603050405020304" pitchFamily="18" charset="0"/>
                      </a:endParaRPr>
                    </a:p>
                  </a:txBody>
                  <a:tcPr marL="35528" marR="35528" marT="58449" marB="58449" anchor="ctr"/>
                </a:tc>
                <a:tc>
                  <a:txBody>
                    <a:bodyPr/>
                    <a:lstStyle/>
                    <a:p>
                      <a:pPr marR="74930" algn="ctr">
                        <a:lnSpc>
                          <a:spcPct val="115000"/>
                        </a:lnSpc>
                        <a:spcAft>
                          <a:spcPts val="0"/>
                        </a:spcAft>
                      </a:pPr>
                      <a:r>
                        <a:rPr lang="ru-RU" sz="1400">
                          <a:effectLst/>
                        </a:rPr>
                        <a:t>Получатель</a:t>
                      </a:r>
                      <a:endParaRPr lang="ru-RU" sz="1400">
                        <a:effectLst/>
                        <a:latin typeface="Calibri" panose="020F0502020204030204" pitchFamily="34" charset="0"/>
                        <a:ea typeface="Calibri" panose="020F0502020204030204" pitchFamily="34" charset="0"/>
                        <a:cs typeface="Times New Roman" panose="02020603050405020304" pitchFamily="18" charset="0"/>
                      </a:endParaRPr>
                    </a:p>
                  </a:txBody>
                  <a:tcPr marL="35528" marR="35528" marT="58449" marB="58449" anchor="ctr"/>
                </a:tc>
                <a:tc>
                  <a:txBody>
                    <a:bodyPr/>
                    <a:lstStyle/>
                    <a:p>
                      <a:pPr algn="ctr">
                        <a:lnSpc>
                          <a:spcPct val="115000"/>
                        </a:lnSpc>
                        <a:spcAft>
                          <a:spcPts val="0"/>
                        </a:spcAft>
                      </a:pPr>
                      <a:r>
                        <a:rPr lang="ru-RU" sz="1400" dirty="0">
                          <a:effectLst/>
                        </a:rPr>
                        <a:t>«Управление Федерального казначейства по Тульской области (Межрегиональная инспекция Федеральной налоговой службы по управлению долгом)»</a:t>
                      </a:r>
                      <a:endParaRPr lang="ru-RU" sz="1200" dirty="0">
                        <a:effectLst/>
                        <a:latin typeface="Arial" panose="020B0604020202020204" pitchFamily="34" charset="0"/>
                        <a:ea typeface="Times New Roman" panose="02020603050405020304" pitchFamily="18" charset="0"/>
                      </a:endParaRPr>
                    </a:p>
                  </a:txBody>
                  <a:tcPr marL="35528" marR="35528" marT="58449" marB="58449" anchor="ctr"/>
                </a:tc>
              </a:tr>
              <a:tr h="365152">
                <a:tc>
                  <a:txBody>
                    <a:bodyPr/>
                    <a:lstStyle/>
                    <a:p>
                      <a:pPr>
                        <a:lnSpc>
                          <a:spcPct val="115000"/>
                        </a:lnSpc>
                        <a:spcAft>
                          <a:spcPts val="0"/>
                        </a:spcAft>
                      </a:pPr>
                      <a:r>
                        <a:rPr lang="ru-RU" sz="1200">
                          <a:effectLst/>
                        </a:rPr>
                        <a:t>17</a:t>
                      </a:r>
                      <a:endParaRPr lang="ru-RU" sz="1100">
                        <a:effectLst/>
                        <a:latin typeface="Arial" panose="020B0604020202020204" pitchFamily="34" charset="0"/>
                        <a:ea typeface="Times New Roman" panose="02020603050405020304" pitchFamily="18" charset="0"/>
                      </a:endParaRPr>
                    </a:p>
                  </a:txBody>
                  <a:tcPr marL="35528" marR="35528" marT="58449" marB="58449" anchor="ctr"/>
                </a:tc>
                <a:tc>
                  <a:txBody>
                    <a:bodyPr/>
                    <a:lstStyle/>
                    <a:p>
                      <a:pPr marR="74930" algn="ctr">
                        <a:lnSpc>
                          <a:spcPct val="115000"/>
                        </a:lnSpc>
                        <a:spcAft>
                          <a:spcPts val="0"/>
                        </a:spcAft>
                      </a:pPr>
                      <a:r>
                        <a:rPr lang="ru-RU" sz="1400">
                          <a:effectLst/>
                        </a:rPr>
                        <a:t>Номер казначейского счета</a:t>
                      </a:r>
                      <a:endParaRPr lang="ru-RU" sz="1400">
                        <a:effectLst/>
                        <a:latin typeface="Calibri" panose="020F0502020204030204" pitchFamily="34" charset="0"/>
                        <a:ea typeface="Calibri" panose="020F0502020204030204" pitchFamily="34" charset="0"/>
                        <a:cs typeface="Times New Roman" panose="02020603050405020304" pitchFamily="18" charset="0"/>
                      </a:endParaRPr>
                    </a:p>
                  </a:txBody>
                  <a:tcPr marL="35528" marR="35528" marT="58449" marB="58449" anchor="ctr"/>
                </a:tc>
                <a:tc>
                  <a:txBody>
                    <a:bodyPr/>
                    <a:lstStyle/>
                    <a:p>
                      <a:pPr marR="74930" algn="ctr">
                        <a:lnSpc>
                          <a:spcPct val="115000"/>
                        </a:lnSpc>
                        <a:spcAft>
                          <a:spcPts val="0"/>
                        </a:spcAft>
                      </a:pPr>
                      <a:r>
                        <a:rPr lang="ru-RU" sz="1400" dirty="0">
                          <a:effectLst/>
                        </a:rPr>
                        <a:t>«03100643000000018500»</a:t>
                      </a:r>
                      <a:endParaRPr lang="ru-RU"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528" marR="35528" marT="58449" marB="58449" anchor="ctr"/>
                </a:tc>
              </a:tr>
              <a:tr h="365152">
                <a:tc>
                  <a:txBody>
                    <a:bodyPr/>
                    <a:lstStyle/>
                    <a:p>
                      <a:pPr>
                        <a:lnSpc>
                          <a:spcPct val="115000"/>
                        </a:lnSpc>
                        <a:spcAft>
                          <a:spcPts val="0"/>
                        </a:spcAft>
                      </a:pPr>
                      <a:r>
                        <a:rPr lang="en-US" sz="1200">
                          <a:effectLst/>
                        </a:rPr>
                        <a:t>61</a:t>
                      </a:r>
                      <a:endParaRPr lang="ru-RU" sz="1100">
                        <a:effectLst/>
                        <a:latin typeface="Arial" panose="020B0604020202020204" pitchFamily="34" charset="0"/>
                        <a:ea typeface="Times New Roman" panose="02020603050405020304" pitchFamily="18" charset="0"/>
                      </a:endParaRPr>
                    </a:p>
                  </a:txBody>
                  <a:tcPr marL="35528" marR="35528" marT="58449" marB="58449" anchor="ctr"/>
                </a:tc>
                <a:tc>
                  <a:txBody>
                    <a:bodyPr/>
                    <a:lstStyle/>
                    <a:p>
                      <a:pPr marR="74930" algn="ctr">
                        <a:lnSpc>
                          <a:spcPct val="115000"/>
                        </a:lnSpc>
                        <a:spcAft>
                          <a:spcPts val="0"/>
                        </a:spcAft>
                      </a:pPr>
                      <a:r>
                        <a:rPr lang="ru-RU" sz="1400">
                          <a:effectLst/>
                        </a:rPr>
                        <a:t>ИНН получателя</a:t>
                      </a:r>
                      <a:endParaRPr lang="ru-RU" sz="1400">
                        <a:effectLst/>
                        <a:latin typeface="Calibri" panose="020F0502020204030204" pitchFamily="34" charset="0"/>
                        <a:ea typeface="Calibri" panose="020F0502020204030204" pitchFamily="34" charset="0"/>
                        <a:cs typeface="Times New Roman" panose="02020603050405020304" pitchFamily="18" charset="0"/>
                      </a:endParaRPr>
                    </a:p>
                  </a:txBody>
                  <a:tcPr marL="35528" marR="35528" marT="58449" marB="58449" anchor="ctr"/>
                </a:tc>
                <a:tc>
                  <a:txBody>
                    <a:bodyPr/>
                    <a:lstStyle/>
                    <a:p>
                      <a:pPr marR="74930" algn="ctr">
                        <a:lnSpc>
                          <a:spcPct val="115000"/>
                        </a:lnSpc>
                        <a:spcAft>
                          <a:spcPts val="0"/>
                        </a:spcAft>
                      </a:pPr>
                      <a:r>
                        <a:rPr lang="ru-RU" sz="1400" dirty="0">
                          <a:effectLst/>
                        </a:rPr>
                        <a:t>«7727406020»</a:t>
                      </a:r>
                      <a:endParaRPr lang="ru-RU"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528" marR="35528" marT="58449" marB="58449" anchor="ctr"/>
                </a:tc>
              </a:tr>
              <a:tr h="365152">
                <a:tc>
                  <a:txBody>
                    <a:bodyPr/>
                    <a:lstStyle/>
                    <a:p>
                      <a:pPr>
                        <a:lnSpc>
                          <a:spcPct val="115000"/>
                        </a:lnSpc>
                        <a:spcAft>
                          <a:spcPts val="0"/>
                        </a:spcAft>
                      </a:pPr>
                      <a:r>
                        <a:rPr lang="ru-RU" sz="1200">
                          <a:effectLst/>
                        </a:rPr>
                        <a:t>103</a:t>
                      </a:r>
                      <a:endParaRPr lang="ru-RU" sz="1100">
                        <a:effectLst/>
                        <a:latin typeface="Arial" panose="020B0604020202020204" pitchFamily="34" charset="0"/>
                        <a:ea typeface="Times New Roman" panose="02020603050405020304" pitchFamily="18" charset="0"/>
                      </a:endParaRPr>
                    </a:p>
                  </a:txBody>
                  <a:tcPr marL="35528" marR="35528" marT="58449" marB="58449" anchor="ctr"/>
                </a:tc>
                <a:tc>
                  <a:txBody>
                    <a:bodyPr/>
                    <a:lstStyle/>
                    <a:p>
                      <a:pPr marR="74930" algn="ctr">
                        <a:lnSpc>
                          <a:spcPct val="115000"/>
                        </a:lnSpc>
                        <a:spcAft>
                          <a:spcPts val="0"/>
                        </a:spcAft>
                      </a:pPr>
                      <a:r>
                        <a:rPr lang="ru-RU" sz="1400" dirty="0">
                          <a:effectLst/>
                        </a:rPr>
                        <a:t>КПП получателя</a:t>
                      </a:r>
                      <a:endParaRPr lang="ru-RU"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528" marR="35528" marT="58449" marB="58449" anchor="ctr"/>
                </a:tc>
                <a:tc>
                  <a:txBody>
                    <a:bodyPr/>
                    <a:lstStyle/>
                    <a:p>
                      <a:pPr marR="74930" algn="ctr">
                        <a:lnSpc>
                          <a:spcPct val="115000"/>
                        </a:lnSpc>
                        <a:spcAft>
                          <a:spcPts val="0"/>
                        </a:spcAft>
                      </a:pPr>
                      <a:r>
                        <a:rPr lang="ru-RU" sz="1400" dirty="0">
                          <a:effectLst/>
                        </a:rPr>
                        <a:t>«770801001»</a:t>
                      </a:r>
                      <a:endParaRPr lang="ru-RU"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5528" marR="35528" marT="58449" marB="58449" anchor="ctr"/>
                </a:tc>
              </a:tr>
            </a:tbl>
          </a:graphicData>
        </a:graphic>
      </p:graphicFrame>
    </p:spTree>
    <p:extLst>
      <p:ext uri="{BB962C8B-B14F-4D97-AF65-F5344CB8AC3E}">
        <p14:creationId xmlns:p14="http://schemas.microsoft.com/office/powerpoint/2010/main" val="387159321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 xmlns:a16="http://schemas.microsoft.com/office/drawing/2014/main" id="{A4A87C69-C36A-4EE8-B31C-E59FE91CE915}"/>
              </a:ext>
            </a:extLst>
          </p:cNvPr>
          <p:cNvSpPr/>
          <p:nvPr/>
        </p:nvSpPr>
        <p:spPr>
          <a:xfrm>
            <a:off x="21783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3077903" y="172277"/>
            <a:ext cx="8741577" cy="816304"/>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ru-RU" sz="2000" b="1" dirty="0" smtClean="0">
                <a:solidFill>
                  <a:srgbClr val="0070C0"/>
                </a:solidFill>
              </a:rPr>
              <a:t>НОВЫЙ ПОРЯДОК </a:t>
            </a:r>
            <a:r>
              <a:rPr lang="ru-RU" sz="2000" b="1" dirty="0" smtClean="0">
                <a:solidFill>
                  <a:srgbClr val="0070C0"/>
                </a:solidFill>
              </a:rPr>
              <a:t>УПЛАТЫ </a:t>
            </a:r>
            <a:r>
              <a:rPr lang="ru-RU" sz="2000" b="1" dirty="0" smtClean="0">
                <a:solidFill>
                  <a:srgbClr val="0070C0"/>
                </a:solidFill>
              </a:rPr>
              <a:t>ЕНП</a:t>
            </a:r>
            <a:endParaRPr lang="ru-RU" sz="2000" b="1" dirty="0">
              <a:solidFill>
                <a:srgbClr val="0070C0"/>
              </a:solidFill>
            </a:endParaRPr>
          </a:p>
        </p:txBody>
      </p:sp>
      <p:sp>
        <p:nvSpPr>
          <p:cNvPr id="5" name="TextBox 4">
            <a:extLst>
              <a:ext uri="{FF2B5EF4-FFF2-40B4-BE49-F238E27FC236}">
                <a16:creationId xmlns="" xmlns:a16="http://schemas.microsoft.com/office/drawing/2014/main" id="{8A25DFB0-0884-4ADA-A8E0-DB093644E74A}"/>
              </a:ext>
            </a:extLst>
          </p:cNvPr>
          <p:cNvSpPr txBox="1"/>
          <p:nvPr/>
        </p:nvSpPr>
        <p:spPr>
          <a:xfrm>
            <a:off x="1920511" y="1937872"/>
            <a:ext cx="8537097" cy="923330"/>
          </a:xfrm>
          <a:prstGeom prst="rect">
            <a:avLst/>
          </a:prstGeom>
          <a:noFill/>
        </p:spPr>
        <p:txBody>
          <a:bodyPr wrap="square">
            <a:spAutoFit/>
          </a:bodyPr>
          <a:lstStyle/>
          <a:p>
            <a:pPr algn="just"/>
            <a:r>
              <a:rPr lang="ru-RU" dirty="0"/>
              <a:t> </a:t>
            </a:r>
            <a:endParaRPr lang="ru-RU" dirty="0">
              <a:solidFill>
                <a:srgbClr val="FF0000"/>
              </a:solidFill>
            </a:endParaRPr>
          </a:p>
          <a:p>
            <a:endParaRPr lang="ru-RU" dirty="0"/>
          </a:p>
          <a:p>
            <a:endParaRPr lang="ru-RU" dirty="0"/>
          </a:p>
        </p:txBody>
      </p:sp>
      <p:sp>
        <p:nvSpPr>
          <p:cNvPr id="7" name="TextBox 6">
            <a:extLst>
              <a:ext uri="{FF2B5EF4-FFF2-40B4-BE49-F238E27FC236}">
                <a16:creationId xmlns="" xmlns:a16="http://schemas.microsoft.com/office/drawing/2014/main" id="{652483EA-B45D-4A4B-BBC4-64AF70E89243}"/>
              </a:ext>
            </a:extLst>
          </p:cNvPr>
          <p:cNvSpPr txBox="1"/>
          <p:nvPr/>
        </p:nvSpPr>
        <p:spPr>
          <a:xfrm>
            <a:off x="0" y="726660"/>
            <a:ext cx="12192000" cy="5461880"/>
          </a:xfrm>
          <a:prstGeom prst="rect">
            <a:avLst/>
          </a:prstGeom>
          <a:noFill/>
        </p:spPr>
        <p:txBody>
          <a:bodyPr wrap="square">
            <a:spAutoFit/>
          </a:bodyPr>
          <a:lstStyle/>
          <a:p>
            <a:pPr algn="just">
              <a:lnSpc>
                <a:spcPct val="107000"/>
              </a:lnSpc>
              <a:spcAft>
                <a:spcPts val="800"/>
              </a:spcAft>
            </a:pPr>
            <a:r>
              <a:rPr lang="ru-RU" dirty="0" smtClean="0"/>
              <a:t>	</a:t>
            </a:r>
            <a:endParaRPr lang="ru-RU" sz="2000" dirty="0" smtClean="0"/>
          </a:p>
          <a:p>
            <a:pPr marL="285750" indent="-285750" algn="just">
              <a:buFont typeface="Wingdings" panose="05000000000000000000" pitchFamily="2" charset="2"/>
              <a:buChar char="q"/>
            </a:pPr>
            <a:r>
              <a:rPr lang="ru-RU" sz="1700" b="1" dirty="0"/>
              <a:t>В 2023 году уплачивать ЕНП можно двумя способами:</a:t>
            </a:r>
          </a:p>
          <a:p>
            <a:pPr marL="285750" indent="-285750" algn="just">
              <a:buFont typeface="Wingdings" panose="05000000000000000000" pitchFamily="2" charset="2"/>
              <a:buChar char="Ø"/>
            </a:pPr>
            <a:r>
              <a:rPr lang="ru-RU" sz="1700" dirty="0" smtClean="0"/>
              <a:t>единым </a:t>
            </a:r>
            <a:r>
              <a:rPr lang="ru-RU" sz="1700" dirty="0"/>
              <a:t>платежом на несколько налогов с подачей уведомления об исчисленных налогах, взносах;</a:t>
            </a:r>
          </a:p>
          <a:p>
            <a:pPr marL="285750" indent="-285750" algn="just">
              <a:buFont typeface="Wingdings" panose="05000000000000000000" pitchFamily="2" charset="2"/>
              <a:buChar char="Ø"/>
            </a:pPr>
            <a:r>
              <a:rPr lang="ru-RU" sz="1700" dirty="0" smtClean="0"/>
              <a:t>отдельными </a:t>
            </a:r>
            <a:r>
              <a:rPr lang="ru-RU" sz="1700" dirty="0"/>
              <a:t>платежками по каждому налогу, взносу и без подачи уведомления </a:t>
            </a:r>
            <a:r>
              <a:rPr lang="ru-RU" sz="1700" dirty="0" smtClean="0"/>
              <a:t>(уведомлением </a:t>
            </a:r>
            <a:r>
              <a:rPr lang="ru-RU" sz="1700" dirty="0"/>
              <a:t>будет выступать само платежное поручение).</a:t>
            </a:r>
          </a:p>
          <a:p>
            <a:pPr algn="just"/>
            <a:r>
              <a:rPr lang="ru-RU" sz="1700" b="1" dirty="0">
                <a:solidFill>
                  <a:srgbClr val="FF0000"/>
                </a:solidFill>
              </a:rPr>
              <a:t>ВАЖНО</a:t>
            </a:r>
            <a:r>
              <a:rPr lang="ru-RU" sz="1700" dirty="0"/>
              <a:t>! Второй способ можно применять </a:t>
            </a:r>
            <a:r>
              <a:rPr lang="ru-RU" sz="1700" dirty="0" smtClean="0"/>
              <a:t>при </a:t>
            </a:r>
            <a:r>
              <a:rPr lang="ru-RU" sz="1700" dirty="0"/>
              <a:t>условии, если налогоплательщик с начала 2023 года ни разу не представлял в налоговый орган Уведомление об исчисленных суммах налогов и сборов в утвержденной форме. В случае, если налогоплательщик в течение года один раз представит Уведомление об исчисленных суммах налогов и сборов в утвержденной форме, то до конца года он продолжает уплачивать налоги и сборы на ЕНС и представлять Уведомление (во избежание применения к нему мер за несвоевременное представление/не представление такого Уведомления). </a:t>
            </a:r>
            <a:endParaRPr lang="ru-RU" sz="1700" dirty="0" smtClean="0"/>
          </a:p>
          <a:p>
            <a:pPr algn="just"/>
            <a:r>
              <a:rPr lang="ru-RU" sz="1700" b="1" dirty="0" smtClean="0">
                <a:solidFill>
                  <a:srgbClr val="FF0000"/>
                </a:solidFill>
              </a:rPr>
              <a:t>ВАЖНО!</a:t>
            </a:r>
            <a:r>
              <a:rPr lang="ru-RU" sz="1700" dirty="0" smtClean="0"/>
              <a:t> в платежке необходимо заполнить все поля (КПП, КБК, ОКТМО и период) и указать статус «02». Из нее инспектор должен точно понять, какой это бюджет, налог, какой у него период и какую сумму надо внести. Налоговый орган на основании этого сам сформирует начисленные суммы, а деньги будут учтены на ЕНП.  Такой способ уплаты применим в течение 2023 года и только для платежей с авансовой системой расчетов, по которым декларация приходит позже, чем срок уплаты налога.</a:t>
            </a:r>
          </a:p>
          <a:p>
            <a:pPr marL="285750" indent="-285750" algn="just">
              <a:buFont typeface="Wingdings" panose="05000000000000000000" pitchFamily="2" charset="2"/>
              <a:buChar char="q"/>
            </a:pPr>
            <a:r>
              <a:rPr lang="ru-RU" sz="1700" dirty="0" smtClean="0"/>
              <a:t>Приказом </a:t>
            </a:r>
            <a:r>
              <a:rPr lang="ru-RU" sz="1700" dirty="0"/>
              <a:t>Минфина от 30.12.2022 № </a:t>
            </a:r>
            <a:r>
              <a:rPr lang="ru-RU" sz="1700" dirty="0" smtClean="0"/>
              <a:t>199н( вступил </a:t>
            </a:r>
            <a:r>
              <a:rPr lang="ru-RU" sz="1700" dirty="0"/>
              <a:t>в силу </a:t>
            </a:r>
            <a:r>
              <a:rPr lang="ru-RU" sz="1700" dirty="0" smtClean="0"/>
              <a:t>с 11.02.2023) утверждены </a:t>
            </a:r>
            <a:r>
              <a:rPr lang="ru-RU" sz="1700" dirty="0"/>
              <a:t>и опубликованы поправки в порядок заполнения платежных поручений </a:t>
            </a:r>
            <a:r>
              <a:rPr lang="ru-RU" sz="1700" dirty="0"/>
              <a:t>:</a:t>
            </a:r>
            <a:endParaRPr lang="ru-RU" sz="1700" dirty="0"/>
          </a:p>
          <a:p>
            <a:pPr algn="just"/>
            <a:r>
              <a:rPr lang="ru-RU" sz="1700" dirty="0"/>
              <a:t>И</a:t>
            </a:r>
            <a:r>
              <a:rPr lang="ru-RU" sz="1700" dirty="0" smtClean="0"/>
              <a:t>зменились </a:t>
            </a:r>
            <a:r>
              <a:rPr lang="ru-RU" sz="1700" dirty="0"/>
              <a:t>правила указания статуса плательщика:</a:t>
            </a:r>
          </a:p>
          <a:p>
            <a:pPr marL="285750" indent="-285750" algn="just">
              <a:buFont typeface="Wingdings" panose="05000000000000000000" pitchFamily="2" charset="2"/>
              <a:buChar char="ü"/>
            </a:pPr>
            <a:r>
              <a:rPr lang="ru-RU" sz="1700" dirty="0" smtClean="0"/>
              <a:t>статус </a:t>
            </a:r>
            <a:r>
              <a:rPr lang="ru-RU" sz="1700" dirty="0"/>
              <a:t>01 предназначен для перечисления единого налогового платежа;</a:t>
            </a:r>
          </a:p>
          <a:p>
            <a:pPr marL="285750" indent="-285750" algn="just">
              <a:buFont typeface="Wingdings" panose="05000000000000000000" pitchFamily="2" charset="2"/>
              <a:buChar char="ü"/>
            </a:pPr>
            <a:r>
              <a:rPr lang="ru-RU" sz="1700" dirty="0" smtClean="0"/>
              <a:t>статус </a:t>
            </a:r>
            <a:r>
              <a:rPr lang="ru-RU" sz="1700" dirty="0"/>
              <a:t>02 — для отдельных платежек на каждый налог, взнос, составляемых в 2023 году взамен уведомлений по налогам;</a:t>
            </a:r>
          </a:p>
          <a:p>
            <a:pPr marL="285750" indent="-285750" algn="just">
              <a:buFont typeface="Wingdings" panose="05000000000000000000" pitchFamily="2" charset="2"/>
              <a:buChar char="ü"/>
            </a:pPr>
            <a:r>
              <a:rPr lang="ru-RU" sz="1700" dirty="0" smtClean="0"/>
              <a:t>статусы </a:t>
            </a:r>
            <a:r>
              <a:rPr lang="ru-RU" sz="1700" dirty="0"/>
              <a:t>01 или 13 — при уплате налогов (сборов), не входящих в ЕНП, организациями и физлицами (в т. ч. ИП) соответственно</a:t>
            </a:r>
            <a:r>
              <a:rPr lang="ru-RU" sz="1700" dirty="0" smtClean="0"/>
              <a:t>.</a:t>
            </a:r>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2"/>
          <a:srcRect b="14181"/>
          <a:stretch/>
        </p:blipFill>
        <p:spPr>
          <a:xfrm>
            <a:off x="412221" y="233661"/>
            <a:ext cx="2355840" cy="754920"/>
          </a:xfrm>
          <a:prstGeom prst="rect">
            <a:avLst/>
          </a:prstGeom>
        </p:spPr>
      </p:pic>
      <p:sp>
        <p:nvSpPr>
          <p:cNvPr id="8" name="Line 5">
            <a:extLst>
              <a:ext uri="{FF2B5EF4-FFF2-40B4-BE49-F238E27FC236}">
                <a16:creationId xmlns="" xmlns:a16="http://schemas.microsoft.com/office/drawing/2014/main" id="{81E79B63-4151-4A9C-895C-B92BA3AC9DB5}"/>
              </a:ext>
            </a:extLst>
          </p:cNvPr>
          <p:cNvSpPr/>
          <p:nvPr/>
        </p:nvSpPr>
        <p:spPr>
          <a:xfrm>
            <a:off x="3556440" y="981720"/>
            <a:ext cx="8110080" cy="0"/>
          </a:xfrm>
          <a:prstGeom prst="line">
            <a:avLst/>
          </a:prstGeom>
          <a:ln/>
        </p:spPr>
        <p:style>
          <a:lnRef idx="1">
            <a:schemeClr val="accent3"/>
          </a:lnRef>
          <a:fillRef idx="0">
            <a:schemeClr val="accent3"/>
          </a:fillRef>
          <a:effectRef idx="0">
            <a:schemeClr val="accent3"/>
          </a:effectRef>
          <a:fontRef idx="minor"/>
        </p:style>
      </p:sp>
      <p:sp>
        <p:nvSpPr>
          <p:cNvPr id="9" name="CustomShape 1">
            <a:extLst>
              <a:ext uri="{FF2B5EF4-FFF2-40B4-BE49-F238E27FC236}">
                <a16:creationId xmlns="" xmlns:a16="http://schemas.microsoft.com/office/drawing/2014/main" id="{20C67339-6A1C-4F9D-8A74-D056AA0B6743}"/>
              </a:ext>
            </a:extLst>
          </p:cNvPr>
          <p:cNvSpPr/>
          <p:nvPr/>
        </p:nvSpPr>
        <p:spPr>
          <a:xfrm>
            <a:off x="0" y="6340680"/>
            <a:ext cx="12191760" cy="517320"/>
          </a:xfrm>
          <a:prstGeom prst="rect">
            <a:avLst/>
          </a:prstGeom>
          <a:solidFill>
            <a:srgbClr val="CDDEE0"/>
          </a:solidFill>
          <a:ln>
            <a:noFill/>
          </a:ln>
        </p:spPr>
        <p:style>
          <a:lnRef idx="2">
            <a:schemeClr val="accent1">
              <a:shade val="50000"/>
            </a:schemeClr>
          </a:lnRef>
          <a:fillRef idx="1">
            <a:schemeClr val="accent1"/>
          </a:fillRef>
          <a:effectRef idx="0">
            <a:schemeClr val="accent1"/>
          </a:effectRef>
          <a:fontRef idx="minor"/>
        </p:style>
      </p:sp>
      <p:sp>
        <p:nvSpPr>
          <p:cNvPr id="10" name="CustomShape 4">
            <a:extLst>
              <a:ext uri="{FF2B5EF4-FFF2-40B4-BE49-F238E27FC236}">
                <a16:creationId xmlns="" xmlns:a16="http://schemas.microsoft.com/office/drawing/2014/main" id="{770229F1-50B0-4893-BC50-5F5573115AFA}"/>
              </a:ext>
            </a:extLst>
          </p:cNvPr>
          <p:cNvSpPr/>
          <p:nvPr/>
        </p:nvSpPr>
        <p:spPr>
          <a:xfrm>
            <a:off x="1523880" y="6410880"/>
            <a:ext cx="9143640" cy="401760"/>
          </a:xfrm>
          <a:prstGeom prst="rect">
            <a:avLst/>
          </a:prstGeom>
          <a:noFill/>
          <a:ln>
            <a:noFill/>
          </a:ln>
        </p:spPr>
        <p:style>
          <a:lnRef idx="0">
            <a:scrgbClr r="0" g="0" b="0"/>
          </a:lnRef>
          <a:fillRef idx="0">
            <a:scrgbClr r="0" g="0" b="0"/>
          </a:fillRef>
          <a:effectRef idx="0">
            <a:scrgbClr r="0" g="0" b="0"/>
          </a:effectRef>
          <a:fontRef idx="minor"/>
        </p:style>
        <p:txBody>
          <a:bodyPr>
            <a:noAutofit/>
          </a:bodyPr>
          <a:lstStyle/>
          <a:p>
            <a:pPr algn="ctr">
              <a:lnSpc>
                <a:spcPct val="90000"/>
              </a:lnSpc>
              <a:spcBef>
                <a:spcPts val="1001"/>
              </a:spcBef>
            </a:pPr>
            <a:r>
              <a:rPr lang="ru-RU" sz="2800" b="0" i="1" strike="noStrike" spc="-1" dirty="0">
                <a:solidFill>
                  <a:srgbClr val="58599B"/>
                </a:solidFill>
                <a:latin typeface="Warnock Pro"/>
              </a:rPr>
              <a:t>Защита интересов собственника. Надёжно!</a:t>
            </a:r>
            <a:endParaRPr lang="ru-RU" sz="2800" b="0" strike="noStrike" spc="-1" dirty="0">
              <a:latin typeface="Arial"/>
            </a:endParaRPr>
          </a:p>
        </p:txBody>
      </p:sp>
    </p:spTree>
    <p:extLst>
      <p:ext uri="{BB962C8B-B14F-4D97-AF65-F5344CB8AC3E}">
        <p14:creationId xmlns:p14="http://schemas.microsoft.com/office/powerpoint/2010/main" val="179088970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 xmlns:a16="http://schemas.microsoft.com/office/drawing/2014/main" id="{A4A87C69-C36A-4EE8-B31C-E59FE91CE915}"/>
              </a:ext>
            </a:extLst>
          </p:cNvPr>
          <p:cNvSpPr/>
          <p:nvPr/>
        </p:nvSpPr>
        <p:spPr>
          <a:xfrm>
            <a:off x="21783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3077903" y="172277"/>
            <a:ext cx="8741577" cy="816304"/>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ru-RU" sz="2000" b="1" dirty="0">
                <a:solidFill>
                  <a:srgbClr val="0070C0"/>
                </a:solidFill>
              </a:rPr>
              <a:t>НОВЫЙ ПОРЯДОК  УПЛАТЫ </a:t>
            </a:r>
            <a:r>
              <a:rPr lang="ru-RU" sz="2000" b="1" dirty="0" smtClean="0">
                <a:solidFill>
                  <a:srgbClr val="0070C0"/>
                </a:solidFill>
              </a:rPr>
              <a:t>ЕНП</a:t>
            </a:r>
            <a:endParaRPr lang="ru-RU" sz="2000" b="1" dirty="0">
              <a:solidFill>
                <a:srgbClr val="0070C0"/>
              </a:solidFill>
            </a:endParaRPr>
          </a:p>
        </p:txBody>
      </p:sp>
      <p:sp>
        <p:nvSpPr>
          <p:cNvPr id="5" name="TextBox 4">
            <a:extLst>
              <a:ext uri="{FF2B5EF4-FFF2-40B4-BE49-F238E27FC236}">
                <a16:creationId xmlns="" xmlns:a16="http://schemas.microsoft.com/office/drawing/2014/main" id="{8A25DFB0-0884-4ADA-A8E0-DB093644E74A}"/>
              </a:ext>
            </a:extLst>
          </p:cNvPr>
          <p:cNvSpPr txBox="1"/>
          <p:nvPr/>
        </p:nvSpPr>
        <p:spPr>
          <a:xfrm>
            <a:off x="1920511" y="1937872"/>
            <a:ext cx="8537097" cy="923330"/>
          </a:xfrm>
          <a:prstGeom prst="rect">
            <a:avLst/>
          </a:prstGeom>
          <a:noFill/>
        </p:spPr>
        <p:txBody>
          <a:bodyPr wrap="square">
            <a:spAutoFit/>
          </a:bodyPr>
          <a:lstStyle/>
          <a:p>
            <a:pPr algn="just"/>
            <a:r>
              <a:rPr lang="ru-RU" dirty="0"/>
              <a:t> </a:t>
            </a:r>
            <a:endParaRPr lang="ru-RU" dirty="0">
              <a:solidFill>
                <a:srgbClr val="FF0000"/>
              </a:solidFill>
            </a:endParaRPr>
          </a:p>
          <a:p>
            <a:endParaRPr lang="ru-RU" dirty="0"/>
          </a:p>
          <a:p>
            <a:endParaRPr lang="ru-RU" dirty="0"/>
          </a:p>
        </p:txBody>
      </p:sp>
      <p:sp>
        <p:nvSpPr>
          <p:cNvPr id="7" name="TextBox 6">
            <a:extLst>
              <a:ext uri="{FF2B5EF4-FFF2-40B4-BE49-F238E27FC236}">
                <a16:creationId xmlns="" xmlns:a16="http://schemas.microsoft.com/office/drawing/2014/main" id="{652483EA-B45D-4A4B-BBC4-64AF70E89243}"/>
              </a:ext>
            </a:extLst>
          </p:cNvPr>
          <p:cNvSpPr txBox="1"/>
          <p:nvPr/>
        </p:nvSpPr>
        <p:spPr>
          <a:xfrm>
            <a:off x="0" y="988581"/>
            <a:ext cx="11934825" cy="4938660"/>
          </a:xfrm>
          <a:prstGeom prst="rect">
            <a:avLst/>
          </a:prstGeom>
          <a:noFill/>
        </p:spPr>
        <p:txBody>
          <a:bodyPr wrap="square">
            <a:spAutoFit/>
          </a:bodyPr>
          <a:lstStyle/>
          <a:p>
            <a:pPr algn="just">
              <a:lnSpc>
                <a:spcPct val="107000"/>
              </a:lnSpc>
              <a:spcAft>
                <a:spcPts val="800"/>
              </a:spcAft>
            </a:pPr>
            <a:r>
              <a:rPr lang="ru-RU" dirty="0" smtClean="0"/>
              <a:t>	</a:t>
            </a:r>
            <a:endParaRPr lang="ru-RU" sz="2000" dirty="0" smtClean="0"/>
          </a:p>
          <a:p>
            <a:pPr marL="285750" indent="-285750" algn="just">
              <a:buFont typeface="Wingdings" panose="05000000000000000000" pitchFamily="2" charset="2"/>
              <a:buChar char="q"/>
            </a:pPr>
            <a:r>
              <a:rPr lang="ru-RU" sz="1700" b="1" dirty="0">
                <a:solidFill>
                  <a:srgbClr val="FF0000"/>
                </a:solidFill>
              </a:rPr>
              <a:t>ВНИМАНИЕ!</a:t>
            </a:r>
            <a:r>
              <a:rPr lang="ru-RU" sz="1700" dirty="0"/>
              <a:t> </a:t>
            </a:r>
            <a:r>
              <a:rPr lang="ru-RU" sz="1700" dirty="0" smtClean="0"/>
              <a:t>ФНС  уточнила, </a:t>
            </a:r>
            <a:r>
              <a:rPr lang="ru-RU" sz="1700" dirty="0"/>
              <a:t>какой ОКТМО указывать при перечислении налогов и </a:t>
            </a:r>
            <a:r>
              <a:rPr lang="ru-RU" sz="1700" dirty="0" smtClean="0"/>
              <a:t>взносов:</a:t>
            </a:r>
            <a:endParaRPr lang="ru-RU" sz="1700" dirty="0"/>
          </a:p>
          <a:p>
            <a:pPr algn="just"/>
            <a:r>
              <a:rPr lang="ru-RU" sz="1700" dirty="0" smtClean="0"/>
              <a:t>В </a:t>
            </a:r>
            <a:r>
              <a:rPr lang="ru-RU" sz="1700" dirty="0"/>
              <a:t>приказе Минфина от 30.12.22 № 199н сказано, что при уплате единого налогового платежа в поле ОКТМО указывается:</a:t>
            </a:r>
          </a:p>
          <a:p>
            <a:pPr marL="285750" indent="-285750" algn="just">
              <a:buFont typeface="Wingdings" panose="05000000000000000000" pitchFamily="2" charset="2"/>
              <a:buChar char="ü"/>
            </a:pPr>
            <a:r>
              <a:rPr lang="ru-RU" sz="1700" dirty="0"/>
              <a:t>либо «0»;</a:t>
            </a:r>
          </a:p>
          <a:p>
            <a:pPr marL="285750" indent="-285750" algn="just">
              <a:buFont typeface="Wingdings" panose="05000000000000000000" pitchFamily="2" charset="2"/>
              <a:buChar char="ü"/>
            </a:pPr>
            <a:r>
              <a:rPr lang="ru-RU" sz="1700" dirty="0"/>
              <a:t>либо код, присвоенный территории муниципального образования в соответствии с ОКТМО, состоящего из 8 </a:t>
            </a:r>
            <a:r>
              <a:rPr lang="ru-RU" sz="1700" dirty="0" smtClean="0"/>
              <a:t>знаков (при </a:t>
            </a:r>
            <a:r>
              <a:rPr lang="ru-RU" sz="1700" dirty="0"/>
              <a:t>этом все знаки не могут одновременно принимать значение «0</a:t>
            </a:r>
            <a:r>
              <a:rPr lang="ru-RU" sz="1700" dirty="0" smtClean="0"/>
              <a:t>»). </a:t>
            </a:r>
            <a:r>
              <a:rPr lang="ru-RU" sz="1700" dirty="0"/>
              <a:t>Исходя из этого, если банк не принимает платежу с «нулевым» ОКТМО, то в данном поле следует указать «любое существующее» значение ОКТМО, состоящее из 8 знаков (например, «70000000»). Деньги будут приняты налоговым органом и учтены на едином налоговом счете налогоплательщика в качестве ЕНП.</a:t>
            </a:r>
          </a:p>
          <a:p>
            <a:pPr marL="285750" indent="-285750" algn="just">
              <a:buFont typeface="Wingdings" panose="05000000000000000000" pitchFamily="2" charset="2"/>
              <a:buChar char="q"/>
            </a:pPr>
            <a:r>
              <a:rPr lang="ru-RU" sz="1700" b="1" dirty="0"/>
              <a:t>ОКТМО для отдельных платежек</a:t>
            </a:r>
          </a:p>
          <a:p>
            <a:pPr marL="285750" indent="-285750" algn="just">
              <a:buFont typeface="Wingdings" panose="05000000000000000000" pitchFamily="2" charset="2"/>
              <a:buChar char="ü"/>
            </a:pPr>
            <a:r>
              <a:rPr lang="ru-RU" sz="1700" dirty="0"/>
              <a:t>ФНС уточнила, какой ОКТМО указывать в случае, если организация или ИП в 2023 году продолжает перечислять налоги (взносы, сборы) не в качестве единого налогового платежа, а отдельными платежками, на конкретный КБК: в такой ситуации действуют прежние правила, то есть необходимо указывать ОКТМО по месту учета или по месту осуществления юридически значимых действий.</a:t>
            </a:r>
          </a:p>
          <a:p>
            <a:pPr marL="285750" indent="-285750" algn="just">
              <a:buFont typeface="Wingdings" panose="05000000000000000000" pitchFamily="2" charset="2"/>
              <a:buChar char="q"/>
            </a:pPr>
            <a:r>
              <a:rPr lang="ru-RU" sz="1700" b="1" dirty="0" smtClean="0"/>
              <a:t>Минусы </a:t>
            </a:r>
            <a:r>
              <a:rPr lang="ru-RU" sz="1700" b="1" dirty="0"/>
              <a:t>такой альтернативы:</a:t>
            </a:r>
            <a:endParaRPr lang="ru-RU" sz="1700" dirty="0"/>
          </a:p>
          <a:p>
            <a:pPr marL="285750" lvl="0" indent="-285750" algn="just">
              <a:buFont typeface="Wingdings" panose="05000000000000000000" pitchFamily="2" charset="2"/>
              <a:buChar char="Ø"/>
            </a:pPr>
            <a:r>
              <a:rPr lang="ru-RU" sz="1700" dirty="0"/>
              <a:t>необходимо заполнить и представить в банк платежки по всем авансам и обособленным подразделениям, заполнив 15 реквизитов в каждом платежном поручении;</a:t>
            </a:r>
          </a:p>
          <a:p>
            <a:pPr marL="285750" lvl="0" indent="-285750" algn="just">
              <a:buFont typeface="Wingdings" panose="05000000000000000000" pitchFamily="2" charset="2"/>
              <a:buChar char="Ø"/>
            </a:pPr>
            <a:r>
              <a:rPr lang="ru-RU" sz="1700" dirty="0"/>
              <a:t>исправить ошибку в платежке можно только подав уведомление</a:t>
            </a:r>
            <a:r>
              <a:rPr lang="ru-RU" sz="1700" dirty="0" smtClean="0"/>
              <a:t>.</a:t>
            </a:r>
            <a:endParaRPr lang="ru-RU" sz="1700" dirty="0"/>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2"/>
          <a:srcRect b="14181"/>
          <a:stretch/>
        </p:blipFill>
        <p:spPr>
          <a:xfrm>
            <a:off x="412221" y="233661"/>
            <a:ext cx="2355840" cy="754920"/>
          </a:xfrm>
          <a:prstGeom prst="rect">
            <a:avLst/>
          </a:prstGeom>
        </p:spPr>
      </p:pic>
      <p:sp>
        <p:nvSpPr>
          <p:cNvPr id="8" name="Line 5">
            <a:extLst>
              <a:ext uri="{FF2B5EF4-FFF2-40B4-BE49-F238E27FC236}">
                <a16:creationId xmlns="" xmlns:a16="http://schemas.microsoft.com/office/drawing/2014/main" id="{81E79B63-4151-4A9C-895C-B92BA3AC9DB5}"/>
              </a:ext>
            </a:extLst>
          </p:cNvPr>
          <p:cNvSpPr/>
          <p:nvPr/>
        </p:nvSpPr>
        <p:spPr>
          <a:xfrm>
            <a:off x="3556440" y="981720"/>
            <a:ext cx="8110080" cy="0"/>
          </a:xfrm>
          <a:prstGeom prst="line">
            <a:avLst/>
          </a:prstGeom>
          <a:ln/>
        </p:spPr>
        <p:style>
          <a:lnRef idx="1">
            <a:schemeClr val="accent3"/>
          </a:lnRef>
          <a:fillRef idx="0">
            <a:schemeClr val="accent3"/>
          </a:fillRef>
          <a:effectRef idx="0">
            <a:schemeClr val="accent3"/>
          </a:effectRef>
          <a:fontRef idx="minor"/>
        </p:style>
      </p:sp>
      <p:sp>
        <p:nvSpPr>
          <p:cNvPr id="9" name="CustomShape 1">
            <a:extLst>
              <a:ext uri="{FF2B5EF4-FFF2-40B4-BE49-F238E27FC236}">
                <a16:creationId xmlns="" xmlns:a16="http://schemas.microsoft.com/office/drawing/2014/main" id="{20C67339-6A1C-4F9D-8A74-D056AA0B6743}"/>
              </a:ext>
            </a:extLst>
          </p:cNvPr>
          <p:cNvSpPr/>
          <p:nvPr/>
        </p:nvSpPr>
        <p:spPr>
          <a:xfrm>
            <a:off x="0" y="6340680"/>
            <a:ext cx="12191760" cy="517320"/>
          </a:xfrm>
          <a:prstGeom prst="rect">
            <a:avLst/>
          </a:prstGeom>
          <a:solidFill>
            <a:srgbClr val="CDDEE0"/>
          </a:solidFill>
          <a:ln>
            <a:noFill/>
          </a:ln>
        </p:spPr>
        <p:style>
          <a:lnRef idx="2">
            <a:schemeClr val="accent1">
              <a:shade val="50000"/>
            </a:schemeClr>
          </a:lnRef>
          <a:fillRef idx="1">
            <a:schemeClr val="accent1"/>
          </a:fillRef>
          <a:effectRef idx="0">
            <a:schemeClr val="accent1"/>
          </a:effectRef>
          <a:fontRef idx="minor"/>
        </p:style>
      </p:sp>
      <p:sp>
        <p:nvSpPr>
          <p:cNvPr id="10" name="CustomShape 4">
            <a:extLst>
              <a:ext uri="{FF2B5EF4-FFF2-40B4-BE49-F238E27FC236}">
                <a16:creationId xmlns="" xmlns:a16="http://schemas.microsoft.com/office/drawing/2014/main" id="{770229F1-50B0-4893-BC50-5F5573115AFA}"/>
              </a:ext>
            </a:extLst>
          </p:cNvPr>
          <p:cNvSpPr/>
          <p:nvPr/>
        </p:nvSpPr>
        <p:spPr>
          <a:xfrm>
            <a:off x="1523880" y="6410880"/>
            <a:ext cx="9143640" cy="401760"/>
          </a:xfrm>
          <a:prstGeom prst="rect">
            <a:avLst/>
          </a:prstGeom>
          <a:noFill/>
          <a:ln>
            <a:noFill/>
          </a:ln>
        </p:spPr>
        <p:style>
          <a:lnRef idx="0">
            <a:scrgbClr r="0" g="0" b="0"/>
          </a:lnRef>
          <a:fillRef idx="0">
            <a:scrgbClr r="0" g="0" b="0"/>
          </a:fillRef>
          <a:effectRef idx="0">
            <a:scrgbClr r="0" g="0" b="0"/>
          </a:effectRef>
          <a:fontRef idx="minor"/>
        </p:style>
        <p:txBody>
          <a:bodyPr>
            <a:noAutofit/>
          </a:bodyPr>
          <a:lstStyle/>
          <a:p>
            <a:pPr algn="ctr">
              <a:lnSpc>
                <a:spcPct val="90000"/>
              </a:lnSpc>
              <a:spcBef>
                <a:spcPts val="1001"/>
              </a:spcBef>
            </a:pPr>
            <a:r>
              <a:rPr lang="ru-RU" sz="2800" b="0" i="1" strike="noStrike" spc="-1" dirty="0">
                <a:solidFill>
                  <a:srgbClr val="58599B"/>
                </a:solidFill>
                <a:latin typeface="Warnock Pro"/>
              </a:rPr>
              <a:t>Защита интересов собственника. Надёжно!</a:t>
            </a:r>
            <a:endParaRPr lang="ru-RU" sz="2800" b="0" strike="noStrike" spc="-1" dirty="0">
              <a:latin typeface="Arial"/>
            </a:endParaRPr>
          </a:p>
        </p:txBody>
      </p:sp>
    </p:spTree>
    <p:extLst>
      <p:ext uri="{BB962C8B-B14F-4D97-AF65-F5344CB8AC3E}">
        <p14:creationId xmlns:p14="http://schemas.microsoft.com/office/powerpoint/2010/main" val="60925521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709684" y="2729552"/>
            <a:ext cx="10931856" cy="22655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Объект 2"/>
          <p:cNvSpPr>
            <a:spLocks noGrp="1"/>
          </p:cNvSpPr>
          <p:nvPr>
            <p:ph idx="1"/>
          </p:nvPr>
        </p:nvSpPr>
        <p:spPr>
          <a:xfrm>
            <a:off x="955343" y="2586488"/>
            <a:ext cx="10515600" cy="3679063"/>
          </a:xfrm>
        </p:spPr>
        <p:txBody>
          <a:bodyPr>
            <a:normAutofit/>
          </a:bodyPr>
          <a:lstStyle/>
          <a:p>
            <a:pPr marL="0" indent="0" algn="ctr">
              <a:buNone/>
            </a:pPr>
            <a:endParaRPr lang="ru-RU" sz="4000" b="1" dirty="0" smtClean="0"/>
          </a:p>
          <a:p>
            <a:pPr marL="0" indent="0" algn="ctr">
              <a:buNone/>
            </a:pPr>
            <a:r>
              <a:rPr lang="ru-RU" sz="4000" b="1" i="1" dirty="0" smtClean="0">
                <a:effectLst>
                  <a:outerShdw blurRad="38100" dist="38100" dir="2700000" algn="tl">
                    <a:srgbClr val="000000">
                      <a:alpha val="43137"/>
                    </a:srgbClr>
                  </a:outerShdw>
                </a:effectLst>
              </a:rPr>
              <a:t> </a:t>
            </a:r>
            <a:r>
              <a:rPr lang="ru-RU" sz="4000" b="1" i="1" dirty="0" smtClean="0">
                <a:solidFill>
                  <a:schemeClr val="bg1"/>
                </a:solidFill>
                <a:effectLst>
                  <a:outerShdw blurRad="38100" dist="38100" dir="2700000" algn="tl">
                    <a:srgbClr val="000000">
                      <a:alpha val="43137"/>
                    </a:srgbClr>
                  </a:outerShdw>
                </a:effectLst>
              </a:rPr>
              <a:t>«ЕДИНЫЙ НАЛОГОВЫЙ ПЛАТЕЖ: ЧТО НЕОБХОДИМО УЧЕСТЬ В РАБОТЕ В 2023 ГОДУ»</a:t>
            </a:r>
            <a:r>
              <a:rPr lang="ru-RU" sz="4000" b="1" i="1" dirty="0" smtClean="0">
                <a:effectLst>
                  <a:outerShdw blurRad="38100" dist="38100" dir="2700000" algn="tl">
                    <a:srgbClr val="000000">
                      <a:alpha val="43137"/>
                    </a:srgbClr>
                  </a:outerShdw>
                </a:effectLst>
              </a:rPr>
              <a:t>		</a:t>
            </a:r>
          </a:p>
          <a:p>
            <a:pPr marL="0" indent="0" algn="ctr">
              <a:buNone/>
            </a:pPr>
            <a:r>
              <a:rPr lang="ru-RU" sz="4000" b="1" dirty="0" smtClean="0"/>
              <a:t>	</a:t>
            </a:r>
            <a:endParaRPr lang="ru-RU" sz="4000" b="1" dirty="0"/>
          </a:p>
        </p:txBody>
      </p:sp>
      <p:sp>
        <p:nvSpPr>
          <p:cNvPr id="7" name="Заголовок 1"/>
          <p:cNvSpPr txBox="1">
            <a:spLocks/>
          </p:cNvSpPr>
          <p:nvPr/>
        </p:nvSpPr>
        <p:spPr>
          <a:xfrm>
            <a:off x="3496234" y="170329"/>
            <a:ext cx="7906872" cy="113851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endParaRPr lang="ru-RU" b="1" dirty="0">
              <a:solidFill>
                <a:srgbClr val="FF0000"/>
              </a:solidFill>
              <a:effectLst>
                <a:outerShdw blurRad="38100" dist="38100" dir="2700000" algn="tl">
                  <a:srgbClr val="000000">
                    <a:alpha val="43137"/>
                  </a:srgbClr>
                </a:outerShdw>
              </a:effectLst>
            </a:endParaRPr>
          </a:p>
        </p:txBody>
      </p:sp>
      <p:cxnSp>
        <p:nvCxnSpPr>
          <p:cNvPr id="9" name="Прямая соединительная линия 8"/>
          <p:cNvCxnSpPr/>
          <p:nvPr/>
        </p:nvCxnSpPr>
        <p:spPr>
          <a:xfrm flipH="1" flipV="1">
            <a:off x="506152" y="1314388"/>
            <a:ext cx="10923848" cy="1"/>
          </a:xfrm>
          <a:prstGeom prst="line">
            <a:avLst/>
          </a:prstGeom>
          <a:ln>
            <a:solidFill>
              <a:srgbClr val="FF1111"/>
            </a:solidFill>
          </a:ln>
        </p:spPr>
        <p:style>
          <a:lnRef idx="2">
            <a:schemeClr val="accent2"/>
          </a:lnRef>
          <a:fillRef idx="0">
            <a:schemeClr val="accent2"/>
          </a:fillRef>
          <a:effectRef idx="1">
            <a:schemeClr val="accent2"/>
          </a:effectRef>
          <a:fontRef idx="minor">
            <a:schemeClr val="tx1"/>
          </a:fontRef>
        </p:style>
      </p:cxnSp>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6152" y="18288"/>
            <a:ext cx="10923848" cy="1627632"/>
          </a:xfrm>
          <a:prstGeom prst="rect">
            <a:avLst/>
          </a:prstGeom>
        </p:spPr>
      </p:pic>
    </p:spTree>
    <p:extLst>
      <p:ext uri="{BB962C8B-B14F-4D97-AF65-F5344CB8AC3E}">
        <p14:creationId xmlns:p14="http://schemas.microsoft.com/office/powerpoint/2010/main" val="309873590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 xmlns:a16="http://schemas.microsoft.com/office/drawing/2014/main" id="{A4A87C69-C36A-4EE8-B31C-E59FE91CE915}"/>
              </a:ext>
            </a:extLst>
          </p:cNvPr>
          <p:cNvSpPr/>
          <p:nvPr/>
        </p:nvSpPr>
        <p:spPr>
          <a:xfrm>
            <a:off x="21783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3130062" y="172277"/>
            <a:ext cx="8689418" cy="816304"/>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ru-RU" sz="2000" b="1" dirty="0">
                <a:solidFill>
                  <a:srgbClr val="0070C0"/>
                </a:solidFill>
              </a:rPr>
              <a:t>НОВЫЙ ПОРЯДОК  УПЛАТЫ </a:t>
            </a:r>
            <a:r>
              <a:rPr lang="ru-RU" sz="2000" b="1" dirty="0" smtClean="0">
                <a:solidFill>
                  <a:srgbClr val="0070C0"/>
                </a:solidFill>
              </a:rPr>
              <a:t>ЕНП</a:t>
            </a:r>
            <a:endParaRPr lang="ru-RU" sz="2000" b="1" dirty="0">
              <a:solidFill>
                <a:srgbClr val="0070C0"/>
              </a:solidFill>
            </a:endParaRPr>
          </a:p>
        </p:txBody>
      </p:sp>
      <p:sp>
        <p:nvSpPr>
          <p:cNvPr id="5" name="TextBox 4">
            <a:extLst>
              <a:ext uri="{FF2B5EF4-FFF2-40B4-BE49-F238E27FC236}">
                <a16:creationId xmlns="" xmlns:a16="http://schemas.microsoft.com/office/drawing/2014/main" id="{8A25DFB0-0884-4ADA-A8E0-DB093644E74A}"/>
              </a:ext>
            </a:extLst>
          </p:cNvPr>
          <p:cNvSpPr txBox="1"/>
          <p:nvPr/>
        </p:nvSpPr>
        <p:spPr>
          <a:xfrm>
            <a:off x="1920511" y="1937872"/>
            <a:ext cx="8537097" cy="923330"/>
          </a:xfrm>
          <a:prstGeom prst="rect">
            <a:avLst/>
          </a:prstGeom>
          <a:noFill/>
        </p:spPr>
        <p:txBody>
          <a:bodyPr wrap="square">
            <a:spAutoFit/>
          </a:bodyPr>
          <a:lstStyle/>
          <a:p>
            <a:pPr algn="just"/>
            <a:r>
              <a:rPr lang="ru-RU" dirty="0"/>
              <a:t> </a:t>
            </a:r>
            <a:endParaRPr lang="ru-RU" dirty="0">
              <a:solidFill>
                <a:srgbClr val="FF0000"/>
              </a:solidFill>
            </a:endParaRPr>
          </a:p>
          <a:p>
            <a:endParaRPr lang="ru-RU" dirty="0"/>
          </a:p>
          <a:p>
            <a:endParaRPr lang="ru-RU" dirty="0"/>
          </a:p>
        </p:txBody>
      </p:sp>
      <p:sp>
        <p:nvSpPr>
          <p:cNvPr id="7" name="TextBox 6">
            <a:extLst>
              <a:ext uri="{FF2B5EF4-FFF2-40B4-BE49-F238E27FC236}">
                <a16:creationId xmlns="" xmlns:a16="http://schemas.microsoft.com/office/drawing/2014/main" id="{652483EA-B45D-4A4B-BBC4-64AF70E89243}"/>
              </a:ext>
            </a:extLst>
          </p:cNvPr>
          <p:cNvSpPr txBox="1"/>
          <p:nvPr/>
        </p:nvSpPr>
        <p:spPr>
          <a:xfrm>
            <a:off x="123921" y="872900"/>
            <a:ext cx="11522604" cy="5985100"/>
          </a:xfrm>
          <a:prstGeom prst="rect">
            <a:avLst/>
          </a:prstGeom>
          <a:noFill/>
        </p:spPr>
        <p:txBody>
          <a:bodyPr wrap="square">
            <a:spAutoFit/>
          </a:bodyPr>
          <a:lstStyle/>
          <a:p>
            <a:pPr algn="just">
              <a:lnSpc>
                <a:spcPct val="107000"/>
              </a:lnSpc>
              <a:spcAft>
                <a:spcPts val="800"/>
              </a:spcAft>
            </a:pPr>
            <a:r>
              <a:rPr lang="ru-RU" dirty="0" smtClean="0"/>
              <a:t>	</a:t>
            </a:r>
            <a:endParaRPr lang="ru-RU" sz="2000" dirty="0" smtClean="0"/>
          </a:p>
          <a:p>
            <a:pPr algn="just"/>
            <a:r>
              <a:rPr lang="ru-RU" sz="1700" b="1" dirty="0" smtClean="0">
                <a:solidFill>
                  <a:srgbClr val="FF0000"/>
                </a:solidFill>
              </a:rPr>
              <a:t>ВАЖНО!</a:t>
            </a:r>
            <a:r>
              <a:rPr lang="ru-RU" sz="1700" dirty="0"/>
              <a:t> Рекомендуем использовать уведомление вместо платежного поручения. </a:t>
            </a:r>
            <a:endParaRPr lang="ru-RU" sz="1700" dirty="0" smtClean="0"/>
          </a:p>
          <a:p>
            <a:pPr algn="just"/>
            <a:r>
              <a:rPr lang="ru-RU" sz="1700" dirty="0" smtClean="0"/>
              <a:t>Сформировать </a:t>
            </a:r>
            <a:r>
              <a:rPr lang="ru-RU" sz="1700" dirty="0"/>
              <a:t>и отправить уведомление можно в Личном </a:t>
            </a:r>
            <a:r>
              <a:rPr lang="ru-RU" sz="1700" dirty="0" smtClean="0"/>
              <a:t>кабинете, процесс </a:t>
            </a:r>
            <a:r>
              <a:rPr lang="ru-RU" sz="1700" dirty="0"/>
              <a:t>прост и автоматизирован:</a:t>
            </a:r>
          </a:p>
          <a:p>
            <a:pPr marL="285750" lvl="0" indent="-285750" algn="just">
              <a:buFont typeface="Wingdings" panose="05000000000000000000" pitchFamily="2" charset="2"/>
              <a:buChar char="Ø"/>
            </a:pPr>
            <a:r>
              <a:rPr lang="ru-RU" sz="1700" dirty="0"/>
              <a:t>выберите из перечня обязательства для включения в уведомление</a:t>
            </a:r>
          </a:p>
          <a:p>
            <a:pPr marL="285750" lvl="0" indent="-285750" algn="just">
              <a:buFont typeface="Wingdings" panose="05000000000000000000" pitchFamily="2" charset="2"/>
              <a:buChar char="Ø"/>
            </a:pPr>
            <a:r>
              <a:rPr lang="ru-RU" sz="1700" dirty="0"/>
              <a:t>укажите сумму и отчетный </a:t>
            </a:r>
            <a:r>
              <a:rPr lang="ru-RU" sz="1700" dirty="0" smtClean="0"/>
              <a:t>период </a:t>
            </a:r>
          </a:p>
          <a:p>
            <a:pPr marL="285750" lvl="0" indent="-285750" algn="just">
              <a:buFont typeface="Wingdings" panose="05000000000000000000" pitchFamily="2" charset="2"/>
              <a:buChar char="Ø"/>
            </a:pPr>
            <a:r>
              <a:rPr lang="ru-RU" sz="1700" dirty="0" smtClean="0"/>
              <a:t>подпишите </a:t>
            </a:r>
            <a:r>
              <a:rPr lang="ru-RU" sz="1700" dirty="0"/>
              <a:t>КЭП и </a:t>
            </a:r>
            <a:r>
              <a:rPr lang="ru-RU" sz="1700" dirty="0" smtClean="0"/>
              <a:t>отправьте.</a:t>
            </a:r>
          </a:p>
          <a:p>
            <a:pPr marL="285750" lvl="0" indent="-285750" algn="just">
              <a:buFont typeface="Wingdings" panose="05000000000000000000" pitchFamily="2" charset="2"/>
              <a:buChar char="q"/>
            </a:pPr>
            <a:r>
              <a:rPr lang="ru-RU" sz="1700" b="1" dirty="0" smtClean="0"/>
              <a:t>Несвоевременное </a:t>
            </a:r>
            <a:r>
              <a:rPr lang="ru-RU" sz="1700" b="1" dirty="0"/>
              <a:t>представление/не представление Уведомления об исчисленных суммах налогов и сборов </a:t>
            </a:r>
            <a:r>
              <a:rPr lang="ru-RU" sz="1700" b="1" dirty="0" smtClean="0"/>
              <a:t>влечет:</a:t>
            </a:r>
          </a:p>
          <a:p>
            <a:pPr marL="285750" lvl="0" indent="-285750" algn="just">
              <a:buFont typeface="Wingdings" panose="05000000000000000000" pitchFamily="2" charset="2"/>
              <a:buChar char="Ø"/>
            </a:pPr>
            <a:r>
              <a:rPr lang="ru-RU" sz="1700" dirty="0" smtClean="0"/>
              <a:t> </a:t>
            </a:r>
            <a:r>
              <a:rPr lang="ru-RU" sz="1700" dirty="0"/>
              <a:t>наложение административного штрафа на граждан в размере от </a:t>
            </a:r>
            <a:r>
              <a:rPr lang="ru-RU" sz="1700" dirty="0" smtClean="0"/>
              <a:t>100 </a:t>
            </a:r>
            <a:r>
              <a:rPr lang="ru-RU" sz="1700" dirty="0"/>
              <a:t>до </a:t>
            </a:r>
            <a:r>
              <a:rPr lang="ru-RU" sz="1700" dirty="0" smtClean="0"/>
              <a:t>300 </a:t>
            </a:r>
            <a:r>
              <a:rPr lang="ru-RU" sz="1700" dirty="0"/>
              <a:t>рублей, а на должностных лиц - от </a:t>
            </a:r>
            <a:r>
              <a:rPr lang="ru-RU" sz="1700" dirty="0" smtClean="0"/>
              <a:t>300 </a:t>
            </a:r>
            <a:r>
              <a:rPr lang="ru-RU" sz="1700" dirty="0"/>
              <a:t>до </a:t>
            </a:r>
            <a:r>
              <a:rPr lang="ru-RU" sz="1700" dirty="0" smtClean="0"/>
              <a:t>500 рублей </a:t>
            </a:r>
          </a:p>
          <a:p>
            <a:pPr marL="285750" lvl="0" indent="-285750" algn="just">
              <a:buFont typeface="Wingdings" panose="05000000000000000000" pitchFamily="2" charset="2"/>
              <a:buChar char="Ø"/>
            </a:pPr>
            <a:r>
              <a:rPr lang="ru-RU" sz="1700" dirty="0" smtClean="0"/>
              <a:t>не </a:t>
            </a:r>
            <a:r>
              <a:rPr lang="ru-RU" sz="1700" dirty="0"/>
              <a:t>позволит распределить деньги в бюджет, что приведет к начислению пени.</a:t>
            </a:r>
          </a:p>
          <a:p>
            <a:pPr marL="285750" lvl="0" indent="-285750" algn="just">
              <a:buFont typeface="Wingdings" panose="05000000000000000000" pitchFamily="2" charset="2"/>
              <a:buChar char="q"/>
            </a:pPr>
            <a:r>
              <a:rPr lang="ru-RU" sz="1700" dirty="0" smtClean="0"/>
              <a:t>Уведомление </a:t>
            </a:r>
            <a:r>
              <a:rPr lang="ru-RU" sz="1700" dirty="0"/>
              <a:t>об исчисленных суммах налогов предоставляется в налоговый орган по месту постановки на учет плательщика (по юридическому адресу) или по месту постановки на учет в качестве крупнейшего </a:t>
            </a:r>
            <a:r>
              <a:rPr lang="ru-RU" sz="1700" dirty="0" smtClean="0"/>
              <a:t>плательщика.</a:t>
            </a:r>
          </a:p>
          <a:p>
            <a:pPr marL="285750" lvl="0" indent="-285750" algn="just">
              <a:buFont typeface="Wingdings" panose="05000000000000000000" pitchFamily="2" charset="2"/>
              <a:buChar char="q"/>
            </a:pPr>
            <a:r>
              <a:rPr lang="ru-RU" sz="1700" dirty="0" smtClean="0"/>
              <a:t>Если </a:t>
            </a:r>
            <a:r>
              <a:rPr lang="ru-RU" sz="1700" dirty="0"/>
              <a:t>у организации несколько обособленных </a:t>
            </a:r>
            <a:r>
              <a:rPr lang="ru-RU" sz="1700" dirty="0" smtClean="0"/>
              <a:t>подразделений, предоставляется одно уведомление </a:t>
            </a:r>
            <a:r>
              <a:rPr lang="ru-RU" sz="1700" dirty="0"/>
              <a:t>об исчисленных </a:t>
            </a:r>
            <a:r>
              <a:rPr lang="ru-RU" sz="1700" dirty="0" smtClean="0"/>
              <a:t>суммах, оно  </a:t>
            </a:r>
            <a:r>
              <a:rPr lang="ru-RU" sz="1700" dirty="0"/>
              <a:t>многострочное и может содержать сведения по обязательствам всех обособленных подразделений организации</a:t>
            </a:r>
            <a:r>
              <a:rPr lang="ru-RU" sz="1700" dirty="0" smtClean="0"/>
              <a:t>.</a:t>
            </a:r>
          </a:p>
          <a:p>
            <a:pPr marL="285750" lvl="0" indent="-285750" algn="just">
              <a:buFont typeface="Wingdings" panose="05000000000000000000" pitchFamily="2" charset="2"/>
              <a:buChar char="q"/>
            </a:pPr>
            <a:r>
              <a:rPr lang="ru-RU" sz="1700" dirty="0" smtClean="0"/>
              <a:t>Если Уведомление </a:t>
            </a:r>
            <a:r>
              <a:rPr lang="ru-RU" sz="1700" dirty="0"/>
              <a:t>об исчисленных суммах налогов </a:t>
            </a:r>
            <a:r>
              <a:rPr lang="ru-RU" sz="1700" dirty="0" smtClean="0"/>
              <a:t>подано в </a:t>
            </a:r>
            <a:r>
              <a:rPr lang="ru-RU" sz="1700" dirty="0"/>
              <a:t>налоговый орган позже срока уплаты, то это приведет к образованию </a:t>
            </a:r>
            <a:r>
              <a:rPr lang="ru-RU" sz="1700" dirty="0" smtClean="0"/>
              <a:t>недоимки;</a:t>
            </a:r>
            <a:endParaRPr lang="ru-RU" sz="1700" dirty="0"/>
          </a:p>
          <a:p>
            <a:pPr marL="285750" lvl="0" indent="-285750" algn="just">
              <a:buFont typeface="Wingdings" panose="05000000000000000000" pitchFamily="2" charset="2"/>
              <a:buChar char="q"/>
            </a:pPr>
            <a:r>
              <a:rPr lang="ru-RU" sz="1700" dirty="0"/>
              <a:t> Е</a:t>
            </a:r>
            <a:r>
              <a:rPr lang="ru-RU" sz="1700" dirty="0" smtClean="0"/>
              <a:t>сли </a:t>
            </a:r>
            <a:r>
              <a:rPr lang="ru-RU" sz="1700" dirty="0"/>
              <a:t>Уведомление об исчисленных суммах налогов подано в налоговый орган до наступления срока уплаты налога (сбора), то недоимка не образуется.</a:t>
            </a:r>
          </a:p>
          <a:p>
            <a:pPr marL="285750" lvl="0" indent="-285750" algn="just">
              <a:buFont typeface="Wingdings" panose="05000000000000000000" pitchFamily="2" charset="2"/>
              <a:buChar char="q"/>
            </a:pPr>
            <a:endParaRPr lang="ru-RU" sz="1700" dirty="0"/>
          </a:p>
          <a:p>
            <a:pPr lvl="0" algn="just"/>
            <a:endParaRPr lang="ru-RU" sz="1700" dirty="0"/>
          </a:p>
          <a:p>
            <a:pPr lvl="0" algn="just"/>
            <a:endParaRPr lang="ru-RU" sz="1700" dirty="0"/>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2"/>
          <a:srcRect b="14181"/>
          <a:stretch/>
        </p:blipFill>
        <p:spPr>
          <a:xfrm>
            <a:off x="412221" y="233661"/>
            <a:ext cx="2355840" cy="754920"/>
          </a:xfrm>
          <a:prstGeom prst="rect">
            <a:avLst/>
          </a:prstGeom>
        </p:spPr>
      </p:pic>
      <p:sp>
        <p:nvSpPr>
          <p:cNvPr id="8" name="Line 5">
            <a:extLst>
              <a:ext uri="{FF2B5EF4-FFF2-40B4-BE49-F238E27FC236}">
                <a16:creationId xmlns="" xmlns:a16="http://schemas.microsoft.com/office/drawing/2014/main" id="{81E79B63-4151-4A9C-895C-B92BA3AC9DB5}"/>
              </a:ext>
            </a:extLst>
          </p:cNvPr>
          <p:cNvSpPr/>
          <p:nvPr/>
        </p:nvSpPr>
        <p:spPr>
          <a:xfrm>
            <a:off x="3556440" y="981720"/>
            <a:ext cx="8110080" cy="0"/>
          </a:xfrm>
          <a:prstGeom prst="line">
            <a:avLst/>
          </a:prstGeom>
          <a:ln/>
        </p:spPr>
        <p:style>
          <a:lnRef idx="1">
            <a:schemeClr val="accent3"/>
          </a:lnRef>
          <a:fillRef idx="0">
            <a:schemeClr val="accent3"/>
          </a:fillRef>
          <a:effectRef idx="0">
            <a:schemeClr val="accent3"/>
          </a:effectRef>
          <a:fontRef idx="minor"/>
        </p:style>
      </p:sp>
      <p:sp>
        <p:nvSpPr>
          <p:cNvPr id="9" name="CustomShape 1">
            <a:extLst>
              <a:ext uri="{FF2B5EF4-FFF2-40B4-BE49-F238E27FC236}">
                <a16:creationId xmlns="" xmlns:a16="http://schemas.microsoft.com/office/drawing/2014/main" id="{20C67339-6A1C-4F9D-8A74-D056AA0B6743}"/>
              </a:ext>
            </a:extLst>
          </p:cNvPr>
          <p:cNvSpPr/>
          <p:nvPr/>
        </p:nvSpPr>
        <p:spPr>
          <a:xfrm>
            <a:off x="0" y="6340680"/>
            <a:ext cx="12191760" cy="517320"/>
          </a:xfrm>
          <a:prstGeom prst="rect">
            <a:avLst/>
          </a:prstGeom>
          <a:solidFill>
            <a:srgbClr val="CDDEE0"/>
          </a:solidFill>
          <a:ln>
            <a:noFill/>
          </a:ln>
        </p:spPr>
        <p:style>
          <a:lnRef idx="2">
            <a:schemeClr val="accent1">
              <a:shade val="50000"/>
            </a:schemeClr>
          </a:lnRef>
          <a:fillRef idx="1">
            <a:schemeClr val="accent1"/>
          </a:fillRef>
          <a:effectRef idx="0">
            <a:schemeClr val="accent1"/>
          </a:effectRef>
          <a:fontRef idx="minor"/>
        </p:style>
      </p:sp>
      <p:sp>
        <p:nvSpPr>
          <p:cNvPr id="10" name="CustomShape 4">
            <a:extLst>
              <a:ext uri="{FF2B5EF4-FFF2-40B4-BE49-F238E27FC236}">
                <a16:creationId xmlns="" xmlns:a16="http://schemas.microsoft.com/office/drawing/2014/main" id="{770229F1-50B0-4893-BC50-5F5573115AFA}"/>
              </a:ext>
            </a:extLst>
          </p:cNvPr>
          <p:cNvSpPr/>
          <p:nvPr/>
        </p:nvSpPr>
        <p:spPr>
          <a:xfrm>
            <a:off x="1523880" y="6410880"/>
            <a:ext cx="9143640" cy="401760"/>
          </a:xfrm>
          <a:prstGeom prst="rect">
            <a:avLst/>
          </a:prstGeom>
          <a:noFill/>
          <a:ln>
            <a:noFill/>
          </a:ln>
        </p:spPr>
        <p:style>
          <a:lnRef idx="0">
            <a:scrgbClr r="0" g="0" b="0"/>
          </a:lnRef>
          <a:fillRef idx="0">
            <a:scrgbClr r="0" g="0" b="0"/>
          </a:fillRef>
          <a:effectRef idx="0">
            <a:scrgbClr r="0" g="0" b="0"/>
          </a:effectRef>
          <a:fontRef idx="minor"/>
        </p:style>
        <p:txBody>
          <a:bodyPr>
            <a:noAutofit/>
          </a:bodyPr>
          <a:lstStyle/>
          <a:p>
            <a:pPr algn="ctr">
              <a:lnSpc>
                <a:spcPct val="90000"/>
              </a:lnSpc>
              <a:spcBef>
                <a:spcPts val="1001"/>
              </a:spcBef>
            </a:pPr>
            <a:r>
              <a:rPr lang="ru-RU" sz="2800" b="0" i="1" strike="noStrike" spc="-1" dirty="0">
                <a:solidFill>
                  <a:srgbClr val="58599B"/>
                </a:solidFill>
                <a:latin typeface="Warnock Pro"/>
              </a:rPr>
              <a:t>Защита интересов собственника. Надёжно!</a:t>
            </a:r>
            <a:endParaRPr lang="ru-RU" sz="2800" b="0" strike="noStrike" spc="-1" dirty="0">
              <a:latin typeface="Arial"/>
            </a:endParaRPr>
          </a:p>
        </p:txBody>
      </p:sp>
    </p:spTree>
    <p:extLst>
      <p:ext uri="{BB962C8B-B14F-4D97-AF65-F5344CB8AC3E}">
        <p14:creationId xmlns:p14="http://schemas.microsoft.com/office/powerpoint/2010/main" val="269105077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 xmlns:a16="http://schemas.microsoft.com/office/drawing/2014/main" id="{A4A87C69-C36A-4EE8-B31C-E59FE91CE915}"/>
              </a:ext>
            </a:extLst>
          </p:cNvPr>
          <p:cNvSpPr/>
          <p:nvPr/>
        </p:nvSpPr>
        <p:spPr>
          <a:xfrm>
            <a:off x="21783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3130062" y="282221"/>
            <a:ext cx="8689418" cy="706359"/>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ru-RU" sz="2000" b="1" dirty="0" smtClean="0">
                <a:solidFill>
                  <a:srgbClr val="0070C0"/>
                </a:solidFill>
              </a:rPr>
              <a:t>НОВЫЕ  </a:t>
            </a:r>
            <a:r>
              <a:rPr lang="ru-RU" sz="2000" b="1" dirty="0">
                <a:solidFill>
                  <a:srgbClr val="0070C0"/>
                </a:solidFill>
              </a:rPr>
              <a:t>КБК </a:t>
            </a:r>
            <a:r>
              <a:rPr lang="ru-RU" sz="2000" b="1" dirty="0" smtClean="0">
                <a:solidFill>
                  <a:srgbClr val="0070C0"/>
                </a:solidFill>
              </a:rPr>
              <a:t>НА УПЛАТУ НАЛОГОВ, СТРАХОВЫХ ВЗНОСОВ, СБОРОВ</a:t>
            </a:r>
            <a:endParaRPr lang="ru-RU" sz="2000" b="1" dirty="0">
              <a:solidFill>
                <a:srgbClr val="0070C0"/>
              </a:solidFill>
            </a:endParaRPr>
          </a:p>
        </p:txBody>
      </p:sp>
      <p:sp>
        <p:nvSpPr>
          <p:cNvPr id="5" name="TextBox 4">
            <a:extLst>
              <a:ext uri="{FF2B5EF4-FFF2-40B4-BE49-F238E27FC236}">
                <a16:creationId xmlns="" xmlns:a16="http://schemas.microsoft.com/office/drawing/2014/main" id="{8A25DFB0-0884-4ADA-A8E0-DB093644E74A}"/>
              </a:ext>
            </a:extLst>
          </p:cNvPr>
          <p:cNvSpPr txBox="1"/>
          <p:nvPr/>
        </p:nvSpPr>
        <p:spPr>
          <a:xfrm>
            <a:off x="1920511" y="1937872"/>
            <a:ext cx="8537097" cy="923330"/>
          </a:xfrm>
          <a:prstGeom prst="rect">
            <a:avLst/>
          </a:prstGeom>
          <a:noFill/>
        </p:spPr>
        <p:txBody>
          <a:bodyPr wrap="square">
            <a:spAutoFit/>
          </a:bodyPr>
          <a:lstStyle/>
          <a:p>
            <a:pPr algn="just"/>
            <a:r>
              <a:rPr lang="ru-RU" dirty="0"/>
              <a:t> </a:t>
            </a:r>
            <a:endParaRPr lang="ru-RU" dirty="0">
              <a:solidFill>
                <a:srgbClr val="FF0000"/>
              </a:solidFill>
            </a:endParaRPr>
          </a:p>
          <a:p>
            <a:endParaRPr lang="ru-RU" dirty="0"/>
          </a:p>
          <a:p>
            <a:endParaRPr lang="ru-RU" dirty="0"/>
          </a:p>
        </p:txBody>
      </p:sp>
      <p:sp>
        <p:nvSpPr>
          <p:cNvPr id="7" name="TextBox 6">
            <a:extLst>
              <a:ext uri="{FF2B5EF4-FFF2-40B4-BE49-F238E27FC236}">
                <a16:creationId xmlns="" xmlns:a16="http://schemas.microsoft.com/office/drawing/2014/main" id="{652483EA-B45D-4A4B-BBC4-64AF70E89243}"/>
              </a:ext>
            </a:extLst>
          </p:cNvPr>
          <p:cNvSpPr txBox="1"/>
          <p:nvPr/>
        </p:nvSpPr>
        <p:spPr>
          <a:xfrm>
            <a:off x="248098" y="705605"/>
            <a:ext cx="11771624" cy="6722738"/>
          </a:xfrm>
          <a:prstGeom prst="rect">
            <a:avLst/>
          </a:prstGeom>
          <a:noFill/>
        </p:spPr>
        <p:txBody>
          <a:bodyPr wrap="square" anchor="ctr">
            <a:spAutoFit/>
          </a:bodyPr>
          <a:lstStyle/>
          <a:p>
            <a:pPr algn="just">
              <a:lnSpc>
                <a:spcPct val="107000"/>
              </a:lnSpc>
              <a:spcAft>
                <a:spcPts val="800"/>
              </a:spcAft>
            </a:pPr>
            <a:r>
              <a:rPr lang="ru-RU" dirty="0" smtClean="0"/>
              <a:t>	</a:t>
            </a:r>
            <a:endParaRPr lang="ru-RU" sz="2000" dirty="0" smtClean="0"/>
          </a:p>
          <a:p>
            <a:pPr algn="just">
              <a:lnSpc>
                <a:spcPct val="107000"/>
              </a:lnSpc>
              <a:spcAft>
                <a:spcPts val="800"/>
              </a:spcAft>
            </a:pPr>
            <a:r>
              <a:rPr lang="ru-RU" sz="1600" dirty="0">
                <a:latin typeface="Calibri" panose="020F0502020204030204" pitchFamily="34" charset="0"/>
                <a:ea typeface="Calibri" panose="020F0502020204030204" pitchFamily="34" charset="0"/>
                <a:cs typeface="Times New Roman" panose="02020603050405020304" pitchFamily="18" charset="0"/>
              </a:rPr>
              <a:t>ФНС России </a:t>
            </a:r>
            <a:r>
              <a:rPr lang="ru-RU" sz="1600" dirty="0" smtClean="0">
                <a:latin typeface="Calibri" panose="020F0502020204030204" pitchFamily="34" charset="0"/>
                <a:ea typeface="Calibri" panose="020F0502020204030204" pitchFamily="34" charset="0"/>
                <a:cs typeface="Times New Roman" panose="02020603050405020304" pitchFamily="18" charset="0"/>
              </a:rPr>
              <a:t>Письмом от </a:t>
            </a:r>
            <a:r>
              <a:rPr lang="ru-RU" sz="1600" dirty="0">
                <a:latin typeface="Calibri" panose="020F0502020204030204" pitchFamily="34" charset="0"/>
                <a:ea typeface="Calibri" panose="020F0502020204030204" pitchFamily="34" charset="0"/>
                <a:cs typeface="Times New Roman" panose="02020603050405020304" pitchFamily="18" charset="0"/>
              </a:rPr>
              <a:t>30.12.2022 N </a:t>
            </a:r>
            <a:r>
              <a:rPr lang="ru-RU" sz="1600" dirty="0" smtClean="0">
                <a:latin typeface="Calibri" panose="020F0502020204030204" pitchFamily="34" charset="0"/>
                <a:ea typeface="Calibri" panose="020F0502020204030204" pitchFamily="34" charset="0"/>
                <a:cs typeface="Times New Roman" panose="02020603050405020304" pitchFamily="18" charset="0"/>
              </a:rPr>
              <a:t>8-8-02/0048@рекомендовала образцы </a:t>
            </a:r>
            <a:r>
              <a:rPr lang="ru-RU" sz="1600" dirty="0">
                <a:latin typeface="Calibri" panose="020F0502020204030204" pitchFamily="34" charset="0"/>
                <a:ea typeface="Calibri" panose="020F0502020204030204" pitchFamily="34" charset="0"/>
                <a:cs typeface="Times New Roman" panose="02020603050405020304" pitchFamily="18" charset="0"/>
              </a:rPr>
              <a:t>заполнения платежных документов, список налогов, уплачиваемых с использованием ЕНП, список налогов, уплачиваемых без использования ЕНП, и список налогов, уплата которых производится на КБК, а погашение задолженности может осуществляться через ЕНП. </a:t>
            </a:r>
          </a:p>
          <a:p>
            <a:pPr algn="just">
              <a:lnSpc>
                <a:spcPct val="107000"/>
              </a:lnSpc>
              <a:spcAft>
                <a:spcPts val="800"/>
              </a:spcAft>
            </a:pPr>
            <a:r>
              <a:rPr lang="ru-RU" sz="1600" b="1" dirty="0" smtClean="0">
                <a:latin typeface="Calibri" panose="020F0502020204030204" pitchFamily="34" charset="0"/>
                <a:ea typeface="Calibri" panose="020F0502020204030204" pitchFamily="34" charset="0"/>
                <a:cs typeface="Times New Roman" panose="02020603050405020304" pitchFamily="18" charset="0"/>
              </a:rPr>
              <a:t>Основным </a:t>
            </a:r>
            <a:r>
              <a:rPr lang="ru-RU" sz="1600" b="1" dirty="0">
                <a:latin typeface="Calibri" panose="020F0502020204030204" pitchFamily="34" charset="0"/>
                <a:ea typeface="Calibri" panose="020F0502020204030204" pitchFamily="34" charset="0"/>
                <a:cs typeface="Times New Roman" panose="02020603050405020304" pitchFamily="18" charset="0"/>
              </a:rPr>
              <a:t>КБК для уплаты налогов и взносов, входящих в совокупную обязанность, а также пеней и штрафов по ним является КБК единого налогового платежа - 182 01 06 12 01 01 0000 510. </a:t>
            </a:r>
            <a:r>
              <a:rPr lang="ru-RU" sz="1600" b="1" dirty="0" smtClean="0">
                <a:latin typeface="Calibri" panose="020F0502020204030204" pitchFamily="34" charset="0"/>
                <a:ea typeface="Calibri" panose="020F0502020204030204" pitchFamily="34" charset="0"/>
                <a:cs typeface="Times New Roman" panose="02020603050405020304" pitchFamily="18" charset="0"/>
              </a:rPr>
              <a:t>(</a:t>
            </a:r>
            <a:r>
              <a:rPr lang="ru-RU" sz="1600" dirty="0" smtClean="0">
                <a:latin typeface="Calibri" panose="020F0502020204030204" pitchFamily="34" charset="0"/>
                <a:ea typeface="Calibri" panose="020F0502020204030204" pitchFamily="34" charset="0"/>
                <a:cs typeface="Times New Roman" panose="02020603050405020304" pitchFamily="18" charset="0"/>
              </a:rPr>
              <a:t>Приложение </a:t>
            </a:r>
            <a:r>
              <a:rPr lang="ru-RU" sz="1600" dirty="0">
                <a:latin typeface="Calibri" panose="020F0502020204030204" pitchFamily="34" charset="0"/>
                <a:ea typeface="Calibri" panose="020F0502020204030204" pitchFamily="34" charset="0"/>
                <a:cs typeface="Times New Roman" panose="02020603050405020304" pitchFamily="18" charset="0"/>
              </a:rPr>
              <a:t>N 4 к Приказу Минфина России от 17.05.2022 N 75н</a:t>
            </a:r>
            <a:r>
              <a:rPr lang="ru-RU" sz="1600" dirty="0" smtClean="0">
                <a:latin typeface="Calibri" panose="020F0502020204030204" pitchFamily="34" charset="0"/>
                <a:ea typeface="Calibri" panose="020F0502020204030204" pitchFamily="34" charset="0"/>
                <a:cs typeface="Times New Roman" panose="02020603050405020304" pitchFamily="18" charset="0"/>
              </a:rPr>
              <a:t>.)</a:t>
            </a:r>
          </a:p>
          <a:p>
            <a:pPr marL="285750" indent="-285750" algn="just">
              <a:lnSpc>
                <a:spcPct val="107000"/>
              </a:lnSpc>
              <a:spcAft>
                <a:spcPts val="800"/>
              </a:spcAft>
              <a:buFont typeface="Wingdings" panose="05000000000000000000" pitchFamily="2" charset="2"/>
              <a:buChar char="q"/>
            </a:pPr>
            <a:r>
              <a:rPr lang="ru-RU" sz="1600" b="1" dirty="0" smtClean="0">
                <a:latin typeface="Calibri" panose="020F0502020204030204" pitchFamily="34" charset="0"/>
                <a:ea typeface="Calibri" panose="020F0502020204030204" pitchFamily="34" charset="0"/>
                <a:cs typeface="Times New Roman" panose="02020603050405020304" pitchFamily="18" charset="0"/>
              </a:rPr>
              <a:t>Не </a:t>
            </a:r>
            <a:r>
              <a:rPr lang="ru-RU" sz="1600" b="1" dirty="0">
                <a:latin typeface="Calibri" panose="020F0502020204030204" pitchFamily="34" charset="0"/>
                <a:ea typeface="Calibri" panose="020F0502020204030204" pitchFamily="34" charset="0"/>
                <a:cs typeface="Times New Roman" panose="02020603050405020304" pitchFamily="18" charset="0"/>
              </a:rPr>
              <a:t>платят в качестве ЕНП:</a:t>
            </a: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800"/>
              </a:spcAft>
              <a:buFont typeface="Wingdings" panose="05000000000000000000" pitchFamily="2" charset="2"/>
              <a:buChar char=""/>
            </a:pPr>
            <a:r>
              <a:rPr lang="ru-RU" sz="1600" dirty="0">
                <a:latin typeface="Calibri" panose="020F0502020204030204" pitchFamily="34" charset="0"/>
                <a:ea typeface="Calibri" panose="020F0502020204030204" pitchFamily="34" charset="0"/>
                <a:cs typeface="Times New Roman" panose="02020603050405020304" pitchFamily="18" charset="0"/>
              </a:rPr>
              <a:t>фиксированные авансовые платежи по НДФЛ, предусмотренные ст. 227.1 НК </a:t>
            </a:r>
            <a:r>
              <a:rPr lang="ru-RU" sz="1600" dirty="0" smtClean="0">
                <a:latin typeface="Calibri" panose="020F0502020204030204" pitchFamily="34" charset="0"/>
                <a:ea typeface="Calibri" panose="020F0502020204030204" pitchFamily="34" charset="0"/>
                <a:cs typeface="Times New Roman" panose="02020603050405020304" pitchFamily="18" charset="0"/>
              </a:rPr>
              <a:t>РФ (</a:t>
            </a:r>
            <a:r>
              <a:rPr lang="ru-RU" sz="1600" b="1" dirty="0" smtClean="0">
                <a:latin typeface="Calibri" panose="020F0502020204030204" pitchFamily="34" charset="0"/>
                <a:ea typeface="Calibri" panose="020F0502020204030204" pitchFamily="34" charset="0"/>
                <a:cs typeface="Times New Roman" panose="02020603050405020304" pitchFamily="18" charset="0"/>
              </a:rPr>
              <a:t>КБК </a:t>
            </a:r>
            <a:r>
              <a:rPr lang="ru-RU" sz="1600" b="1" dirty="0">
                <a:latin typeface="Calibri" panose="020F0502020204030204" pitchFamily="34" charset="0"/>
                <a:ea typeface="Calibri" panose="020F0502020204030204" pitchFamily="34" charset="0"/>
                <a:cs typeface="Times New Roman" panose="02020603050405020304" pitchFamily="18" charset="0"/>
              </a:rPr>
              <a:t>182 1 01 02040 01 1000 110 в платежном поручении на перечисление таких платежей за </a:t>
            </a:r>
            <a:r>
              <a:rPr lang="ru-RU" sz="1600" b="1" dirty="0" smtClean="0">
                <a:latin typeface="Calibri" panose="020F0502020204030204" pitchFamily="34" charset="0"/>
                <a:ea typeface="Calibri" panose="020F0502020204030204" pitchFamily="34" charset="0"/>
                <a:cs typeface="Times New Roman" panose="02020603050405020304" pitchFamily="18" charset="0"/>
              </a:rPr>
              <a:t>работника</a:t>
            </a:r>
            <a:r>
              <a:rPr lang="ru-RU" sz="1600" dirty="0" smtClean="0">
                <a:latin typeface="Calibri" panose="020F0502020204030204" pitchFamily="34" charset="0"/>
                <a:ea typeface="Calibri" panose="020F0502020204030204" pitchFamily="34" charset="0"/>
                <a:cs typeface="Times New Roman" panose="02020603050405020304" pitchFamily="18" charset="0"/>
              </a:rPr>
              <a:t>);</a:t>
            </a: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800"/>
              </a:spcAft>
              <a:buFont typeface="Wingdings" panose="05000000000000000000" pitchFamily="2" charset="2"/>
              <a:buChar char=""/>
            </a:pPr>
            <a:r>
              <a:rPr lang="ru-RU" sz="1600" dirty="0">
                <a:latin typeface="Calibri" panose="020F0502020204030204" pitchFamily="34" charset="0"/>
                <a:ea typeface="Calibri" panose="020F0502020204030204" pitchFamily="34" charset="0"/>
                <a:cs typeface="Times New Roman" panose="02020603050405020304" pitchFamily="18" charset="0"/>
              </a:rPr>
              <a:t>госпошлины, по которым не выдан исполнительный </a:t>
            </a:r>
            <a:r>
              <a:rPr lang="ru-RU" sz="1600" dirty="0" smtClean="0">
                <a:latin typeface="Calibri" panose="020F0502020204030204" pitchFamily="34" charset="0"/>
                <a:ea typeface="Calibri" panose="020F0502020204030204" pitchFamily="34" charset="0"/>
                <a:cs typeface="Times New Roman" panose="02020603050405020304" pitchFamily="18" charset="0"/>
              </a:rPr>
              <a:t>документ (например</a:t>
            </a:r>
            <a:r>
              <a:rPr lang="ru-RU" sz="1600" dirty="0">
                <a:latin typeface="Calibri" panose="020F0502020204030204" pitchFamily="34" charset="0"/>
                <a:ea typeface="Calibri" panose="020F0502020204030204" pitchFamily="34" charset="0"/>
                <a:cs typeface="Times New Roman" panose="02020603050405020304" pitchFamily="18" charset="0"/>
              </a:rPr>
              <a:t>, госпошлина за </a:t>
            </a:r>
            <a:r>
              <a:rPr lang="ru-RU" sz="1600" dirty="0" err="1">
                <a:latin typeface="Calibri" panose="020F0502020204030204" pitchFamily="34" charset="0"/>
                <a:ea typeface="Calibri" panose="020F0502020204030204" pitchFamily="34" charset="0"/>
                <a:cs typeface="Times New Roman" panose="02020603050405020304" pitchFamily="18" charset="0"/>
              </a:rPr>
              <a:t>госрегистрацию</a:t>
            </a:r>
            <a:r>
              <a:rPr lang="ru-RU" sz="1600" dirty="0">
                <a:latin typeface="Calibri" panose="020F0502020204030204" pitchFamily="34" charset="0"/>
                <a:ea typeface="Calibri" panose="020F0502020204030204" pitchFamily="34" charset="0"/>
                <a:cs typeface="Times New Roman" panose="02020603050405020304" pitchFamily="18" charset="0"/>
              </a:rPr>
              <a:t> </a:t>
            </a:r>
            <a:r>
              <a:rPr lang="ru-RU" sz="1600" dirty="0" smtClean="0">
                <a:latin typeface="Calibri" panose="020F0502020204030204" pitchFamily="34" charset="0"/>
                <a:ea typeface="Calibri" panose="020F0502020204030204" pitchFamily="34" charset="0"/>
                <a:cs typeface="Times New Roman" panose="02020603050405020304" pitchFamily="18" charset="0"/>
              </a:rPr>
              <a:t>ЮЛ </a:t>
            </a:r>
            <a:r>
              <a:rPr lang="ru-RU" sz="1600" dirty="0">
                <a:latin typeface="Calibri" panose="020F0502020204030204" pitchFamily="34" charset="0"/>
                <a:ea typeface="Calibri" panose="020F0502020204030204" pitchFamily="34" charset="0"/>
                <a:cs typeface="Times New Roman" panose="02020603050405020304" pitchFamily="18" charset="0"/>
              </a:rPr>
              <a:t>и </a:t>
            </a:r>
            <a:r>
              <a:rPr lang="ru-RU" sz="1600" dirty="0" smtClean="0">
                <a:latin typeface="Calibri" panose="020F0502020204030204" pitchFamily="34" charset="0"/>
                <a:ea typeface="Calibri" panose="020F0502020204030204" pitchFamily="34" charset="0"/>
                <a:cs typeface="Times New Roman" panose="02020603050405020304" pitchFamily="18" charset="0"/>
              </a:rPr>
              <a:t>ИП) </a:t>
            </a:r>
          </a:p>
          <a:p>
            <a:pPr lvl="0" algn="just">
              <a:lnSpc>
                <a:spcPct val="107000"/>
              </a:lnSpc>
              <a:spcAft>
                <a:spcPts val="800"/>
              </a:spcAft>
            </a:pPr>
            <a:r>
              <a:rPr lang="ru-RU" sz="1600" dirty="0" smtClean="0">
                <a:latin typeface="Calibri" panose="020F0502020204030204" pitchFamily="34" charset="0"/>
                <a:ea typeface="Calibri" panose="020F0502020204030204" pitchFamily="34" charset="0"/>
                <a:cs typeface="Times New Roman" panose="02020603050405020304" pitchFamily="18" charset="0"/>
              </a:rPr>
              <a:t>(</a:t>
            </a:r>
            <a:r>
              <a:rPr lang="ru-RU" sz="1600" b="1" dirty="0" smtClean="0">
                <a:latin typeface="Calibri" panose="020F0502020204030204" pitchFamily="34" charset="0"/>
                <a:ea typeface="Calibri" panose="020F0502020204030204" pitchFamily="34" charset="0"/>
                <a:cs typeface="Times New Roman" panose="02020603050405020304" pitchFamily="18" charset="0"/>
              </a:rPr>
              <a:t>КБК </a:t>
            </a:r>
            <a:r>
              <a:rPr lang="ru-RU" sz="1600" b="1" dirty="0">
                <a:latin typeface="Calibri" panose="020F0502020204030204" pitchFamily="34" charset="0"/>
                <a:ea typeface="Calibri" panose="020F0502020204030204" pitchFamily="34" charset="0"/>
                <a:cs typeface="Times New Roman" panose="02020603050405020304" pitchFamily="18" charset="0"/>
              </a:rPr>
              <a:t>182 1 08 07010 01 1000 </a:t>
            </a:r>
            <a:r>
              <a:rPr lang="ru-RU" sz="1600" b="1" dirty="0" smtClean="0">
                <a:latin typeface="Calibri" panose="020F0502020204030204" pitchFamily="34" charset="0"/>
                <a:ea typeface="Calibri" panose="020F0502020204030204" pitchFamily="34" charset="0"/>
                <a:cs typeface="Times New Roman" panose="02020603050405020304" pitchFamily="18" charset="0"/>
              </a:rPr>
              <a:t>110</a:t>
            </a:r>
            <a:r>
              <a:rPr lang="ru-RU" sz="1600" dirty="0" smtClean="0">
                <a:latin typeface="Calibri" panose="020F0502020204030204" pitchFamily="34" charset="0"/>
                <a:ea typeface="Calibri" panose="020F0502020204030204" pitchFamily="34" charset="0"/>
                <a:cs typeface="Times New Roman" panose="02020603050405020304" pitchFamily="18" charset="0"/>
              </a:rPr>
              <a:t>);</a:t>
            </a: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800"/>
              </a:spcAft>
              <a:buFont typeface="Wingdings" panose="05000000000000000000" pitchFamily="2" charset="2"/>
              <a:buChar char=""/>
            </a:pPr>
            <a:r>
              <a:rPr lang="ru-RU" sz="1600" dirty="0">
                <a:latin typeface="Calibri" panose="020F0502020204030204" pitchFamily="34" charset="0"/>
                <a:ea typeface="Calibri" panose="020F0502020204030204" pitchFamily="34" charset="0"/>
                <a:cs typeface="Times New Roman" panose="02020603050405020304" pitchFamily="18" charset="0"/>
              </a:rPr>
              <a:t>взносы на травматизм в </a:t>
            </a:r>
            <a:r>
              <a:rPr lang="ru-RU" sz="1600" dirty="0" smtClean="0">
                <a:latin typeface="Calibri" panose="020F0502020204030204" pitchFamily="34" charset="0"/>
                <a:ea typeface="Calibri" panose="020F0502020204030204" pitchFamily="34" charset="0"/>
                <a:cs typeface="Times New Roman" panose="02020603050405020304" pitchFamily="18" charset="0"/>
              </a:rPr>
              <a:t>СФР</a:t>
            </a:r>
            <a:r>
              <a:rPr lang="ru-RU" sz="1600" dirty="0">
                <a:latin typeface="Calibri" panose="020F0502020204030204" pitchFamily="34" charset="0"/>
                <a:ea typeface="Calibri" panose="020F0502020204030204" pitchFamily="34" charset="0"/>
                <a:cs typeface="Times New Roman" panose="02020603050405020304" pitchFamily="18" charset="0"/>
              </a:rPr>
              <a:t> </a:t>
            </a:r>
            <a:r>
              <a:rPr lang="ru-RU" sz="1600" dirty="0" smtClean="0">
                <a:latin typeface="Calibri" panose="020F0502020204030204" pitchFamily="34" charset="0"/>
                <a:ea typeface="Calibri" panose="020F0502020204030204" pitchFamily="34" charset="0"/>
                <a:cs typeface="Times New Roman" panose="02020603050405020304" pitchFamily="18" charset="0"/>
              </a:rPr>
              <a:t>(</a:t>
            </a:r>
            <a:r>
              <a:rPr lang="ru-RU" sz="1600" b="1" dirty="0" smtClean="0">
                <a:latin typeface="Calibri" panose="020F0502020204030204" pitchFamily="34" charset="0"/>
                <a:ea typeface="Calibri" panose="020F0502020204030204" pitchFamily="34" charset="0"/>
                <a:cs typeface="Times New Roman" panose="02020603050405020304" pitchFamily="18" charset="0"/>
              </a:rPr>
              <a:t>КБК </a:t>
            </a:r>
            <a:r>
              <a:rPr lang="ru-RU" sz="1600" b="1" dirty="0">
                <a:latin typeface="Calibri" panose="020F0502020204030204" pitchFamily="34" charset="0"/>
                <a:ea typeface="Calibri" panose="020F0502020204030204" pitchFamily="34" charset="0"/>
                <a:cs typeface="Times New Roman" panose="02020603050405020304" pitchFamily="18" charset="0"/>
              </a:rPr>
              <a:t>797 1 02 12000 06 1000 </a:t>
            </a:r>
            <a:r>
              <a:rPr lang="ru-RU" sz="1600" b="1" dirty="0" smtClean="0">
                <a:latin typeface="Calibri" panose="020F0502020204030204" pitchFamily="34" charset="0"/>
                <a:ea typeface="Calibri" panose="020F0502020204030204" pitchFamily="34" charset="0"/>
                <a:cs typeface="Times New Roman" panose="02020603050405020304" pitchFamily="18" charset="0"/>
              </a:rPr>
              <a:t>160</a:t>
            </a:r>
            <a:r>
              <a:rPr lang="ru-RU" sz="1600" dirty="0" smtClean="0">
                <a:latin typeface="Calibri" panose="020F0502020204030204" pitchFamily="34" charset="0"/>
                <a:ea typeface="Calibri" panose="020F0502020204030204" pitchFamily="34" charset="0"/>
                <a:cs typeface="Times New Roman" panose="02020603050405020304" pitchFamily="18" charset="0"/>
              </a:rPr>
              <a:t>).</a:t>
            </a: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marL="285750" indent="-285750" algn="just">
              <a:lnSpc>
                <a:spcPct val="107000"/>
              </a:lnSpc>
              <a:spcAft>
                <a:spcPts val="800"/>
              </a:spcAft>
              <a:buFont typeface="Wingdings" panose="05000000000000000000" pitchFamily="2" charset="2"/>
              <a:buChar char="q"/>
            </a:pPr>
            <a:r>
              <a:rPr lang="ru-RU" sz="1600" b="1" i="1" dirty="0">
                <a:latin typeface="Calibri" panose="020F0502020204030204" pitchFamily="34" charset="0"/>
                <a:ea typeface="Calibri" panose="020F0502020204030204" pitchFamily="34" charset="0"/>
                <a:cs typeface="Times New Roman" panose="02020603050405020304" pitchFamily="18" charset="0"/>
              </a:rPr>
              <a:t>Для двух сборов и НПД введен альтернативный способ уплаты: в составе </a:t>
            </a:r>
            <a:r>
              <a:rPr lang="ru-RU" sz="1600" b="1" i="1" dirty="0" smtClean="0">
                <a:latin typeface="Calibri" panose="020F0502020204030204" pitchFamily="34" charset="0"/>
                <a:ea typeface="Calibri" panose="020F0502020204030204" pitchFamily="34" charset="0"/>
                <a:cs typeface="Times New Roman" panose="02020603050405020304" pitchFamily="18" charset="0"/>
              </a:rPr>
              <a:t>ЕНП,  </a:t>
            </a:r>
            <a:r>
              <a:rPr lang="ru-RU" sz="1600" b="1" i="1" dirty="0">
                <a:latin typeface="Calibri" panose="020F0502020204030204" pitchFamily="34" charset="0"/>
                <a:ea typeface="Calibri" panose="020F0502020204030204" pitchFamily="34" charset="0"/>
                <a:cs typeface="Times New Roman" panose="02020603050405020304" pitchFamily="18" charset="0"/>
              </a:rPr>
              <a:t>либо отдельно от него:</a:t>
            </a: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800"/>
              </a:spcAft>
              <a:buFont typeface="Wingdings" panose="05000000000000000000" pitchFamily="2" charset="2"/>
              <a:buChar char=""/>
            </a:pPr>
            <a:r>
              <a:rPr lang="ru-RU" sz="1600" dirty="0">
                <a:latin typeface="Calibri" panose="020F0502020204030204" pitchFamily="34" charset="0"/>
                <a:ea typeface="Calibri" panose="020F0502020204030204" pitchFamily="34" charset="0"/>
                <a:cs typeface="Times New Roman" panose="02020603050405020304" pitchFamily="18" charset="0"/>
              </a:rPr>
              <a:t>налог на профессиональный </a:t>
            </a:r>
            <a:r>
              <a:rPr lang="ru-RU" sz="1600" dirty="0" smtClean="0">
                <a:latin typeface="Calibri" panose="020F0502020204030204" pitchFamily="34" charset="0"/>
                <a:ea typeface="Calibri" panose="020F0502020204030204" pitchFamily="34" charset="0"/>
                <a:cs typeface="Times New Roman" panose="02020603050405020304" pitchFamily="18" charset="0"/>
              </a:rPr>
              <a:t>доход</a:t>
            </a:r>
            <a:r>
              <a:rPr lang="ru-RU" sz="1600" dirty="0">
                <a:latin typeface="Calibri" panose="020F0502020204030204" pitchFamily="34" charset="0"/>
                <a:ea typeface="Calibri" panose="020F0502020204030204" pitchFamily="34" charset="0"/>
                <a:cs typeface="Times New Roman" panose="02020603050405020304" pitchFamily="18" charset="0"/>
              </a:rPr>
              <a:t> </a:t>
            </a:r>
            <a:r>
              <a:rPr lang="ru-RU" sz="1600" dirty="0" smtClean="0">
                <a:latin typeface="Calibri" panose="020F0502020204030204" pitchFamily="34" charset="0"/>
                <a:ea typeface="Calibri" panose="020F0502020204030204" pitchFamily="34" charset="0"/>
                <a:cs typeface="Times New Roman" panose="02020603050405020304" pitchFamily="18" charset="0"/>
              </a:rPr>
              <a:t>(</a:t>
            </a:r>
            <a:r>
              <a:rPr lang="ru-RU" sz="1600" b="1" dirty="0" smtClean="0">
                <a:latin typeface="Calibri" panose="020F0502020204030204" pitchFamily="34" charset="0"/>
                <a:ea typeface="Calibri" panose="020F0502020204030204" pitchFamily="34" charset="0"/>
                <a:cs typeface="Times New Roman" panose="02020603050405020304" pitchFamily="18" charset="0"/>
              </a:rPr>
              <a:t>К</a:t>
            </a:r>
            <a:r>
              <a:rPr lang="ru-RU" sz="1600" dirty="0" smtClean="0">
                <a:latin typeface="Calibri" panose="020F0502020204030204" pitchFamily="34" charset="0"/>
                <a:ea typeface="Calibri" panose="020F0502020204030204" pitchFamily="34" charset="0"/>
                <a:cs typeface="Times New Roman" panose="02020603050405020304" pitchFamily="18" charset="0"/>
              </a:rPr>
              <a:t>БК </a:t>
            </a:r>
            <a:r>
              <a:rPr lang="ru-RU" sz="1600" dirty="0">
                <a:latin typeface="Calibri" panose="020F0502020204030204" pitchFamily="34" charset="0"/>
                <a:ea typeface="Calibri" panose="020F0502020204030204" pitchFamily="34" charset="0"/>
                <a:cs typeface="Times New Roman" panose="02020603050405020304" pitchFamily="18" charset="0"/>
              </a:rPr>
              <a:t>для его уплаты не в качестве ЕНП - </a:t>
            </a:r>
            <a:r>
              <a:rPr lang="ru-RU" sz="1600" b="1" dirty="0">
                <a:latin typeface="Calibri" panose="020F0502020204030204" pitchFamily="34" charset="0"/>
                <a:ea typeface="Calibri" panose="020F0502020204030204" pitchFamily="34" charset="0"/>
                <a:cs typeface="Times New Roman" panose="02020603050405020304" pitchFamily="18" charset="0"/>
              </a:rPr>
              <a:t>182 1 05 06000 01 1000 </a:t>
            </a:r>
            <a:r>
              <a:rPr lang="ru-RU" sz="1600" b="1" dirty="0" smtClean="0">
                <a:latin typeface="Calibri" panose="020F0502020204030204" pitchFamily="34" charset="0"/>
                <a:ea typeface="Calibri" panose="020F0502020204030204" pitchFamily="34" charset="0"/>
                <a:cs typeface="Times New Roman" panose="02020603050405020304" pitchFamily="18" charset="0"/>
              </a:rPr>
              <a:t>110</a:t>
            </a:r>
            <a:r>
              <a:rPr lang="ru-RU" sz="1600" dirty="0" smtClean="0">
                <a:latin typeface="Calibri" panose="020F0502020204030204" pitchFamily="34" charset="0"/>
                <a:ea typeface="Calibri" panose="020F0502020204030204" pitchFamily="34" charset="0"/>
                <a:cs typeface="Times New Roman" panose="02020603050405020304" pitchFamily="18" charset="0"/>
              </a:rPr>
              <a:t>);</a:t>
            </a: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800"/>
              </a:spcAft>
              <a:buFont typeface="Wingdings" panose="05000000000000000000" pitchFamily="2" charset="2"/>
              <a:buChar char=""/>
            </a:pPr>
            <a:r>
              <a:rPr lang="ru-RU" sz="1600" dirty="0">
                <a:latin typeface="Calibri" panose="020F0502020204030204" pitchFamily="34" charset="0"/>
                <a:ea typeface="Calibri" panose="020F0502020204030204" pitchFamily="34" charset="0"/>
                <a:cs typeface="Times New Roman" panose="02020603050405020304" pitchFamily="18" charset="0"/>
              </a:rPr>
              <a:t>сборы за пользование объектами животного </a:t>
            </a:r>
            <a:r>
              <a:rPr lang="ru-RU" sz="1600" dirty="0" smtClean="0">
                <a:latin typeface="Calibri" panose="020F0502020204030204" pitchFamily="34" charset="0"/>
                <a:ea typeface="Calibri" panose="020F0502020204030204" pitchFamily="34" charset="0"/>
                <a:cs typeface="Times New Roman" panose="02020603050405020304" pitchFamily="18" charset="0"/>
              </a:rPr>
              <a:t>мира  ( </a:t>
            </a:r>
            <a:r>
              <a:rPr lang="ru-RU" sz="1600" b="1" dirty="0">
                <a:latin typeface="Calibri" panose="020F0502020204030204" pitchFamily="34" charset="0"/>
                <a:ea typeface="Calibri" panose="020F0502020204030204" pitchFamily="34" charset="0"/>
                <a:cs typeface="Times New Roman" panose="02020603050405020304" pitchFamily="18" charset="0"/>
              </a:rPr>
              <a:t>КБК 182 1 07 04010 01 1000 </a:t>
            </a:r>
            <a:r>
              <a:rPr lang="ru-RU" sz="1600" b="1" dirty="0" smtClean="0">
                <a:latin typeface="Calibri" panose="020F0502020204030204" pitchFamily="34" charset="0"/>
                <a:ea typeface="Calibri" panose="020F0502020204030204" pitchFamily="34" charset="0"/>
                <a:cs typeface="Times New Roman" panose="02020603050405020304" pitchFamily="18" charset="0"/>
              </a:rPr>
              <a:t>110);</a:t>
            </a:r>
            <a:endParaRPr lang="ru-RU" sz="1600" b="1"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800"/>
              </a:spcAft>
              <a:buFont typeface="Wingdings" panose="05000000000000000000" pitchFamily="2" charset="2"/>
              <a:buChar char=""/>
            </a:pPr>
            <a:r>
              <a:rPr lang="ru-RU" sz="1600" dirty="0">
                <a:latin typeface="Calibri" panose="020F0502020204030204" pitchFamily="34" charset="0"/>
                <a:ea typeface="Calibri" panose="020F0502020204030204" pitchFamily="34" charset="0"/>
                <a:cs typeface="Times New Roman" panose="02020603050405020304" pitchFamily="18" charset="0"/>
              </a:rPr>
              <a:t>сборы за пользование объектами водных </a:t>
            </a:r>
            <a:r>
              <a:rPr lang="ru-RU" sz="1600" dirty="0" smtClean="0">
                <a:latin typeface="Calibri" panose="020F0502020204030204" pitchFamily="34" charset="0"/>
                <a:ea typeface="Calibri" panose="020F0502020204030204" pitchFamily="34" charset="0"/>
                <a:cs typeface="Times New Roman" panose="02020603050405020304" pitchFamily="18" charset="0"/>
              </a:rPr>
              <a:t>биоресурсов (</a:t>
            </a:r>
            <a:r>
              <a:rPr lang="ru-RU" sz="1600" b="1" dirty="0" smtClean="0">
                <a:latin typeface="Calibri" panose="020F0502020204030204" pitchFamily="34" charset="0"/>
                <a:ea typeface="Calibri" panose="020F0502020204030204" pitchFamily="34" charset="0"/>
                <a:cs typeface="Times New Roman" panose="02020603050405020304" pitchFamily="18" charset="0"/>
              </a:rPr>
              <a:t>КБК </a:t>
            </a:r>
            <a:r>
              <a:rPr lang="ru-RU" sz="1600" b="1" dirty="0">
                <a:latin typeface="Calibri" panose="020F0502020204030204" pitchFamily="34" charset="0"/>
                <a:ea typeface="Calibri" panose="020F0502020204030204" pitchFamily="34" charset="0"/>
                <a:cs typeface="Times New Roman" panose="02020603050405020304" pitchFamily="18" charset="0"/>
              </a:rPr>
              <a:t>182 1 07 04030 01 1000 </a:t>
            </a:r>
            <a:r>
              <a:rPr lang="ru-RU" sz="1600" b="1" dirty="0" smtClean="0">
                <a:latin typeface="Calibri" panose="020F0502020204030204" pitchFamily="34" charset="0"/>
                <a:ea typeface="Calibri" panose="020F0502020204030204" pitchFamily="34" charset="0"/>
                <a:cs typeface="Times New Roman" panose="02020603050405020304" pitchFamily="18" charset="0"/>
              </a:rPr>
              <a:t>110</a:t>
            </a:r>
            <a:r>
              <a:rPr lang="ru-RU" sz="1600" dirty="0" smtClean="0">
                <a:latin typeface="Calibri" panose="020F0502020204030204" pitchFamily="34" charset="0"/>
                <a:ea typeface="Calibri" panose="020F0502020204030204" pitchFamily="34" charset="0"/>
                <a:cs typeface="Times New Roman" panose="02020603050405020304" pitchFamily="18" charset="0"/>
              </a:rPr>
              <a:t>).</a:t>
            </a: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marL="285750" lvl="0" indent="-285750" algn="just">
              <a:buFont typeface="Wingdings" panose="05000000000000000000" pitchFamily="2" charset="2"/>
              <a:buChar char="q"/>
            </a:pPr>
            <a:endParaRPr lang="ru-RU" sz="1700" dirty="0"/>
          </a:p>
          <a:p>
            <a:pPr lvl="0" algn="just"/>
            <a:endParaRPr lang="ru-RU" sz="1700" dirty="0"/>
          </a:p>
          <a:p>
            <a:pPr lvl="0" algn="just"/>
            <a:endParaRPr lang="ru-RU" sz="1700" dirty="0"/>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2"/>
          <a:srcRect b="14181"/>
          <a:stretch/>
        </p:blipFill>
        <p:spPr>
          <a:xfrm>
            <a:off x="412221" y="233661"/>
            <a:ext cx="2355840" cy="754920"/>
          </a:xfrm>
          <a:prstGeom prst="rect">
            <a:avLst/>
          </a:prstGeom>
        </p:spPr>
      </p:pic>
      <p:sp>
        <p:nvSpPr>
          <p:cNvPr id="8" name="Line 5">
            <a:extLst>
              <a:ext uri="{FF2B5EF4-FFF2-40B4-BE49-F238E27FC236}">
                <a16:creationId xmlns="" xmlns:a16="http://schemas.microsoft.com/office/drawing/2014/main" id="{81E79B63-4151-4A9C-895C-B92BA3AC9DB5}"/>
              </a:ext>
            </a:extLst>
          </p:cNvPr>
          <p:cNvSpPr/>
          <p:nvPr/>
        </p:nvSpPr>
        <p:spPr>
          <a:xfrm>
            <a:off x="3556440" y="981720"/>
            <a:ext cx="8110080" cy="0"/>
          </a:xfrm>
          <a:prstGeom prst="line">
            <a:avLst/>
          </a:prstGeom>
          <a:ln/>
        </p:spPr>
        <p:style>
          <a:lnRef idx="1">
            <a:schemeClr val="accent3"/>
          </a:lnRef>
          <a:fillRef idx="0">
            <a:schemeClr val="accent3"/>
          </a:fillRef>
          <a:effectRef idx="0">
            <a:schemeClr val="accent3"/>
          </a:effectRef>
          <a:fontRef idx="minor"/>
        </p:style>
      </p:sp>
      <p:sp>
        <p:nvSpPr>
          <p:cNvPr id="9" name="CustomShape 1">
            <a:extLst>
              <a:ext uri="{FF2B5EF4-FFF2-40B4-BE49-F238E27FC236}">
                <a16:creationId xmlns="" xmlns:a16="http://schemas.microsoft.com/office/drawing/2014/main" id="{20C67339-6A1C-4F9D-8A74-D056AA0B6743}"/>
              </a:ext>
            </a:extLst>
          </p:cNvPr>
          <p:cNvSpPr/>
          <p:nvPr/>
        </p:nvSpPr>
        <p:spPr>
          <a:xfrm>
            <a:off x="0" y="6340680"/>
            <a:ext cx="12191760" cy="517320"/>
          </a:xfrm>
          <a:prstGeom prst="rect">
            <a:avLst/>
          </a:prstGeom>
          <a:solidFill>
            <a:srgbClr val="CDDEE0"/>
          </a:solidFill>
          <a:ln>
            <a:noFill/>
          </a:ln>
        </p:spPr>
        <p:style>
          <a:lnRef idx="2">
            <a:schemeClr val="accent1">
              <a:shade val="50000"/>
            </a:schemeClr>
          </a:lnRef>
          <a:fillRef idx="1">
            <a:schemeClr val="accent1"/>
          </a:fillRef>
          <a:effectRef idx="0">
            <a:schemeClr val="accent1"/>
          </a:effectRef>
          <a:fontRef idx="minor"/>
        </p:style>
      </p:sp>
      <p:sp>
        <p:nvSpPr>
          <p:cNvPr id="10" name="CustomShape 4">
            <a:extLst>
              <a:ext uri="{FF2B5EF4-FFF2-40B4-BE49-F238E27FC236}">
                <a16:creationId xmlns="" xmlns:a16="http://schemas.microsoft.com/office/drawing/2014/main" id="{770229F1-50B0-4893-BC50-5F5573115AFA}"/>
              </a:ext>
            </a:extLst>
          </p:cNvPr>
          <p:cNvSpPr/>
          <p:nvPr/>
        </p:nvSpPr>
        <p:spPr>
          <a:xfrm>
            <a:off x="1523880" y="6410880"/>
            <a:ext cx="9143640" cy="401760"/>
          </a:xfrm>
          <a:prstGeom prst="rect">
            <a:avLst/>
          </a:prstGeom>
          <a:noFill/>
          <a:ln>
            <a:noFill/>
          </a:ln>
        </p:spPr>
        <p:style>
          <a:lnRef idx="0">
            <a:scrgbClr r="0" g="0" b="0"/>
          </a:lnRef>
          <a:fillRef idx="0">
            <a:scrgbClr r="0" g="0" b="0"/>
          </a:fillRef>
          <a:effectRef idx="0">
            <a:scrgbClr r="0" g="0" b="0"/>
          </a:effectRef>
          <a:fontRef idx="minor"/>
        </p:style>
        <p:txBody>
          <a:bodyPr>
            <a:noAutofit/>
          </a:bodyPr>
          <a:lstStyle/>
          <a:p>
            <a:pPr algn="ctr">
              <a:lnSpc>
                <a:spcPct val="90000"/>
              </a:lnSpc>
              <a:spcBef>
                <a:spcPts val="1001"/>
              </a:spcBef>
            </a:pPr>
            <a:r>
              <a:rPr lang="ru-RU" sz="2800" b="0" i="1" strike="noStrike" spc="-1" dirty="0">
                <a:solidFill>
                  <a:srgbClr val="58599B"/>
                </a:solidFill>
                <a:latin typeface="Warnock Pro"/>
              </a:rPr>
              <a:t>Защита интересов собственника. Надёжно!</a:t>
            </a:r>
            <a:endParaRPr lang="ru-RU" sz="2800" b="0" strike="noStrike" spc="-1" dirty="0">
              <a:latin typeface="Arial"/>
            </a:endParaRPr>
          </a:p>
        </p:txBody>
      </p:sp>
    </p:spTree>
    <p:extLst>
      <p:ext uri="{BB962C8B-B14F-4D97-AF65-F5344CB8AC3E}">
        <p14:creationId xmlns:p14="http://schemas.microsoft.com/office/powerpoint/2010/main" val="18285062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 xmlns:a16="http://schemas.microsoft.com/office/drawing/2014/main" id="{A4A87C69-C36A-4EE8-B31C-E59FE91CE915}"/>
              </a:ext>
            </a:extLst>
          </p:cNvPr>
          <p:cNvSpPr/>
          <p:nvPr/>
        </p:nvSpPr>
        <p:spPr>
          <a:xfrm>
            <a:off x="21783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3130062" y="282221"/>
            <a:ext cx="8689418" cy="706359"/>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ru-RU" sz="2000" b="1" dirty="0" smtClean="0">
                <a:solidFill>
                  <a:srgbClr val="0070C0"/>
                </a:solidFill>
              </a:rPr>
              <a:t>НОВЫЕ  </a:t>
            </a:r>
            <a:r>
              <a:rPr lang="ru-RU" sz="2000" b="1" dirty="0">
                <a:solidFill>
                  <a:srgbClr val="0070C0"/>
                </a:solidFill>
              </a:rPr>
              <a:t>КБК </a:t>
            </a:r>
            <a:r>
              <a:rPr lang="ru-RU" sz="2000" b="1" dirty="0" smtClean="0">
                <a:solidFill>
                  <a:srgbClr val="0070C0"/>
                </a:solidFill>
              </a:rPr>
              <a:t>НА УПЛАТУ НАЛОГОВ, СТРАХОВЫХ ВЗНОСОВ, СБОРОВ</a:t>
            </a:r>
            <a:endParaRPr lang="ru-RU" sz="2000" b="1" dirty="0">
              <a:solidFill>
                <a:srgbClr val="0070C0"/>
              </a:solidFill>
            </a:endParaRPr>
          </a:p>
        </p:txBody>
      </p:sp>
      <p:sp>
        <p:nvSpPr>
          <p:cNvPr id="5" name="TextBox 4">
            <a:extLst>
              <a:ext uri="{FF2B5EF4-FFF2-40B4-BE49-F238E27FC236}">
                <a16:creationId xmlns="" xmlns:a16="http://schemas.microsoft.com/office/drawing/2014/main" id="{8A25DFB0-0884-4ADA-A8E0-DB093644E74A}"/>
              </a:ext>
            </a:extLst>
          </p:cNvPr>
          <p:cNvSpPr txBox="1"/>
          <p:nvPr/>
        </p:nvSpPr>
        <p:spPr>
          <a:xfrm>
            <a:off x="1920511" y="1937872"/>
            <a:ext cx="8537097" cy="923330"/>
          </a:xfrm>
          <a:prstGeom prst="rect">
            <a:avLst/>
          </a:prstGeom>
          <a:noFill/>
        </p:spPr>
        <p:txBody>
          <a:bodyPr wrap="square">
            <a:spAutoFit/>
          </a:bodyPr>
          <a:lstStyle/>
          <a:p>
            <a:pPr algn="just"/>
            <a:r>
              <a:rPr lang="ru-RU" dirty="0"/>
              <a:t> </a:t>
            </a:r>
            <a:endParaRPr lang="ru-RU" dirty="0">
              <a:solidFill>
                <a:srgbClr val="FF0000"/>
              </a:solidFill>
            </a:endParaRPr>
          </a:p>
          <a:p>
            <a:endParaRPr lang="ru-RU" dirty="0"/>
          </a:p>
          <a:p>
            <a:endParaRPr lang="ru-RU" dirty="0"/>
          </a:p>
        </p:txBody>
      </p:sp>
      <p:sp>
        <p:nvSpPr>
          <p:cNvPr id="7" name="TextBox 6">
            <a:extLst>
              <a:ext uri="{FF2B5EF4-FFF2-40B4-BE49-F238E27FC236}">
                <a16:creationId xmlns="" xmlns:a16="http://schemas.microsoft.com/office/drawing/2014/main" id="{652483EA-B45D-4A4B-BBC4-64AF70E89243}"/>
              </a:ext>
            </a:extLst>
          </p:cNvPr>
          <p:cNvSpPr txBox="1"/>
          <p:nvPr/>
        </p:nvSpPr>
        <p:spPr>
          <a:xfrm>
            <a:off x="270676" y="1089901"/>
            <a:ext cx="6796169" cy="6292813"/>
          </a:xfrm>
          <a:prstGeom prst="rect">
            <a:avLst/>
          </a:prstGeom>
          <a:noFill/>
        </p:spPr>
        <p:txBody>
          <a:bodyPr wrap="square" anchor="ctr">
            <a:spAutoFit/>
          </a:bodyPr>
          <a:lstStyle/>
          <a:p>
            <a:pPr algn="just">
              <a:lnSpc>
                <a:spcPct val="107000"/>
              </a:lnSpc>
              <a:spcAft>
                <a:spcPts val="800"/>
              </a:spcAft>
            </a:pPr>
            <a:r>
              <a:rPr lang="ru-RU" dirty="0" smtClean="0"/>
              <a:t>Те налогоплательщики, которые обязаны </a:t>
            </a:r>
            <a:r>
              <a:rPr lang="ru-RU" dirty="0"/>
              <a:t>подавать уведомление об исчисленных суммах налогов, сборов, авансовых платежей по налогам, страховых </a:t>
            </a:r>
            <a:r>
              <a:rPr lang="ru-RU" dirty="0" smtClean="0"/>
              <a:t>взносов, но воспользовались в 2023г. правом вместо </a:t>
            </a:r>
            <a:r>
              <a:rPr lang="ru-RU" dirty="0"/>
              <a:t>подачи такого </a:t>
            </a:r>
            <a:r>
              <a:rPr lang="ru-RU" dirty="0" smtClean="0"/>
              <a:t>уведомления оплачивать налоги платежными поручениями, должны  </a:t>
            </a:r>
            <a:r>
              <a:rPr lang="ru-RU" dirty="0"/>
              <a:t>заполнять платежки на перечисление налога (взноса, сбора) таким образом, чтобы налоговый орган смог однозначно определить, к какому бюджету, налогу (взносу, сбору) и за какой период относятся поступившие денежные средства (п. 9 ст. 58 НК РФ, п. п. 12, 14 ст. 4 Федерального закона от 14.07.2022 N 263-ФЗ).</a:t>
            </a:r>
          </a:p>
          <a:p>
            <a:pPr algn="just">
              <a:lnSpc>
                <a:spcPct val="107000"/>
              </a:lnSpc>
              <a:spcAft>
                <a:spcPts val="800"/>
              </a:spcAft>
            </a:pPr>
            <a:r>
              <a:rPr lang="ru-RU" dirty="0"/>
              <a:t>При заполнении таких платежек, заменяющих уведомления, нужно указывать КБК конкретного налога (взноса, сбора), в уплату которого перечисляются денежные средства. В общем случае это тот же КБК, который указан в отчетности по соответствующему налогу (взносу, сбору).</a:t>
            </a:r>
          </a:p>
          <a:p>
            <a:pPr algn="just">
              <a:lnSpc>
                <a:spcPct val="107000"/>
              </a:lnSpc>
              <a:spcAft>
                <a:spcPts val="800"/>
              </a:spcAft>
            </a:pPr>
            <a:r>
              <a:rPr lang="ru-RU" dirty="0" smtClean="0"/>
              <a:t>	</a:t>
            </a:r>
            <a:endParaRPr lang="ru-RU" sz="2000" dirty="0" smtClean="0"/>
          </a:p>
          <a:p>
            <a:pPr algn="just">
              <a:lnSpc>
                <a:spcPct val="107000"/>
              </a:lnSpc>
              <a:spcAft>
                <a:spcPts val="800"/>
              </a:spcAft>
            </a:pPr>
            <a:endParaRPr lang="ru-RU" sz="1600" dirty="0">
              <a:latin typeface="Calibri" panose="020F0502020204030204" pitchFamily="34" charset="0"/>
              <a:ea typeface="Calibri" panose="020F0502020204030204" pitchFamily="34" charset="0"/>
              <a:cs typeface="Times New Roman" panose="02020603050405020304" pitchFamily="18" charset="0"/>
            </a:endParaRPr>
          </a:p>
          <a:p>
            <a:pPr marL="285750" lvl="0" indent="-285750" algn="just">
              <a:buFont typeface="Wingdings" panose="05000000000000000000" pitchFamily="2" charset="2"/>
              <a:buChar char="q"/>
            </a:pPr>
            <a:endParaRPr lang="ru-RU" sz="1700" dirty="0"/>
          </a:p>
          <a:p>
            <a:pPr lvl="0" algn="just"/>
            <a:endParaRPr lang="ru-RU" sz="1700" dirty="0"/>
          </a:p>
          <a:p>
            <a:pPr lvl="0" algn="just"/>
            <a:endParaRPr lang="ru-RU" sz="1700" dirty="0"/>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2"/>
          <a:srcRect b="14181"/>
          <a:stretch/>
        </p:blipFill>
        <p:spPr>
          <a:xfrm>
            <a:off x="412221" y="233661"/>
            <a:ext cx="2355840" cy="754920"/>
          </a:xfrm>
          <a:prstGeom prst="rect">
            <a:avLst/>
          </a:prstGeom>
        </p:spPr>
      </p:pic>
      <p:sp>
        <p:nvSpPr>
          <p:cNvPr id="8" name="Line 5">
            <a:extLst>
              <a:ext uri="{FF2B5EF4-FFF2-40B4-BE49-F238E27FC236}">
                <a16:creationId xmlns="" xmlns:a16="http://schemas.microsoft.com/office/drawing/2014/main" id="{81E79B63-4151-4A9C-895C-B92BA3AC9DB5}"/>
              </a:ext>
            </a:extLst>
          </p:cNvPr>
          <p:cNvSpPr/>
          <p:nvPr/>
        </p:nvSpPr>
        <p:spPr>
          <a:xfrm>
            <a:off x="3556440" y="981720"/>
            <a:ext cx="8110080" cy="0"/>
          </a:xfrm>
          <a:prstGeom prst="line">
            <a:avLst/>
          </a:prstGeom>
          <a:ln/>
        </p:spPr>
        <p:style>
          <a:lnRef idx="1">
            <a:schemeClr val="accent3"/>
          </a:lnRef>
          <a:fillRef idx="0">
            <a:schemeClr val="accent3"/>
          </a:fillRef>
          <a:effectRef idx="0">
            <a:schemeClr val="accent3"/>
          </a:effectRef>
          <a:fontRef idx="minor"/>
        </p:style>
      </p:sp>
      <p:sp>
        <p:nvSpPr>
          <p:cNvPr id="9" name="CustomShape 1">
            <a:extLst>
              <a:ext uri="{FF2B5EF4-FFF2-40B4-BE49-F238E27FC236}">
                <a16:creationId xmlns="" xmlns:a16="http://schemas.microsoft.com/office/drawing/2014/main" id="{20C67339-6A1C-4F9D-8A74-D056AA0B6743}"/>
              </a:ext>
            </a:extLst>
          </p:cNvPr>
          <p:cNvSpPr/>
          <p:nvPr/>
        </p:nvSpPr>
        <p:spPr>
          <a:xfrm>
            <a:off x="240" y="6340680"/>
            <a:ext cx="12191760" cy="517320"/>
          </a:xfrm>
          <a:prstGeom prst="rect">
            <a:avLst/>
          </a:prstGeom>
          <a:solidFill>
            <a:srgbClr val="CDDEE0"/>
          </a:solidFill>
          <a:ln>
            <a:noFill/>
          </a:ln>
        </p:spPr>
        <p:style>
          <a:lnRef idx="2">
            <a:schemeClr val="accent1">
              <a:shade val="50000"/>
            </a:schemeClr>
          </a:lnRef>
          <a:fillRef idx="1">
            <a:schemeClr val="accent1"/>
          </a:fillRef>
          <a:effectRef idx="0">
            <a:schemeClr val="accent1"/>
          </a:effectRef>
          <a:fontRef idx="minor"/>
        </p:style>
      </p:sp>
      <p:sp>
        <p:nvSpPr>
          <p:cNvPr id="10" name="CustomShape 4">
            <a:extLst>
              <a:ext uri="{FF2B5EF4-FFF2-40B4-BE49-F238E27FC236}">
                <a16:creationId xmlns="" xmlns:a16="http://schemas.microsoft.com/office/drawing/2014/main" id="{770229F1-50B0-4893-BC50-5F5573115AFA}"/>
              </a:ext>
            </a:extLst>
          </p:cNvPr>
          <p:cNvSpPr/>
          <p:nvPr/>
        </p:nvSpPr>
        <p:spPr>
          <a:xfrm>
            <a:off x="1523880" y="6410880"/>
            <a:ext cx="9143640" cy="401760"/>
          </a:xfrm>
          <a:prstGeom prst="rect">
            <a:avLst/>
          </a:prstGeom>
          <a:noFill/>
          <a:ln>
            <a:noFill/>
          </a:ln>
        </p:spPr>
        <p:style>
          <a:lnRef idx="0">
            <a:scrgbClr r="0" g="0" b="0"/>
          </a:lnRef>
          <a:fillRef idx="0">
            <a:scrgbClr r="0" g="0" b="0"/>
          </a:fillRef>
          <a:effectRef idx="0">
            <a:scrgbClr r="0" g="0" b="0"/>
          </a:effectRef>
          <a:fontRef idx="minor"/>
        </p:style>
        <p:txBody>
          <a:bodyPr>
            <a:noAutofit/>
          </a:bodyPr>
          <a:lstStyle/>
          <a:p>
            <a:pPr algn="ctr">
              <a:lnSpc>
                <a:spcPct val="90000"/>
              </a:lnSpc>
              <a:spcBef>
                <a:spcPts val="1001"/>
              </a:spcBef>
            </a:pPr>
            <a:r>
              <a:rPr lang="ru-RU" sz="2800" b="0" i="1" strike="noStrike" spc="-1" dirty="0">
                <a:solidFill>
                  <a:srgbClr val="58599B"/>
                </a:solidFill>
                <a:latin typeface="Warnock Pro"/>
              </a:rPr>
              <a:t>Защита интересов собственника. Надёжно!</a:t>
            </a:r>
            <a:endParaRPr lang="ru-RU" sz="2800" b="0" strike="noStrike" spc="-1" dirty="0">
              <a:latin typeface="Arial"/>
            </a:endParaRPr>
          </a:p>
        </p:txBody>
      </p:sp>
      <p:pic>
        <p:nvPicPr>
          <p:cNvPr id="11" name="Рисунок 10"/>
          <p:cNvPicPr>
            <a:picLocks noChangeAspect="1"/>
          </p:cNvPicPr>
          <p:nvPr/>
        </p:nvPicPr>
        <p:blipFill>
          <a:blip r:embed="rId3"/>
          <a:stretch>
            <a:fillRect/>
          </a:stretch>
        </p:blipFill>
        <p:spPr>
          <a:xfrm>
            <a:off x="7192495" y="1290858"/>
            <a:ext cx="3807341" cy="5006623"/>
          </a:xfrm>
          <a:prstGeom prst="rect">
            <a:avLst/>
          </a:prstGeom>
        </p:spPr>
      </p:pic>
    </p:spTree>
    <p:extLst>
      <p:ext uri="{BB962C8B-B14F-4D97-AF65-F5344CB8AC3E}">
        <p14:creationId xmlns:p14="http://schemas.microsoft.com/office/powerpoint/2010/main" val="326464738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 xmlns:a16="http://schemas.microsoft.com/office/drawing/2014/main" id="{A4A87C69-C36A-4EE8-B31C-E59FE91CE915}"/>
              </a:ext>
            </a:extLst>
          </p:cNvPr>
          <p:cNvSpPr/>
          <p:nvPr/>
        </p:nvSpPr>
        <p:spPr>
          <a:xfrm>
            <a:off x="21783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3130062" y="282221"/>
            <a:ext cx="8689418" cy="706359"/>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ru-RU" sz="2000" b="1" dirty="0" smtClean="0">
                <a:solidFill>
                  <a:srgbClr val="0070C0"/>
                </a:solidFill>
              </a:rPr>
              <a:t>НОВЫЕ  </a:t>
            </a:r>
            <a:r>
              <a:rPr lang="ru-RU" sz="2000" b="1" dirty="0">
                <a:solidFill>
                  <a:srgbClr val="0070C0"/>
                </a:solidFill>
              </a:rPr>
              <a:t>КБК </a:t>
            </a:r>
            <a:r>
              <a:rPr lang="ru-RU" sz="2000" b="1" dirty="0" smtClean="0">
                <a:solidFill>
                  <a:srgbClr val="0070C0"/>
                </a:solidFill>
              </a:rPr>
              <a:t>НА УПЛАТУ НАЛОГОВ, СТРАХОВЫХ ВЗНОСОВ, СБОРОВ</a:t>
            </a:r>
            <a:endParaRPr lang="ru-RU" sz="2000" b="1" dirty="0">
              <a:solidFill>
                <a:srgbClr val="0070C0"/>
              </a:solidFill>
            </a:endParaRPr>
          </a:p>
        </p:txBody>
      </p:sp>
      <p:sp>
        <p:nvSpPr>
          <p:cNvPr id="5" name="TextBox 4">
            <a:extLst>
              <a:ext uri="{FF2B5EF4-FFF2-40B4-BE49-F238E27FC236}">
                <a16:creationId xmlns="" xmlns:a16="http://schemas.microsoft.com/office/drawing/2014/main" id="{8A25DFB0-0884-4ADA-A8E0-DB093644E74A}"/>
              </a:ext>
            </a:extLst>
          </p:cNvPr>
          <p:cNvSpPr txBox="1"/>
          <p:nvPr/>
        </p:nvSpPr>
        <p:spPr>
          <a:xfrm>
            <a:off x="1920511" y="1937872"/>
            <a:ext cx="8537097" cy="923330"/>
          </a:xfrm>
          <a:prstGeom prst="rect">
            <a:avLst/>
          </a:prstGeom>
          <a:noFill/>
        </p:spPr>
        <p:txBody>
          <a:bodyPr wrap="square">
            <a:spAutoFit/>
          </a:bodyPr>
          <a:lstStyle/>
          <a:p>
            <a:pPr algn="just"/>
            <a:r>
              <a:rPr lang="ru-RU" dirty="0"/>
              <a:t> </a:t>
            </a:r>
            <a:endParaRPr lang="ru-RU" dirty="0">
              <a:solidFill>
                <a:srgbClr val="FF0000"/>
              </a:solidFill>
            </a:endParaRPr>
          </a:p>
          <a:p>
            <a:endParaRPr lang="ru-RU" dirty="0"/>
          </a:p>
          <a:p>
            <a:endParaRPr lang="ru-RU" dirty="0"/>
          </a:p>
        </p:txBody>
      </p:sp>
      <p:sp>
        <p:nvSpPr>
          <p:cNvPr id="7" name="TextBox 6">
            <a:extLst>
              <a:ext uri="{FF2B5EF4-FFF2-40B4-BE49-F238E27FC236}">
                <a16:creationId xmlns="" xmlns:a16="http://schemas.microsoft.com/office/drawing/2014/main" id="{652483EA-B45D-4A4B-BBC4-64AF70E89243}"/>
              </a:ext>
            </a:extLst>
          </p:cNvPr>
          <p:cNvSpPr txBox="1"/>
          <p:nvPr/>
        </p:nvSpPr>
        <p:spPr>
          <a:xfrm>
            <a:off x="248098" y="3559720"/>
            <a:ext cx="11771624" cy="1014508"/>
          </a:xfrm>
          <a:prstGeom prst="rect">
            <a:avLst/>
          </a:prstGeom>
          <a:noFill/>
        </p:spPr>
        <p:txBody>
          <a:bodyPr wrap="square" anchor="ctr">
            <a:spAutoFit/>
          </a:bodyPr>
          <a:lstStyle/>
          <a:p>
            <a:pPr algn="just">
              <a:lnSpc>
                <a:spcPct val="107000"/>
              </a:lnSpc>
              <a:spcAft>
                <a:spcPts val="800"/>
              </a:spcAft>
            </a:pPr>
            <a:r>
              <a:rPr lang="ru-RU" dirty="0" smtClean="0"/>
              <a:t>	</a:t>
            </a:r>
            <a:endParaRPr lang="ru-RU" sz="2000" dirty="0" smtClean="0"/>
          </a:p>
          <a:p>
            <a:pPr lvl="0" algn="just"/>
            <a:endParaRPr lang="ru-RU" sz="1700" dirty="0"/>
          </a:p>
          <a:p>
            <a:pPr lvl="0" algn="just"/>
            <a:endParaRPr lang="ru-RU" sz="1700" dirty="0"/>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2"/>
          <a:srcRect b="14181"/>
          <a:stretch/>
        </p:blipFill>
        <p:spPr>
          <a:xfrm>
            <a:off x="412221" y="233661"/>
            <a:ext cx="2355840" cy="754920"/>
          </a:xfrm>
          <a:prstGeom prst="rect">
            <a:avLst/>
          </a:prstGeom>
        </p:spPr>
      </p:pic>
      <p:sp>
        <p:nvSpPr>
          <p:cNvPr id="8" name="Line 5">
            <a:extLst>
              <a:ext uri="{FF2B5EF4-FFF2-40B4-BE49-F238E27FC236}">
                <a16:creationId xmlns="" xmlns:a16="http://schemas.microsoft.com/office/drawing/2014/main" id="{81E79B63-4151-4A9C-895C-B92BA3AC9DB5}"/>
              </a:ext>
            </a:extLst>
          </p:cNvPr>
          <p:cNvSpPr/>
          <p:nvPr/>
        </p:nvSpPr>
        <p:spPr>
          <a:xfrm>
            <a:off x="3556440" y="981720"/>
            <a:ext cx="8110080" cy="0"/>
          </a:xfrm>
          <a:prstGeom prst="line">
            <a:avLst/>
          </a:prstGeom>
          <a:ln/>
        </p:spPr>
        <p:style>
          <a:lnRef idx="1">
            <a:schemeClr val="accent3"/>
          </a:lnRef>
          <a:fillRef idx="0">
            <a:schemeClr val="accent3"/>
          </a:fillRef>
          <a:effectRef idx="0">
            <a:schemeClr val="accent3"/>
          </a:effectRef>
          <a:fontRef idx="minor"/>
        </p:style>
      </p:sp>
      <p:sp>
        <p:nvSpPr>
          <p:cNvPr id="9" name="CustomShape 1">
            <a:extLst>
              <a:ext uri="{FF2B5EF4-FFF2-40B4-BE49-F238E27FC236}">
                <a16:creationId xmlns="" xmlns:a16="http://schemas.microsoft.com/office/drawing/2014/main" id="{20C67339-6A1C-4F9D-8A74-D056AA0B6743}"/>
              </a:ext>
            </a:extLst>
          </p:cNvPr>
          <p:cNvSpPr/>
          <p:nvPr/>
        </p:nvSpPr>
        <p:spPr>
          <a:xfrm>
            <a:off x="0" y="6340680"/>
            <a:ext cx="12191760" cy="517320"/>
          </a:xfrm>
          <a:prstGeom prst="rect">
            <a:avLst/>
          </a:prstGeom>
          <a:solidFill>
            <a:srgbClr val="CDDEE0"/>
          </a:solidFill>
          <a:ln>
            <a:noFill/>
          </a:ln>
        </p:spPr>
        <p:style>
          <a:lnRef idx="2">
            <a:schemeClr val="accent1">
              <a:shade val="50000"/>
            </a:schemeClr>
          </a:lnRef>
          <a:fillRef idx="1">
            <a:schemeClr val="accent1"/>
          </a:fillRef>
          <a:effectRef idx="0">
            <a:schemeClr val="accent1"/>
          </a:effectRef>
          <a:fontRef idx="minor"/>
        </p:style>
      </p:sp>
      <p:sp>
        <p:nvSpPr>
          <p:cNvPr id="10" name="CustomShape 4">
            <a:extLst>
              <a:ext uri="{FF2B5EF4-FFF2-40B4-BE49-F238E27FC236}">
                <a16:creationId xmlns="" xmlns:a16="http://schemas.microsoft.com/office/drawing/2014/main" id="{770229F1-50B0-4893-BC50-5F5573115AFA}"/>
              </a:ext>
            </a:extLst>
          </p:cNvPr>
          <p:cNvSpPr/>
          <p:nvPr/>
        </p:nvSpPr>
        <p:spPr>
          <a:xfrm>
            <a:off x="1523880" y="6410880"/>
            <a:ext cx="9143640" cy="401760"/>
          </a:xfrm>
          <a:prstGeom prst="rect">
            <a:avLst/>
          </a:prstGeom>
          <a:noFill/>
          <a:ln>
            <a:noFill/>
          </a:ln>
        </p:spPr>
        <p:style>
          <a:lnRef idx="0">
            <a:scrgbClr r="0" g="0" b="0"/>
          </a:lnRef>
          <a:fillRef idx="0">
            <a:scrgbClr r="0" g="0" b="0"/>
          </a:fillRef>
          <a:effectRef idx="0">
            <a:scrgbClr r="0" g="0" b="0"/>
          </a:effectRef>
          <a:fontRef idx="minor"/>
        </p:style>
        <p:txBody>
          <a:bodyPr>
            <a:noAutofit/>
          </a:bodyPr>
          <a:lstStyle/>
          <a:p>
            <a:pPr algn="ctr">
              <a:lnSpc>
                <a:spcPct val="90000"/>
              </a:lnSpc>
              <a:spcBef>
                <a:spcPts val="1001"/>
              </a:spcBef>
            </a:pPr>
            <a:r>
              <a:rPr lang="ru-RU" sz="2800" b="0" i="1" strike="noStrike" spc="-1" dirty="0">
                <a:solidFill>
                  <a:srgbClr val="58599B"/>
                </a:solidFill>
                <a:latin typeface="Warnock Pro"/>
              </a:rPr>
              <a:t>Защита интересов собственника. Надёжно!</a:t>
            </a:r>
            <a:endParaRPr lang="ru-RU" sz="2800" b="0" strike="noStrike" spc="-1" dirty="0">
              <a:latin typeface="Arial"/>
            </a:endParaRPr>
          </a:p>
        </p:txBody>
      </p:sp>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64974" y="1413219"/>
            <a:ext cx="4399722" cy="4046677"/>
          </a:xfrm>
          <a:prstGeom prst="rect">
            <a:avLst/>
          </a:prstGeom>
        </p:spPr>
      </p:pic>
      <p:pic>
        <p:nvPicPr>
          <p:cNvPr id="11" name="Рисунок 10"/>
          <p:cNvPicPr>
            <a:picLocks noChangeAspect="1"/>
          </p:cNvPicPr>
          <p:nvPr/>
        </p:nvPicPr>
        <p:blipFill>
          <a:blip r:embed="rId4"/>
          <a:stretch>
            <a:fillRect/>
          </a:stretch>
        </p:blipFill>
        <p:spPr>
          <a:xfrm>
            <a:off x="6844747" y="1378226"/>
            <a:ext cx="4572000" cy="4373217"/>
          </a:xfrm>
          <a:prstGeom prst="rect">
            <a:avLst/>
          </a:prstGeom>
        </p:spPr>
      </p:pic>
    </p:spTree>
    <p:extLst>
      <p:ext uri="{BB962C8B-B14F-4D97-AF65-F5344CB8AC3E}">
        <p14:creationId xmlns:p14="http://schemas.microsoft.com/office/powerpoint/2010/main" val="27220400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 xmlns:a16="http://schemas.microsoft.com/office/drawing/2014/main" id="{A4A87C69-C36A-4EE8-B31C-E59FE91CE915}"/>
              </a:ext>
            </a:extLst>
          </p:cNvPr>
          <p:cNvSpPr/>
          <p:nvPr/>
        </p:nvSpPr>
        <p:spPr>
          <a:xfrm>
            <a:off x="21783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2995842" y="0"/>
            <a:ext cx="8741577" cy="816304"/>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ru-RU" sz="2000" b="1" dirty="0" smtClean="0">
                <a:solidFill>
                  <a:srgbClr val="0070C0"/>
                </a:solidFill>
              </a:rPr>
              <a:t>ОБРАЗЕЦ ЗАПОЛНЕНИЯ ПЛАТЕЖКИ НА УПЛАТУ ЕНП</a:t>
            </a:r>
            <a:endParaRPr lang="ru-RU" sz="2000" b="1" dirty="0">
              <a:solidFill>
                <a:srgbClr val="0070C0"/>
              </a:solidFill>
            </a:endParaRPr>
          </a:p>
        </p:txBody>
      </p:sp>
      <p:sp>
        <p:nvSpPr>
          <p:cNvPr id="5" name="TextBox 4">
            <a:extLst>
              <a:ext uri="{FF2B5EF4-FFF2-40B4-BE49-F238E27FC236}">
                <a16:creationId xmlns="" xmlns:a16="http://schemas.microsoft.com/office/drawing/2014/main" id="{8A25DFB0-0884-4ADA-A8E0-DB093644E74A}"/>
              </a:ext>
            </a:extLst>
          </p:cNvPr>
          <p:cNvSpPr txBox="1"/>
          <p:nvPr/>
        </p:nvSpPr>
        <p:spPr>
          <a:xfrm>
            <a:off x="1920511" y="1937872"/>
            <a:ext cx="8537097" cy="923330"/>
          </a:xfrm>
          <a:prstGeom prst="rect">
            <a:avLst/>
          </a:prstGeom>
          <a:noFill/>
        </p:spPr>
        <p:txBody>
          <a:bodyPr wrap="square">
            <a:spAutoFit/>
          </a:bodyPr>
          <a:lstStyle/>
          <a:p>
            <a:pPr algn="just"/>
            <a:r>
              <a:rPr lang="ru-RU" dirty="0"/>
              <a:t> </a:t>
            </a:r>
            <a:endParaRPr lang="ru-RU" dirty="0">
              <a:solidFill>
                <a:srgbClr val="FF0000"/>
              </a:solidFill>
            </a:endParaRPr>
          </a:p>
          <a:p>
            <a:endParaRPr lang="ru-RU" dirty="0"/>
          </a:p>
          <a:p>
            <a:endParaRPr lang="ru-RU" dirty="0"/>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2"/>
          <a:srcRect b="14181"/>
          <a:stretch/>
        </p:blipFill>
        <p:spPr>
          <a:xfrm>
            <a:off x="470836" y="151600"/>
            <a:ext cx="2190302" cy="657293"/>
          </a:xfrm>
          <a:prstGeom prst="rect">
            <a:avLst/>
          </a:prstGeom>
        </p:spPr>
      </p:pic>
      <p:pic>
        <p:nvPicPr>
          <p:cNvPr id="4" name="Рисунок 3"/>
          <p:cNvPicPr>
            <a:picLocks noChangeAspect="1"/>
          </p:cNvPicPr>
          <p:nvPr/>
        </p:nvPicPr>
        <p:blipFill>
          <a:blip r:embed="rId3"/>
          <a:stretch>
            <a:fillRect/>
          </a:stretch>
        </p:blipFill>
        <p:spPr>
          <a:xfrm>
            <a:off x="9055100" y="1430215"/>
            <a:ext cx="3136900" cy="4769094"/>
          </a:xfrm>
          <a:prstGeom prst="rect">
            <a:avLst/>
          </a:prstGeom>
        </p:spPr>
      </p:pic>
      <p:sp>
        <p:nvSpPr>
          <p:cNvPr id="13" name="Line 5">
            <a:extLst>
              <a:ext uri="{FF2B5EF4-FFF2-40B4-BE49-F238E27FC236}">
                <a16:creationId xmlns="" xmlns:a16="http://schemas.microsoft.com/office/drawing/2014/main" id="{81E79B63-4151-4A9C-895C-B92BA3AC9DB5}"/>
              </a:ext>
            </a:extLst>
          </p:cNvPr>
          <p:cNvSpPr/>
          <p:nvPr/>
        </p:nvSpPr>
        <p:spPr>
          <a:xfrm>
            <a:off x="3744009" y="747258"/>
            <a:ext cx="8110080" cy="0"/>
          </a:xfrm>
          <a:prstGeom prst="line">
            <a:avLst/>
          </a:prstGeom>
          <a:ln/>
        </p:spPr>
        <p:style>
          <a:lnRef idx="1">
            <a:schemeClr val="accent3"/>
          </a:lnRef>
          <a:fillRef idx="0">
            <a:schemeClr val="accent3"/>
          </a:fillRef>
          <a:effectRef idx="0">
            <a:schemeClr val="accent3"/>
          </a:effectRef>
          <a:fontRef idx="minor"/>
        </p:style>
      </p:sp>
      <p:pic>
        <p:nvPicPr>
          <p:cNvPr id="8" name="Рисунок 7"/>
          <p:cNvPicPr>
            <a:picLocks noChangeAspect="1"/>
          </p:cNvPicPr>
          <p:nvPr/>
        </p:nvPicPr>
        <p:blipFill>
          <a:blip r:embed="rId4"/>
          <a:stretch>
            <a:fillRect/>
          </a:stretch>
        </p:blipFill>
        <p:spPr>
          <a:xfrm>
            <a:off x="293511" y="970844"/>
            <a:ext cx="8827911" cy="5565424"/>
          </a:xfrm>
          <a:prstGeom prst="rect">
            <a:avLst/>
          </a:prstGeom>
        </p:spPr>
      </p:pic>
    </p:spTree>
    <p:extLst>
      <p:ext uri="{BB962C8B-B14F-4D97-AF65-F5344CB8AC3E}">
        <p14:creationId xmlns:p14="http://schemas.microsoft.com/office/powerpoint/2010/main" val="371646918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 xmlns:a16="http://schemas.microsoft.com/office/drawing/2014/main" id="{A4A87C69-C36A-4EE8-B31C-E59FE91CE915}"/>
              </a:ext>
            </a:extLst>
          </p:cNvPr>
          <p:cNvSpPr/>
          <p:nvPr/>
        </p:nvSpPr>
        <p:spPr>
          <a:xfrm>
            <a:off x="21783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2995842" y="0"/>
            <a:ext cx="8741577" cy="816304"/>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ru-RU" sz="2000" b="1" dirty="0">
                <a:solidFill>
                  <a:srgbClr val="0070C0"/>
                </a:solidFill>
              </a:rPr>
              <a:t>Образец платежного поручения на отдельные налоги, взносы, заменяющего уведомление по ЕНП:</a:t>
            </a:r>
          </a:p>
        </p:txBody>
      </p:sp>
      <p:sp>
        <p:nvSpPr>
          <p:cNvPr id="5" name="TextBox 4">
            <a:extLst>
              <a:ext uri="{FF2B5EF4-FFF2-40B4-BE49-F238E27FC236}">
                <a16:creationId xmlns="" xmlns:a16="http://schemas.microsoft.com/office/drawing/2014/main" id="{8A25DFB0-0884-4ADA-A8E0-DB093644E74A}"/>
              </a:ext>
            </a:extLst>
          </p:cNvPr>
          <p:cNvSpPr txBox="1"/>
          <p:nvPr/>
        </p:nvSpPr>
        <p:spPr>
          <a:xfrm>
            <a:off x="1920511" y="1937872"/>
            <a:ext cx="8537097" cy="923330"/>
          </a:xfrm>
          <a:prstGeom prst="rect">
            <a:avLst/>
          </a:prstGeom>
          <a:noFill/>
        </p:spPr>
        <p:txBody>
          <a:bodyPr wrap="square">
            <a:spAutoFit/>
          </a:bodyPr>
          <a:lstStyle/>
          <a:p>
            <a:pPr algn="just"/>
            <a:r>
              <a:rPr lang="ru-RU" dirty="0"/>
              <a:t> </a:t>
            </a:r>
            <a:endParaRPr lang="ru-RU" dirty="0">
              <a:solidFill>
                <a:srgbClr val="FF0000"/>
              </a:solidFill>
            </a:endParaRPr>
          </a:p>
          <a:p>
            <a:endParaRPr lang="ru-RU" dirty="0"/>
          </a:p>
          <a:p>
            <a:endParaRPr lang="ru-RU" dirty="0"/>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2"/>
          <a:srcRect b="14181"/>
          <a:stretch/>
        </p:blipFill>
        <p:spPr>
          <a:xfrm>
            <a:off x="470836" y="151600"/>
            <a:ext cx="2190302" cy="657293"/>
          </a:xfrm>
          <a:prstGeom prst="rect">
            <a:avLst/>
          </a:prstGeom>
        </p:spPr>
      </p:pic>
      <p:sp>
        <p:nvSpPr>
          <p:cNvPr id="13" name="Line 5">
            <a:extLst>
              <a:ext uri="{FF2B5EF4-FFF2-40B4-BE49-F238E27FC236}">
                <a16:creationId xmlns="" xmlns:a16="http://schemas.microsoft.com/office/drawing/2014/main" id="{81E79B63-4151-4A9C-895C-B92BA3AC9DB5}"/>
              </a:ext>
            </a:extLst>
          </p:cNvPr>
          <p:cNvSpPr/>
          <p:nvPr/>
        </p:nvSpPr>
        <p:spPr>
          <a:xfrm>
            <a:off x="3744009" y="747258"/>
            <a:ext cx="8110080" cy="0"/>
          </a:xfrm>
          <a:prstGeom prst="line">
            <a:avLst/>
          </a:prstGeom>
          <a:ln/>
        </p:spPr>
        <p:style>
          <a:lnRef idx="1">
            <a:schemeClr val="accent3"/>
          </a:lnRef>
          <a:fillRef idx="0">
            <a:schemeClr val="accent3"/>
          </a:fillRef>
          <a:effectRef idx="0">
            <a:schemeClr val="accent3"/>
          </a:effectRef>
          <a:fontRef idx="minor"/>
        </p:style>
      </p:sp>
      <p:pic>
        <p:nvPicPr>
          <p:cNvPr id="10" name="Рисунок 9" descr="https://nalog-nalog.ru/files/editor/images/0123/30/%D0%9F%D0%9F%20%D0%BE%D1%82%D0%B4%D0%B5%D0%BB%D1%8C%D0%BD%D1%8B%D0%B9%20%D0%BD%D0%B0%D0%BB%D0%BE%D0%B3.png"/>
          <p:cNvPicPr/>
          <p:nvPr/>
        </p:nvPicPr>
        <p:blipFill>
          <a:blip r:embed="rId3">
            <a:extLst>
              <a:ext uri="{28A0092B-C50C-407E-A947-70E740481C1C}">
                <a14:useLocalDpi xmlns:a14="http://schemas.microsoft.com/office/drawing/2010/main" val="0"/>
              </a:ext>
            </a:extLst>
          </a:blip>
          <a:srcRect/>
          <a:stretch>
            <a:fillRect/>
          </a:stretch>
        </p:blipFill>
        <p:spPr bwMode="auto">
          <a:xfrm>
            <a:off x="584200" y="944562"/>
            <a:ext cx="8734425" cy="6543675"/>
          </a:xfrm>
          <a:prstGeom prst="rect">
            <a:avLst/>
          </a:prstGeom>
          <a:noFill/>
          <a:ln>
            <a:noFill/>
          </a:ln>
        </p:spPr>
      </p:pic>
      <p:pic>
        <p:nvPicPr>
          <p:cNvPr id="8" name="Рисунок 7"/>
          <p:cNvPicPr>
            <a:picLocks noChangeAspect="1"/>
          </p:cNvPicPr>
          <p:nvPr/>
        </p:nvPicPr>
        <p:blipFill>
          <a:blip r:embed="rId4"/>
          <a:stretch>
            <a:fillRect/>
          </a:stretch>
        </p:blipFill>
        <p:spPr>
          <a:xfrm>
            <a:off x="9050337" y="1460501"/>
            <a:ext cx="2811463" cy="4521200"/>
          </a:xfrm>
          <a:prstGeom prst="rect">
            <a:avLst/>
          </a:prstGeom>
        </p:spPr>
      </p:pic>
    </p:spTree>
    <p:extLst>
      <p:ext uri="{BB962C8B-B14F-4D97-AF65-F5344CB8AC3E}">
        <p14:creationId xmlns:p14="http://schemas.microsoft.com/office/powerpoint/2010/main" val="230558606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 xmlns:a16="http://schemas.microsoft.com/office/drawing/2014/main" id="{A4A87C69-C36A-4EE8-B31C-E59FE91CE915}"/>
              </a:ext>
            </a:extLst>
          </p:cNvPr>
          <p:cNvSpPr/>
          <p:nvPr/>
        </p:nvSpPr>
        <p:spPr>
          <a:xfrm>
            <a:off x="21783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2995842" y="0"/>
            <a:ext cx="8741577" cy="816304"/>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ru-RU" sz="2000" b="1" dirty="0">
                <a:solidFill>
                  <a:srgbClr val="0070C0"/>
                </a:solidFill>
              </a:rPr>
              <a:t>Образец платежного поручения на платежи, не входящие в ЕНП:</a:t>
            </a:r>
          </a:p>
        </p:txBody>
      </p:sp>
      <p:sp>
        <p:nvSpPr>
          <p:cNvPr id="5" name="TextBox 4">
            <a:extLst>
              <a:ext uri="{FF2B5EF4-FFF2-40B4-BE49-F238E27FC236}">
                <a16:creationId xmlns="" xmlns:a16="http://schemas.microsoft.com/office/drawing/2014/main" id="{8A25DFB0-0884-4ADA-A8E0-DB093644E74A}"/>
              </a:ext>
            </a:extLst>
          </p:cNvPr>
          <p:cNvSpPr txBox="1"/>
          <p:nvPr/>
        </p:nvSpPr>
        <p:spPr>
          <a:xfrm>
            <a:off x="1920511" y="1937872"/>
            <a:ext cx="8537097" cy="923330"/>
          </a:xfrm>
          <a:prstGeom prst="rect">
            <a:avLst/>
          </a:prstGeom>
          <a:noFill/>
        </p:spPr>
        <p:txBody>
          <a:bodyPr wrap="square">
            <a:spAutoFit/>
          </a:bodyPr>
          <a:lstStyle/>
          <a:p>
            <a:pPr algn="just"/>
            <a:r>
              <a:rPr lang="ru-RU" dirty="0"/>
              <a:t> </a:t>
            </a:r>
            <a:endParaRPr lang="ru-RU" dirty="0">
              <a:solidFill>
                <a:srgbClr val="FF0000"/>
              </a:solidFill>
            </a:endParaRPr>
          </a:p>
          <a:p>
            <a:endParaRPr lang="ru-RU" dirty="0"/>
          </a:p>
          <a:p>
            <a:endParaRPr lang="ru-RU" dirty="0"/>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2"/>
          <a:srcRect b="14181"/>
          <a:stretch/>
        </p:blipFill>
        <p:spPr>
          <a:xfrm>
            <a:off x="470836" y="151600"/>
            <a:ext cx="2190302" cy="657293"/>
          </a:xfrm>
          <a:prstGeom prst="rect">
            <a:avLst/>
          </a:prstGeom>
        </p:spPr>
      </p:pic>
      <p:sp>
        <p:nvSpPr>
          <p:cNvPr id="13" name="Line 5">
            <a:extLst>
              <a:ext uri="{FF2B5EF4-FFF2-40B4-BE49-F238E27FC236}">
                <a16:creationId xmlns="" xmlns:a16="http://schemas.microsoft.com/office/drawing/2014/main" id="{81E79B63-4151-4A9C-895C-B92BA3AC9DB5}"/>
              </a:ext>
            </a:extLst>
          </p:cNvPr>
          <p:cNvSpPr/>
          <p:nvPr/>
        </p:nvSpPr>
        <p:spPr>
          <a:xfrm>
            <a:off x="3744009" y="747258"/>
            <a:ext cx="8110080" cy="0"/>
          </a:xfrm>
          <a:prstGeom prst="line">
            <a:avLst/>
          </a:prstGeom>
          <a:ln/>
        </p:spPr>
        <p:style>
          <a:lnRef idx="1">
            <a:schemeClr val="accent3"/>
          </a:lnRef>
          <a:fillRef idx="0">
            <a:schemeClr val="accent3"/>
          </a:fillRef>
          <a:effectRef idx="0">
            <a:schemeClr val="accent3"/>
          </a:effectRef>
          <a:fontRef idx="minor"/>
        </p:style>
      </p:sp>
      <p:pic>
        <p:nvPicPr>
          <p:cNvPr id="9" name="Рисунок 8" descr="https://nalog-nalog.ru/files/editor/images/0123/30/%D0%9F%D0%9F%20%D0%BD%D0%B5%20%D0%95%D0%9D%D0%9F.png"/>
          <p:cNvPicPr/>
          <p:nvPr/>
        </p:nvPicPr>
        <p:blipFill>
          <a:blip r:embed="rId3">
            <a:extLst>
              <a:ext uri="{28A0092B-C50C-407E-A947-70E740481C1C}">
                <a14:useLocalDpi xmlns:a14="http://schemas.microsoft.com/office/drawing/2010/main" val="0"/>
              </a:ext>
            </a:extLst>
          </a:blip>
          <a:srcRect/>
          <a:stretch>
            <a:fillRect/>
          </a:stretch>
        </p:blipFill>
        <p:spPr bwMode="auto">
          <a:xfrm>
            <a:off x="401637" y="888999"/>
            <a:ext cx="8526463" cy="5648325"/>
          </a:xfrm>
          <a:prstGeom prst="rect">
            <a:avLst/>
          </a:prstGeom>
          <a:noFill/>
          <a:ln>
            <a:noFill/>
          </a:ln>
        </p:spPr>
      </p:pic>
      <p:sp>
        <p:nvSpPr>
          <p:cNvPr id="4" name="AutoShape 2" descr="бизнес Деловой человек Деловой человек человек PNG , человек клипарт,  супермен, супер PNG картинки и пнг рисунок для бесплатной загрузки"/>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7" name="AutoShape 4" descr="бизнес Деловой человек Деловой человек человек PNG , человек клипарт,  супермен, супер PNG картинки и пнг рисунок для бесплатной загрузки"/>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8" name="AutoShape 6" descr="бизнес Деловой человек Деловой человек человек PNG , человек клипарт,  супермен, супер PNG картинки и пнг рисунок для бесплатной загрузки"/>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11" name="Рисунок 10"/>
          <p:cNvPicPr>
            <a:picLocks noChangeAspect="1"/>
          </p:cNvPicPr>
          <p:nvPr/>
        </p:nvPicPr>
        <p:blipFill>
          <a:blip r:embed="rId4"/>
          <a:stretch>
            <a:fillRect/>
          </a:stretch>
        </p:blipFill>
        <p:spPr>
          <a:xfrm>
            <a:off x="8720137" y="1328737"/>
            <a:ext cx="2938463" cy="4729163"/>
          </a:xfrm>
          <a:prstGeom prst="rect">
            <a:avLst/>
          </a:prstGeom>
        </p:spPr>
      </p:pic>
    </p:spTree>
    <p:extLst>
      <p:ext uri="{BB962C8B-B14F-4D97-AF65-F5344CB8AC3E}">
        <p14:creationId xmlns:p14="http://schemas.microsoft.com/office/powerpoint/2010/main" val="113914250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 xmlns:a16="http://schemas.microsoft.com/office/drawing/2014/main" id="{A4A87C69-C36A-4EE8-B31C-E59FE91CE915}"/>
              </a:ext>
            </a:extLst>
          </p:cNvPr>
          <p:cNvSpPr/>
          <p:nvPr/>
        </p:nvSpPr>
        <p:spPr>
          <a:xfrm>
            <a:off x="21783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3077903" y="172277"/>
            <a:ext cx="8741577" cy="816304"/>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ru-RU" sz="2000" b="1" dirty="0" smtClean="0">
                <a:solidFill>
                  <a:srgbClr val="0070C0"/>
                </a:solidFill>
              </a:rPr>
              <a:t>ТАБЛИЦА ЗАПОЛНЕНИЯ РЕКВИЗИТОВ ПЛАТЕЖЕК ПРИ ПЕРЕЧИСЛЕНИИ НАЛОГОВ, ВЗНОСОВ, СБОРОВ В 2023Г</a:t>
            </a:r>
            <a:r>
              <a:rPr lang="ru-RU" sz="2000" b="1" dirty="0" smtClean="0">
                <a:solidFill>
                  <a:srgbClr val="0070C0"/>
                </a:solidFill>
              </a:rPr>
              <a:t>. </a:t>
            </a:r>
            <a:endParaRPr lang="ru-RU" sz="2000" b="1" dirty="0">
              <a:solidFill>
                <a:srgbClr val="FF0000"/>
              </a:solidFill>
            </a:endParaRPr>
          </a:p>
        </p:txBody>
      </p:sp>
      <p:sp>
        <p:nvSpPr>
          <p:cNvPr id="5" name="TextBox 4">
            <a:extLst>
              <a:ext uri="{FF2B5EF4-FFF2-40B4-BE49-F238E27FC236}">
                <a16:creationId xmlns="" xmlns:a16="http://schemas.microsoft.com/office/drawing/2014/main" id="{8A25DFB0-0884-4ADA-A8E0-DB093644E74A}"/>
              </a:ext>
            </a:extLst>
          </p:cNvPr>
          <p:cNvSpPr txBox="1"/>
          <p:nvPr/>
        </p:nvSpPr>
        <p:spPr>
          <a:xfrm>
            <a:off x="1920511" y="1937872"/>
            <a:ext cx="8537097" cy="923330"/>
          </a:xfrm>
          <a:prstGeom prst="rect">
            <a:avLst/>
          </a:prstGeom>
          <a:noFill/>
        </p:spPr>
        <p:txBody>
          <a:bodyPr wrap="square">
            <a:spAutoFit/>
          </a:bodyPr>
          <a:lstStyle/>
          <a:p>
            <a:pPr algn="just"/>
            <a:r>
              <a:rPr lang="ru-RU" dirty="0"/>
              <a:t> </a:t>
            </a:r>
            <a:endParaRPr lang="ru-RU" dirty="0">
              <a:solidFill>
                <a:srgbClr val="FF0000"/>
              </a:solidFill>
            </a:endParaRPr>
          </a:p>
          <a:p>
            <a:endParaRPr lang="ru-RU" dirty="0"/>
          </a:p>
          <a:p>
            <a:endParaRPr lang="ru-RU" dirty="0"/>
          </a:p>
        </p:txBody>
      </p:sp>
      <p:sp>
        <p:nvSpPr>
          <p:cNvPr id="7" name="TextBox 6">
            <a:extLst>
              <a:ext uri="{FF2B5EF4-FFF2-40B4-BE49-F238E27FC236}">
                <a16:creationId xmlns="" xmlns:a16="http://schemas.microsoft.com/office/drawing/2014/main" id="{652483EA-B45D-4A4B-BBC4-64AF70E89243}"/>
              </a:ext>
            </a:extLst>
          </p:cNvPr>
          <p:cNvSpPr txBox="1"/>
          <p:nvPr/>
        </p:nvSpPr>
        <p:spPr>
          <a:xfrm>
            <a:off x="412221" y="988581"/>
            <a:ext cx="11522604" cy="1200329"/>
          </a:xfrm>
          <a:prstGeom prst="rect">
            <a:avLst/>
          </a:prstGeom>
          <a:noFill/>
        </p:spPr>
        <p:txBody>
          <a:bodyPr wrap="square">
            <a:spAutoFit/>
          </a:bodyPr>
          <a:lstStyle/>
          <a:p>
            <a:r>
              <a:rPr lang="ru-RU" dirty="0"/>
              <a:t>  </a:t>
            </a:r>
          </a:p>
          <a:p>
            <a:r>
              <a:rPr lang="ru-RU" dirty="0"/>
              <a:t> </a:t>
            </a:r>
          </a:p>
          <a:p>
            <a:r>
              <a:rPr lang="ru-RU" dirty="0"/>
              <a:t> </a:t>
            </a:r>
          </a:p>
          <a:p>
            <a:pPr algn="just"/>
            <a:endParaRPr lang="ru-RU" dirty="0"/>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2"/>
          <a:srcRect b="14181"/>
          <a:stretch/>
        </p:blipFill>
        <p:spPr>
          <a:xfrm>
            <a:off x="412221" y="233661"/>
            <a:ext cx="2355840" cy="754920"/>
          </a:xfrm>
          <a:prstGeom prst="rect">
            <a:avLst/>
          </a:prstGeom>
        </p:spPr>
      </p:pic>
      <p:sp>
        <p:nvSpPr>
          <p:cNvPr id="8" name="Line 5">
            <a:extLst>
              <a:ext uri="{FF2B5EF4-FFF2-40B4-BE49-F238E27FC236}">
                <a16:creationId xmlns="" xmlns:a16="http://schemas.microsoft.com/office/drawing/2014/main" id="{81E79B63-4151-4A9C-895C-B92BA3AC9DB5}"/>
              </a:ext>
            </a:extLst>
          </p:cNvPr>
          <p:cNvSpPr/>
          <p:nvPr/>
        </p:nvSpPr>
        <p:spPr>
          <a:xfrm>
            <a:off x="3556440" y="981720"/>
            <a:ext cx="8110080" cy="0"/>
          </a:xfrm>
          <a:prstGeom prst="line">
            <a:avLst/>
          </a:prstGeom>
          <a:ln/>
        </p:spPr>
        <p:style>
          <a:lnRef idx="1">
            <a:schemeClr val="accent3"/>
          </a:lnRef>
          <a:fillRef idx="0">
            <a:schemeClr val="accent3"/>
          </a:fillRef>
          <a:effectRef idx="0">
            <a:schemeClr val="accent3"/>
          </a:effectRef>
          <a:fontRef idx="minor"/>
        </p:style>
      </p:sp>
      <p:sp>
        <p:nvSpPr>
          <p:cNvPr id="9" name="CustomShape 1">
            <a:extLst>
              <a:ext uri="{FF2B5EF4-FFF2-40B4-BE49-F238E27FC236}">
                <a16:creationId xmlns="" xmlns:a16="http://schemas.microsoft.com/office/drawing/2014/main" id="{20C67339-6A1C-4F9D-8A74-D056AA0B6743}"/>
              </a:ext>
            </a:extLst>
          </p:cNvPr>
          <p:cNvSpPr/>
          <p:nvPr/>
        </p:nvSpPr>
        <p:spPr>
          <a:xfrm>
            <a:off x="0" y="6340680"/>
            <a:ext cx="12191760" cy="517320"/>
          </a:xfrm>
          <a:prstGeom prst="rect">
            <a:avLst/>
          </a:prstGeom>
          <a:solidFill>
            <a:srgbClr val="CDDEE0"/>
          </a:solidFill>
          <a:ln>
            <a:noFill/>
          </a:ln>
        </p:spPr>
        <p:style>
          <a:lnRef idx="2">
            <a:schemeClr val="accent1">
              <a:shade val="50000"/>
            </a:schemeClr>
          </a:lnRef>
          <a:fillRef idx="1">
            <a:schemeClr val="accent1"/>
          </a:fillRef>
          <a:effectRef idx="0">
            <a:schemeClr val="accent1"/>
          </a:effectRef>
          <a:fontRef idx="minor"/>
        </p:style>
      </p:sp>
      <p:sp>
        <p:nvSpPr>
          <p:cNvPr id="10" name="CustomShape 4">
            <a:extLst>
              <a:ext uri="{FF2B5EF4-FFF2-40B4-BE49-F238E27FC236}">
                <a16:creationId xmlns="" xmlns:a16="http://schemas.microsoft.com/office/drawing/2014/main" id="{770229F1-50B0-4893-BC50-5F5573115AFA}"/>
              </a:ext>
            </a:extLst>
          </p:cNvPr>
          <p:cNvSpPr/>
          <p:nvPr/>
        </p:nvSpPr>
        <p:spPr>
          <a:xfrm>
            <a:off x="1523880" y="6410880"/>
            <a:ext cx="9143640" cy="401760"/>
          </a:xfrm>
          <a:prstGeom prst="rect">
            <a:avLst/>
          </a:prstGeom>
          <a:noFill/>
          <a:ln>
            <a:noFill/>
          </a:ln>
        </p:spPr>
        <p:style>
          <a:lnRef idx="0">
            <a:scrgbClr r="0" g="0" b="0"/>
          </a:lnRef>
          <a:fillRef idx="0">
            <a:scrgbClr r="0" g="0" b="0"/>
          </a:fillRef>
          <a:effectRef idx="0">
            <a:scrgbClr r="0" g="0" b="0"/>
          </a:effectRef>
          <a:fontRef idx="minor"/>
        </p:style>
        <p:txBody>
          <a:bodyPr>
            <a:noAutofit/>
          </a:bodyPr>
          <a:lstStyle/>
          <a:p>
            <a:pPr algn="ctr">
              <a:lnSpc>
                <a:spcPct val="90000"/>
              </a:lnSpc>
              <a:spcBef>
                <a:spcPts val="1001"/>
              </a:spcBef>
            </a:pPr>
            <a:r>
              <a:rPr lang="ru-RU" sz="2800" b="0" i="1" strike="noStrike" spc="-1" dirty="0">
                <a:solidFill>
                  <a:srgbClr val="58599B"/>
                </a:solidFill>
                <a:latin typeface="Warnock Pro"/>
              </a:rPr>
              <a:t>Защита интересов собственника. Надёжно!</a:t>
            </a:r>
            <a:endParaRPr lang="ru-RU" sz="2800" b="0" strike="noStrike" spc="-1" dirty="0">
              <a:latin typeface="Arial"/>
            </a:endParaRPr>
          </a:p>
        </p:txBody>
      </p:sp>
      <p:graphicFrame>
        <p:nvGraphicFramePr>
          <p:cNvPr id="13" name="Таблица 12"/>
          <p:cNvGraphicFramePr>
            <a:graphicFrameLocks noGrp="1"/>
          </p:cNvGraphicFramePr>
          <p:nvPr>
            <p:extLst>
              <p:ext uri="{D42A27DB-BD31-4B8C-83A1-F6EECF244321}">
                <p14:modId xmlns:p14="http://schemas.microsoft.com/office/powerpoint/2010/main" val="2423466223"/>
              </p:ext>
            </p:extLst>
          </p:nvPr>
        </p:nvGraphicFramePr>
        <p:xfrm>
          <a:off x="581380" y="1248833"/>
          <a:ext cx="10858497" cy="4961141"/>
        </p:xfrm>
        <a:graphic>
          <a:graphicData uri="http://schemas.openxmlformats.org/drawingml/2006/table">
            <a:tbl>
              <a:tblPr firstRow="1" firstCol="1" bandRow="1"/>
              <a:tblGrid>
                <a:gridCol w="3619499"/>
                <a:gridCol w="3619499"/>
                <a:gridCol w="3619499"/>
              </a:tblGrid>
              <a:tr h="343531">
                <a:tc rowSpan="2">
                  <a:txBody>
                    <a:bodyPr/>
                    <a:lstStyle/>
                    <a:p>
                      <a:pPr>
                        <a:lnSpc>
                          <a:spcPct val="107000"/>
                        </a:lnSpc>
                        <a:spcAft>
                          <a:spcPts val="0"/>
                        </a:spcAft>
                      </a:pPr>
                      <a:r>
                        <a:rPr lang="ru-RU" sz="1300" b="1" dirty="0">
                          <a:effectLst/>
                          <a:latin typeface="+mn-lt"/>
                          <a:ea typeface="Times New Roman" panose="02020603050405020304" pitchFamily="18" charset="0"/>
                          <a:cs typeface="Times New Roman" panose="02020603050405020304" pitchFamily="18" charset="0"/>
                        </a:rPr>
                        <a:t>Реквизит платежного поручения</a:t>
                      </a:r>
                      <a:endParaRPr lang="ru-RU" sz="1300" dirty="0">
                        <a:effectLst/>
                        <a:latin typeface="+mn-lt"/>
                        <a:ea typeface="Calibri" panose="020F0502020204030204" pitchFamily="34" charset="0"/>
                        <a:cs typeface="Times New Roman" panose="02020603050405020304" pitchFamily="18" charset="0"/>
                      </a:endParaRPr>
                    </a:p>
                  </a:txBody>
                  <a:tcPr marL="85164" marR="85164" marT="85164" marB="85164">
                    <a:lnL w="12700" cap="flat" cmpd="sng" algn="ctr">
                      <a:solidFill>
                        <a:srgbClr val="DFDFDF"/>
                      </a:solidFill>
                      <a:prstDash val="solid"/>
                      <a:round/>
                      <a:headEnd type="none" w="med" len="med"/>
                      <a:tailEnd type="none" w="med" len="med"/>
                    </a:lnL>
                    <a:lnR w="12700" cap="flat" cmpd="sng" algn="ctr">
                      <a:solidFill>
                        <a:srgbClr val="DFDFDF"/>
                      </a:solidFill>
                      <a:prstDash val="solid"/>
                      <a:round/>
                      <a:headEnd type="none" w="med" len="med"/>
                      <a:tailEnd type="none" w="med" len="med"/>
                    </a:lnR>
                    <a:lnT w="12700" cap="flat" cmpd="sng" algn="ctr">
                      <a:solidFill>
                        <a:srgbClr val="DFDFDF"/>
                      </a:solidFill>
                      <a:prstDash val="solid"/>
                      <a:round/>
                      <a:headEnd type="none" w="med" len="med"/>
                      <a:tailEnd type="none" w="med" len="med"/>
                    </a:lnT>
                    <a:lnB w="12700" cap="flat" cmpd="sng" algn="ctr">
                      <a:solidFill>
                        <a:srgbClr val="DFDFDF"/>
                      </a:solidFill>
                      <a:prstDash val="solid"/>
                      <a:round/>
                      <a:headEnd type="none" w="med" len="med"/>
                      <a:tailEnd type="none" w="med" len="med"/>
                    </a:lnB>
                  </a:tcPr>
                </a:tc>
                <a:tc gridSpan="2">
                  <a:txBody>
                    <a:bodyPr/>
                    <a:lstStyle/>
                    <a:p>
                      <a:pPr>
                        <a:lnSpc>
                          <a:spcPct val="107000"/>
                        </a:lnSpc>
                        <a:spcAft>
                          <a:spcPts val="0"/>
                        </a:spcAft>
                      </a:pPr>
                      <a:r>
                        <a:rPr lang="ru-RU" sz="1300" b="1">
                          <a:effectLst/>
                          <a:latin typeface="+mn-lt"/>
                          <a:ea typeface="Times New Roman" panose="02020603050405020304" pitchFamily="18" charset="0"/>
                          <a:cs typeface="Times New Roman" panose="02020603050405020304" pitchFamily="18" charset="0"/>
                        </a:rPr>
                        <a:t>Что указывать</a:t>
                      </a:r>
                      <a:endParaRPr lang="ru-RU" sz="1300">
                        <a:effectLst/>
                        <a:latin typeface="+mn-lt"/>
                        <a:ea typeface="Calibri" panose="020F0502020204030204" pitchFamily="34" charset="0"/>
                        <a:cs typeface="Times New Roman" panose="02020603050405020304" pitchFamily="18" charset="0"/>
                      </a:endParaRPr>
                    </a:p>
                  </a:txBody>
                  <a:tcPr marL="85164" marR="85164" marT="85164" marB="85164">
                    <a:lnL w="12700" cap="flat" cmpd="sng" algn="ctr">
                      <a:solidFill>
                        <a:srgbClr val="DFDFDF"/>
                      </a:solidFill>
                      <a:prstDash val="solid"/>
                      <a:round/>
                      <a:headEnd type="none" w="med" len="med"/>
                      <a:tailEnd type="none" w="med" len="med"/>
                    </a:lnL>
                    <a:lnR>
                      <a:noFill/>
                    </a:lnR>
                    <a:lnT w="12700" cap="flat" cmpd="sng" algn="ctr">
                      <a:solidFill>
                        <a:srgbClr val="DFDFDF"/>
                      </a:solidFill>
                      <a:prstDash val="solid"/>
                      <a:round/>
                      <a:headEnd type="none" w="med" len="med"/>
                      <a:tailEnd type="none" w="med" len="med"/>
                    </a:lnT>
                    <a:lnB w="12700" cap="flat" cmpd="sng" algn="ctr">
                      <a:solidFill>
                        <a:srgbClr val="DFDFDF"/>
                      </a:solidFill>
                      <a:prstDash val="solid"/>
                      <a:round/>
                      <a:headEnd type="none" w="med" len="med"/>
                      <a:tailEnd type="none" w="med" len="med"/>
                    </a:lnB>
                  </a:tcPr>
                </a:tc>
                <a:tc hMerge="1">
                  <a:txBody>
                    <a:bodyPr/>
                    <a:lstStyle/>
                    <a:p>
                      <a:endParaRPr lang="ru-RU"/>
                    </a:p>
                  </a:txBody>
                  <a:tcPr/>
                </a:tc>
              </a:tr>
              <a:tr h="402766">
                <a:tc vMerge="1">
                  <a:txBody>
                    <a:bodyPr/>
                    <a:lstStyle/>
                    <a:p>
                      <a:endParaRPr lang="ru-RU"/>
                    </a:p>
                  </a:txBody>
                  <a:tcPr/>
                </a:tc>
                <a:tc>
                  <a:txBody>
                    <a:bodyPr/>
                    <a:lstStyle/>
                    <a:p>
                      <a:pPr>
                        <a:lnSpc>
                          <a:spcPct val="107000"/>
                        </a:lnSpc>
                        <a:spcAft>
                          <a:spcPts val="0"/>
                        </a:spcAft>
                      </a:pPr>
                      <a:r>
                        <a:rPr lang="ru-RU" sz="1300" b="1" dirty="0">
                          <a:effectLst/>
                          <a:latin typeface="+mn-lt"/>
                          <a:ea typeface="Times New Roman" panose="02020603050405020304" pitchFamily="18" charset="0"/>
                          <a:cs typeface="Times New Roman" panose="02020603050405020304" pitchFamily="18" charset="0"/>
                        </a:rPr>
                        <a:t>Единый налоговый платеж</a:t>
                      </a:r>
                      <a:endParaRPr lang="ru-RU" sz="1300" dirty="0">
                        <a:effectLst/>
                        <a:latin typeface="+mn-lt"/>
                        <a:ea typeface="Calibri" panose="020F0502020204030204" pitchFamily="34" charset="0"/>
                        <a:cs typeface="Times New Roman" panose="02020603050405020304" pitchFamily="18" charset="0"/>
                      </a:endParaRPr>
                    </a:p>
                  </a:txBody>
                  <a:tcPr marL="85164" marR="85164" marT="85164" marB="85164">
                    <a:lnL w="12700" cap="flat" cmpd="sng" algn="ctr">
                      <a:solidFill>
                        <a:srgbClr val="DFDFDF"/>
                      </a:solidFill>
                      <a:prstDash val="solid"/>
                      <a:round/>
                      <a:headEnd type="none" w="med" len="med"/>
                      <a:tailEnd type="none" w="med" len="med"/>
                    </a:lnL>
                    <a:lnR w="12700" cap="flat" cmpd="sng" algn="ctr">
                      <a:solidFill>
                        <a:srgbClr val="DFDFDF"/>
                      </a:solidFill>
                      <a:prstDash val="solid"/>
                      <a:round/>
                      <a:headEnd type="none" w="med" len="med"/>
                      <a:tailEnd type="none" w="med" len="med"/>
                    </a:lnR>
                    <a:lnT w="12700" cap="flat" cmpd="sng" algn="ctr">
                      <a:solidFill>
                        <a:srgbClr val="DFDFDF"/>
                      </a:solidFill>
                      <a:prstDash val="solid"/>
                      <a:round/>
                      <a:headEnd type="none" w="med" len="med"/>
                      <a:tailEnd type="none" w="med" len="med"/>
                    </a:lnT>
                    <a:lnB w="12700" cap="flat" cmpd="sng" algn="ctr">
                      <a:solidFill>
                        <a:srgbClr val="DFDFDF"/>
                      </a:solidFill>
                      <a:prstDash val="solid"/>
                      <a:round/>
                      <a:headEnd type="none" w="med" len="med"/>
                      <a:tailEnd type="none" w="med" len="med"/>
                    </a:lnB>
                  </a:tcPr>
                </a:tc>
                <a:tc>
                  <a:txBody>
                    <a:bodyPr/>
                    <a:lstStyle/>
                    <a:p>
                      <a:pPr>
                        <a:lnSpc>
                          <a:spcPct val="107000"/>
                        </a:lnSpc>
                        <a:spcAft>
                          <a:spcPts val="0"/>
                        </a:spcAft>
                      </a:pPr>
                      <a:r>
                        <a:rPr lang="ru-RU" sz="1300" b="1" dirty="0" smtClean="0">
                          <a:effectLst/>
                          <a:latin typeface="+mn-lt"/>
                          <a:ea typeface="Calibri" panose="020F0502020204030204" pitchFamily="34" charset="0"/>
                          <a:cs typeface="Times New Roman" panose="02020603050405020304" pitchFamily="18" charset="0"/>
                        </a:rPr>
                        <a:t>Платежка,</a:t>
                      </a:r>
                      <a:r>
                        <a:rPr lang="ru-RU" sz="1300" b="1" baseline="0" dirty="0" smtClean="0">
                          <a:effectLst/>
                          <a:latin typeface="+mn-lt"/>
                          <a:ea typeface="Calibri" panose="020F0502020204030204" pitchFamily="34" charset="0"/>
                          <a:cs typeface="Times New Roman" panose="02020603050405020304" pitchFamily="18" charset="0"/>
                        </a:rPr>
                        <a:t> заменяющая уведомление</a:t>
                      </a:r>
                      <a:endParaRPr lang="ru-RU" sz="1300" dirty="0">
                        <a:effectLst/>
                        <a:latin typeface="+mn-lt"/>
                        <a:ea typeface="Calibri" panose="020F0502020204030204" pitchFamily="34" charset="0"/>
                        <a:cs typeface="Times New Roman" panose="02020603050405020304" pitchFamily="18" charset="0"/>
                      </a:endParaRPr>
                    </a:p>
                  </a:txBody>
                  <a:tcPr marL="85164" marR="85164" marT="85164" marB="85164">
                    <a:lnL w="12700" cap="flat" cmpd="sng" algn="ctr">
                      <a:solidFill>
                        <a:srgbClr val="DFDFDF"/>
                      </a:solidFill>
                      <a:prstDash val="solid"/>
                      <a:round/>
                      <a:headEnd type="none" w="med" len="med"/>
                      <a:tailEnd type="none" w="med" len="med"/>
                    </a:lnL>
                    <a:lnR>
                      <a:noFill/>
                    </a:lnR>
                    <a:lnT w="12700" cap="flat" cmpd="sng" algn="ctr">
                      <a:solidFill>
                        <a:srgbClr val="DFDFDF"/>
                      </a:solidFill>
                      <a:prstDash val="solid"/>
                      <a:round/>
                      <a:headEnd type="none" w="med" len="med"/>
                      <a:tailEnd type="none" w="med" len="med"/>
                    </a:lnT>
                    <a:lnB w="12700" cap="flat" cmpd="sng" algn="ctr">
                      <a:solidFill>
                        <a:srgbClr val="DFDFDF"/>
                      </a:solidFill>
                      <a:prstDash val="solid"/>
                      <a:round/>
                      <a:headEnd type="none" w="med" len="med"/>
                      <a:tailEnd type="none" w="med" len="med"/>
                    </a:lnB>
                  </a:tcPr>
                </a:tc>
              </a:tr>
              <a:tr h="402766">
                <a:tc>
                  <a:txBody>
                    <a:bodyPr/>
                    <a:lstStyle/>
                    <a:p>
                      <a:pPr>
                        <a:lnSpc>
                          <a:spcPct val="107000"/>
                        </a:lnSpc>
                        <a:spcAft>
                          <a:spcPts val="0"/>
                        </a:spcAft>
                      </a:pPr>
                      <a:r>
                        <a:rPr lang="ru-RU" sz="1300" dirty="0">
                          <a:effectLst/>
                          <a:latin typeface="+mn-lt"/>
                          <a:ea typeface="Times New Roman" panose="02020603050405020304" pitchFamily="18" charset="0"/>
                          <a:cs typeface="Times New Roman" panose="02020603050405020304" pitchFamily="18" charset="0"/>
                        </a:rPr>
                        <a:t>ИНН плательщика (поле 60)</a:t>
                      </a:r>
                      <a:endParaRPr lang="ru-RU" sz="1300" dirty="0">
                        <a:effectLst/>
                        <a:latin typeface="+mn-lt"/>
                        <a:ea typeface="Calibri" panose="020F0502020204030204" pitchFamily="34" charset="0"/>
                        <a:cs typeface="Times New Roman" panose="02020603050405020304" pitchFamily="18" charset="0"/>
                      </a:endParaRPr>
                    </a:p>
                  </a:txBody>
                  <a:tcPr marL="85164" marR="85164" marT="85164" marB="85164">
                    <a:lnL w="12700" cap="flat" cmpd="sng" algn="ctr">
                      <a:solidFill>
                        <a:srgbClr val="DFDFDF"/>
                      </a:solidFill>
                      <a:prstDash val="solid"/>
                      <a:round/>
                      <a:headEnd type="none" w="med" len="med"/>
                      <a:tailEnd type="none" w="med" len="med"/>
                    </a:lnL>
                    <a:lnR w="12700" cap="flat" cmpd="sng" algn="ctr">
                      <a:solidFill>
                        <a:srgbClr val="DFDFDF"/>
                      </a:solidFill>
                      <a:prstDash val="solid"/>
                      <a:round/>
                      <a:headEnd type="none" w="med" len="med"/>
                      <a:tailEnd type="none" w="med" len="med"/>
                    </a:lnR>
                    <a:lnT w="12700" cap="flat" cmpd="sng" algn="ctr">
                      <a:solidFill>
                        <a:srgbClr val="DFDFDF"/>
                      </a:solidFill>
                      <a:prstDash val="solid"/>
                      <a:round/>
                      <a:headEnd type="none" w="med" len="med"/>
                      <a:tailEnd type="none" w="med" len="med"/>
                    </a:lnT>
                    <a:lnB w="12700" cap="flat" cmpd="sng" algn="ctr">
                      <a:solidFill>
                        <a:srgbClr val="DFDFDF"/>
                      </a:solidFill>
                      <a:prstDash val="solid"/>
                      <a:round/>
                      <a:headEnd type="none" w="med" len="med"/>
                      <a:tailEnd type="none" w="med" len="med"/>
                    </a:lnB>
                  </a:tcPr>
                </a:tc>
                <a:tc gridSpan="2">
                  <a:txBody>
                    <a:bodyPr/>
                    <a:lstStyle/>
                    <a:p>
                      <a:pPr>
                        <a:lnSpc>
                          <a:spcPct val="107000"/>
                        </a:lnSpc>
                        <a:spcAft>
                          <a:spcPts val="0"/>
                        </a:spcAft>
                      </a:pPr>
                      <a:r>
                        <a:rPr lang="ru-RU" sz="1300" dirty="0">
                          <a:effectLst/>
                          <a:latin typeface="+mn-lt"/>
                          <a:ea typeface="Times New Roman" panose="02020603050405020304" pitchFamily="18" charset="0"/>
                          <a:cs typeface="Times New Roman" panose="02020603050405020304" pitchFamily="18" charset="0"/>
                        </a:rPr>
                        <a:t>ИНН плательщика, чья обязанность по уплате платежей исполняется</a:t>
                      </a:r>
                      <a:endParaRPr lang="ru-RU" sz="1300" dirty="0">
                        <a:effectLst/>
                        <a:latin typeface="+mn-lt"/>
                        <a:ea typeface="Calibri" panose="020F0502020204030204" pitchFamily="34" charset="0"/>
                        <a:cs typeface="Times New Roman" panose="02020603050405020304" pitchFamily="18" charset="0"/>
                      </a:endParaRPr>
                    </a:p>
                  </a:txBody>
                  <a:tcPr marL="85164" marR="85164" marT="85164" marB="85164">
                    <a:lnL w="12700" cap="flat" cmpd="sng" algn="ctr">
                      <a:solidFill>
                        <a:srgbClr val="DFDFDF"/>
                      </a:solidFill>
                      <a:prstDash val="solid"/>
                      <a:round/>
                      <a:headEnd type="none" w="med" len="med"/>
                      <a:tailEnd type="none" w="med" len="med"/>
                    </a:lnL>
                    <a:lnR>
                      <a:noFill/>
                    </a:lnR>
                    <a:lnT w="12700" cap="flat" cmpd="sng" algn="ctr">
                      <a:solidFill>
                        <a:srgbClr val="DFDFDF"/>
                      </a:solidFill>
                      <a:prstDash val="solid"/>
                      <a:round/>
                      <a:headEnd type="none" w="med" len="med"/>
                      <a:tailEnd type="none" w="med" len="med"/>
                    </a:lnT>
                    <a:lnB w="12700" cap="flat" cmpd="sng" algn="ctr">
                      <a:solidFill>
                        <a:srgbClr val="DFDFDF"/>
                      </a:solidFill>
                      <a:prstDash val="solid"/>
                      <a:round/>
                      <a:headEnd type="none" w="med" len="med"/>
                      <a:tailEnd type="none" w="med" len="med"/>
                    </a:lnB>
                  </a:tcPr>
                </a:tc>
                <a:tc hMerge="1">
                  <a:txBody>
                    <a:bodyPr/>
                    <a:lstStyle/>
                    <a:p>
                      <a:endParaRPr lang="ru-RU"/>
                    </a:p>
                  </a:txBody>
                  <a:tcPr/>
                </a:tc>
              </a:tr>
              <a:tr h="1078230">
                <a:tc>
                  <a:txBody>
                    <a:bodyPr/>
                    <a:lstStyle/>
                    <a:p>
                      <a:pPr>
                        <a:lnSpc>
                          <a:spcPct val="107000"/>
                        </a:lnSpc>
                        <a:spcAft>
                          <a:spcPts val="0"/>
                        </a:spcAft>
                      </a:pPr>
                      <a:r>
                        <a:rPr lang="ru-RU" sz="1300">
                          <a:effectLst/>
                          <a:latin typeface="+mn-lt"/>
                          <a:ea typeface="Times New Roman" panose="02020603050405020304" pitchFamily="18" charset="0"/>
                          <a:cs typeface="Times New Roman" panose="02020603050405020304" pitchFamily="18" charset="0"/>
                        </a:rPr>
                        <a:t>КПП плательщика (поле 102)</a:t>
                      </a:r>
                      <a:endParaRPr lang="ru-RU" sz="1300">
                        <a:effectLst/>
                        <a:latin typeface="+mn-lt"/>
                        <a:ea typeface="Calibri" panose="020F0502020204030204" pitchFamily="34" charset="0"/>
                        <a:cs typeface="Times New Roman" panose="02020603050405020304" pitchFamily="18" charset="0"/>
                      </a:endParaRPr>
                    </a:p>
                  </a:txBody>
                  <a:tcPr marL="85164" marR="85164" marT="85164" marB="85164">
                    <a:lnL w="12700" cap="flat" cmpd="sng" algn="ctr">
                      <a:solidFill>
                        <a:srgbClr val="DFDFDF"/>
                      </a:solidFill>
                      <a:prstDash val="solid"/>
                      <a:round/>
                      <a:headEnd type="none" w="med" len="med"/>
                      <a:tailEnd type="none" w="med" len="med"/>
                    </a:lnL>
                    <a:lnR w="12700" cap="flat" cmpd="sng" algn="ctr">
                      <a:solidFill>
                        <a:srgbClr val="DFDFDF"/>
                      </a:solidFill>
                      <a:prstDash val="solid"/>
                      <a:round/>
                      <a:headEnd type="none" w="med" len="med"/>
                      <a:tailEnd type="none" w="med" len="med"/>
                    </a:lnR>
                    <a:lnT w="12700" cap="flat" cmpd="sng" algn="ctr">
                      <a:solidFill>
                        <a:srgbClr val="DFDFDF"/>
                      </a:solidFill>
                      <a:prstDash val="solid"/>
                      <a:round/>
                      <a:headEnd type="none" w="med" len="med"/>
                      <a:tailEnd type="none" w="med" len="med"/>
                    </a:lnT>
                    <a:lnB w="12700" cap="flat" cmpd="sng" algn="ctr">
                      <a:solidFill>
                        <a:srgbClr val="DFDFDF"/>
                      </a:solidFill>
                      <a:prstDash val="solid"/>
                      <a:round/>
                      <a:headEnd type="none" w="med" len="med"/>
                      <a:tailEnd type="none" w="med" len="med"/>
                    </a:lnB>
                  </a:tcPr>
                </a:tc>
                <a:tc>
                  <a:txBody>
                    <a:bodyPr/>
                    <a:lstStyle/>
                    <a:p>
                      <a:pPr algn="just">
                        <a:lnSpc>
                          <a:spcPct val="107000"/>
                        </a:lnSpc>
                        <a:spcAft>
                          <a:spcPts val="0"/>
                        </a:spcAft>
                      </a:pPr>
                      <a:r>
                        <a:rPr lang="ru-RU" sz="1300" dirty="0">
                          <a:effectLst/>
                          <a:latin typeface="+mn-lt"/>
                          <a:ea typeface="Times New Roman" panose="02020603050405020304" pitchFamily="18" charset="0"/>
                          <a:cs typeface="Times New Roman" panose="02020603050405020304" pitchFamily="18" charset="0"/>
                        </a:rPr>
                        <a:t>В общем случае ставится ноль («0»).</a:t>
                      </a:r>
                      <a:endParaRPr lang="ru-RU" sz="1300" dirty="0">
                        <a:effectLst/>
                        <a:latin typeface="+mn-lt"/>
                        <a:ea typeface="Calibri" panose="020F0502020204030204" pitchFamily="34" charset="0"/>
                        <a:cs typeface="Times New Roman" panose="02020603050405020304" pitchFamily="18" charset="0"/>
                      </a:endParaRPr>
                    </a:p>
                    <a:p>
                      <a:pPr algn="just">
                        <a:lnSpc>
                          <a:spcPct val="107000"/>
                        </a:lnSpc>
                        <a:spcAft>
                          <a:spcPts val="0"/>
                        </a:spcAft>
                      </a:pPr>
                      <a:r>
                        <a:rPr lang="ru-RU" sz="1300" dirty="0">
                          <a:effectLst/>
                          <a:latin typeface="+mn-lt"/>
                          <a:ea typeface="Times New Roman" panose="02020603050405020304" pitchFamily="18" charset="0"/>
                          <a:cs typeface="Times New Roman" panose="02020603050405020304" pitchFamily="18" charset="0"/>
                        </a:rPr>
                        <a:t>Допускается указание КПП плательщика</a:t>
                      </a:r>
                      <a:endParaRPr lang="ru-RU" sz="1300" dirty="0">
                        <a:effectLst/>
                        <a:latin typeface="+mn-lt"/>
                        <a:ea typeface="Calibri" panose="020F0502020204030204" pitchFamily="34" charset="0"/>
                        <a:cs typeface="Times New Roman" panose="02020603050405020304" pitchFamily="18" charset="0"/>
                      </a:endParaRPr>
                    </a:p>
                  </a:txBody>
                  <a:tcPr marL="85164" marR="85164" marT="85164" marB="85164">
                    <a:lnL w="12700" cap="flat" cmpd="sng" algn="ctr">
                      <a:solidFill>
                        <a:srgbClr val="DFDFDF"/>
                      </a:solidFill>
                      <a:prstDash val="solid"/>
                      <a:round/>
                      <a:headEnd type="none" w="med" len="med"/>
                      <a:tailEnd type="none" w="med" len="med"/>
                    </a:lnL>
                    <a:lnR w="12700" cap="flat" cmpd="sng" algn="ctr">
                      <a:solidFill>
                        <a:srgbClr val="DFDFDF"/>
                      </a:solidFill>
                      <a:prstDash val="solid"/>
                      <a:round/>
                      <a:headEnd type="none" w="med" len="med"/>
                      <a:tailEnd type="none" w="med" len="med"/>
                    </a:lnR>
                    <a:lnT w="12700" cap="flat" cmpd="sng" algn="ctr">
                      <a:solidFill>
                        <a:srgbClr val="DFDFDF"/>
                      </a:solidFill>
                      <a:prstDash val="solid"/>
                      <a:round/>
                      <a:headEnd type="none" w="med" len="med"/>
                      <a:tailEnd type="none" w="med" len="med"/>
                    </a:lnT>
                    <a:lnB w="12700" cap="flat" cmpd="sng" algn="ctr">
                      <a:solidFill>
                        <a:srgbClr val="DFDFDF"/>
                      </a:solidFill>
                      <a:prstDash val="solid"/>
                      <a:round/>
                      <a:headEnd type="none" w="med" len="med"/>
                      <a:tailEnd type="none" w="med" len="med"/>
                    </a:lnB>
                  </a:tcPr>
                </a:tc>
                <a:tc>
                  <a:txBody>
                    <a:bodyPr/>
                    <a:lstStyle/>
                    <a:p>
                      <a:pPr algn="just">
                        <a:lnSpc>
                          <a:spcPct val="107000"/>
                        </a:lnSpc>
                        <a:spcAft>
                          <a:spcPts val="0"/>
                        </a:spcAft>
                      </a:pPr>
                      <a:r>
                        <a:rPr lang="ru-RU" sz="1300" dirty="0">
                          <a:effectLst/>
                          <a:latin typeface="+mn-lt"/>
                          <a:ea typeface="Times New Roman" panose="02020603050405020304" pitchFamily="18" charset="0"/>
                          <a:cs typeface="Times New Roman" panose="02020603050405020304" pitchFamily="18" charset="0"/>
                        </a:rPr>
                        <a:t>Организации ставят КПП плательщика, чья обязанность по уплате налогов в бюджет исполняется. ИП, нотариусы, адвокаты, главы КФХ ставят </a:t>
                      </a:r>
                      <a:r>
                        <a:rPr lang="ru-RU" sz="1300" dirty="0" smtClean="0">
                          <a:effectLst/>
                          <a:latin typeface="+mn-lt"/>
                          <a:ea typeface="Times New Roman" panose="02020603050405020304" pitchFamily="18" charset="0"/>
                          <a:cs typeface="Times New Roman" panose="02020603050405020304" pitchFamily="18" charset="0"/>
                        </a:rPr>
                        <a:t>ноль </a:t>
                      </a:r>
                      <a:r>
                        <a:rPr lang="ru-RU" sz="1300" dirty="0">
                          <a:effectLst/>
                          <a:latin typeface="+mn-lt"/>
                          <a:ea typeface="Times New Roman" panose="02020603050405020304" pitchFamily="18" charset="0"/>
                          <a:cs typeface="Times New Roman" panose="02020603050405020304" pitchFamily="18" charset="0"/>
                        </a:rPr>
                        <a:t>(«0»)</a:t>
                      </a:r>
                      <a:endParaRPr lang="ru-RU" sz="1300" dirty="0">
                        <a:effectLst/>
                        <a:latin typeface="+mn-lt"/>
                        <a:ea typeface="Calibri" panose="020F0502020204030204" pitchFamily="34" charset="0"/>
                        <a:cs typeface="Times New Roman" panose="02020603050405020304" pitchFamily="18" charset="0"/>
                      </a:endParaRPr>
                    </a:p>
                  </a:txBody>
                  <a:tcPr marL="85164" marR="85164" marT="85164" marB="85164">
                    <a:lnL w="12700" cap="flat" cmpd="sng" algn="ctr">
                      <a:solidFill>
                        <a:srgbClr val="DFDFDF"/>
                      </a:solidFill>
                      <a:prstDash val="solid"/>
                      <a:round/>
                      <a:headEnd type="none" w="med" len="med"/>
                      <a:tailEnd type="none" w="med" len="med"/>
                    </a:lnL>
                    <a:lnR>
                      <a:noFill/>
                    </a:lnR>
                    <a:lnT w="12700" cap="flat" cmpd="sng" algn="ctr">
                      <a:solidFill>
                        <a:srgbClr val="DFDFDF"/>
                      </a:solidFill>
                      <a:prstDash val="solid"/>
                      <a:round/>
                      <a:headEnd type="none" w="med" len="med"/>
                      <a:tailEnd type="none" w="med" len="med"/>
                    </a:lnT>
                    <a:lnB w="12700" cap="flat" cmpd="sng" algn="ctr">
                      <a:solidFill>
                        <a:srgbClr val="DFDFDF"/>
                      </a:solidFill>
                      <a:prstDash val="solid"/>
                      <a:round/>
                      <a:headEnd type="none" w="med" len="med"/>
                      <a:tailEnd type="none" w="med" len="med"/>
                    </a:lnB>
                  </a:tcPr>
                </a:tc>
              </a:tr>
              <a:tr h="2676319">
                <a:tc>
                  <a:txBody>
                    <a:bodyPr/>
                    <a:lstStyle/>
                    <a:p>
                      <a:pPr>
                        <a:lnSpc>
                          <a:spcPct val="107000"/>
                        </a:lnSpc>
                        <a:spcAft>
                          <a:spcPts val="0"/>
                        </a:spcAft>
                      </a:pPr>
                      <a:r>
                        <a:rPr lang="ru-RU" sz="1300">
                          <a:effectLst/>
                          <a:latin typeface="+mn-lt"/>
                          <a:ea typeface="Times New Roman" panose="02020603050405020304" pitchFamily="18" charset="0"/>
                          <a:cs typeface="Times New Roman" panose="02020603050405020304" pitchFamily="18" charset="0"/>
                        </a:rPr>
                        <a:t>Плательщик (поле 8)</a:t>
                      </a:r>
                      <a:endParaRPr lang="ru-RU" sz="1300">
                        <a:effectLst/>
                        <a:latin typeface="+mn-lt"/>
                        <a:ea typeface="Calibri" panose="020F0502020204030204" pitchFamily="34" charset="0"/>
                        <a:cs typeface="Times New Roman" panose="02020603050405020304" pitchFamily="18" charset="0"/>
                      </a:endParaRPr>
                    </a:p>
                  </a:txBody>
                  <a:tcPr marL="85164" marR="85164" marT="85164" marB="85164">
                    <a:lnL w="12700" cap="flat" cmpd="sng" algn="ctr">
                      <a:solidFill>
                        <a:srgbClr val="DFDFDF"/>
                      </a:solidFill>
                      <a:prstDash val="solid"/>
                      <a:round/>
                      <a:headEnd type="none" w="med" len="med"/>
                      <a:tailEnd type="none" w="med" len="med"/>
                    </a:lnL>
                    <a:lnR w="12700" cap="flat" cmpd="sng" algn="ctr">
                      <a:solidFill>
                        <a:srgbClr val="DFDFDF"/>
                      </a:solidFill>
                      <a:prstDash val="solid"/>
                      <a:round/>
                      <a:headEnd type="none" w="med" len="med"/>
                      <a:tailEnd type="none" w="med" len="med"/>
                    </a:lnR>
                    <a:lnT w="12700" cap="flat" cmpd="sng" algn="ctr">
                      <a:solidFill>
                        <a:srgbClr val="DFDFDF"/>
                      </a:solidFill>
                      <a:prstDash val="solid"/>
                      <a:round/>
                      <a:headEnd type="none" w="med" len="med"/>
                      <a:tailEnd type="none" w="med" len="med"/>
                    </a:lnT>
                    <a:lnB w="12700" cap="flat" cmpd="sng" algn="ctr">
                      <a:solidFill>
                        <a:srgbClr val="DFDFDF"/>
                      </a:solidFill>
                      <a:prstDash val="solid"/>
                      <a:round/>
                      <a:headEnd type="none" w="med" len="med"/>
                      <a:tailEnd type="none" w="med" len="med"/>
                    </a:lnB>
                  </a:tcPr>
                </a:tc>
                <a:tc>
                  <a:txBody>
                    <a:bodyPr/>
                    <a:lstStyle/>
                    <a:p>
                      <a:pPr algn="just">
                        <a:lnSpc>
                          <a:spcPct val="107000"/>
                        </a:lnSpc>
                        <a:spcAft>
                          <a:spcPts val="0"/>
                        </a:spcAft>
                      </a:pPr>
                      <a:r>
                        <a:rPr lang="ru-RU" sz="1300" dirty="0">
                          <a:effectLst/>
                          <a:latin typeface="+mn-lt"/>
                          <a:ea typeface="Times New Roman" panose="02020603050405020304" pitchFamily="18" charset="0"/>
                          <a:cs typeface="Times New Roman" panose="02020603050405020304" pitchFamily="18" charset="0"/>
                        </a:rPr>
                        <a:t>Наименование </a:t>
                      </a:r>
                      <a:r>
                        <a:rPr lang="ru-RU" sz="1300" dirty="0" smtClean="0">
                          <a:effectLst/>
                          <a:latin typeface="+mn-lt"/>
                          <a:ea typeface="Times New Roman" panose="02020603050405020304" pitchFamily="18" charset="0"/>
                          <a:cs typeface="Times New Roman" panose="02020603050405020304" pitchFamily="18" charset="0"/>
                        </a:rPr>
                        <a:t>ЮЛ,</a:t>
                      </a:r>
                      <a:r>
                        <a:rPr lang="ru-RU" sz="1300" baseline="0" dirty="0" smtClean="0">
                          <a:effectLst/>
                          <a:latin typeface="+mn-lt"/>
                          <a:ea typeface="Times New Roman" panose="02020603050405020304" pitchFamily="18" charset="0"/>
                          <a:cs typeface="Times New Roman" panose="02020603050405020304" pitchFamily="18" charset="0"/>
                        </a:rPr>
                        <a:t> </a:t>
                      </a:r>
                      <a:r>
                        <a:rPr lang="ru-RU" sz="1300" dirty="0" smtClean="0">
                          <a:effectLst/>
                          <a:latin typeface="+mn-lt"/>
                          <a:ea typeface="Times New Roman" panose="02020603050405020304" pitchFamily="18" charset="0"/>
                          <a:cs typeface="Times New Roman" panose="02020603050405020304" pitchFamily="18" charset="0"/>
                        </a:rPr>
                        <a:t>либо </a:t>
                      </a:r>
                      <a:r>
                        <a:rPr lang="ru-RU" sz="1300" dirty="0">
                          <a:effectLst/>
                          <a:latin typeface="+mn-lt"/>
                          <a:ea typeface="Times New Roman" panose="02020603050405020304" pitchFamily="18" charset="0"/>
                          <a:cs typeface="Times New Roman" panose="02020603050405020304" pitchFamily="18" charset="0"/>
                        </a:rPr>
                        <a:t>ФИО </a:t>
                      </a:r>
                      <a:r>
                        <a:rPr lang="ru-RU" sz="1300" dirty="0" smtClean="0">
                          <a:effectLst/>
                          <a:latin typeface="+mn-lt"/>
                          <a:ea typeface="Times New Roman" panose="02020603050405020304" pitchFamily="18" charset="0"/>
                          <a:cs typeface="Times New Roman" panose="02020603050405020304" pitchFamily="18" charset="0"/>
                        </a:rPr>
                        <a:t>ИП </a:t>
                      </a:r>
                    </a:p>
                    <a:p>
                      <a:pPr algn="just">
                        <a:lnSpc>
                          <a:spcPct val="107000"/>
                        </a:lnSpc>
                        <a:spcAft>
                          <a:spcPts val="0"/>
                        </a:spcAft>
                      </a:pPr>
                      <a:r>
                        <a:rPr lang="ru-RU" sz="1300" dirty="0" smtClean="0">
                          <a:effectLst/>
                          <a:latin typeface="+mn-lt"/>
                          <a:ea typeface="Times New Roman" panose="02020603050405020304" pitchFamily="18" charset="0"/>
                          <a:cs typeface="Times New Roman" panose="02020603050405020304" pitchFamily="18" charset="0"/>
                        </a:rPr>
                        <a:t>Если </a:t>
                      </a:r>
                      <a:r>
                        <a:rPr lang="ru-RU" sz="1300" dirty="0">
                          <a:effectLst/>
                          <a:latin typeface="+mn-lt"/>
                          <a:ea typeface="Times New Roman" panose="02020603050405020304" pitchFamily="18" charset="0"/>
                          <a:cs typeface="Times New Roman" panose="02020603050405020304" pitchFamily="18" charset="0"/>
                        </a:rPr>
                        <a:t>деньги переводит законный или уполномоченный представитель, указывают:</a:t>
                      </a:r>
                      <a:endParaRPr lang="ru-RU" sz="1300" dirty="0">
                        <a:effectLst/>
                        <a:latin typeface="+mn-lt"/>
                        <a:ea typeface="Calibri" panose="020F0502020204030204" pitchFamily="34" charset="0"/>
                        <a:cs typeface="Times New Roman" panose="02020603050405020304" pitchFamily="18" charset="0"/>
                      </a:endParaRPr>
                    </a:p>
                    <a:p>
                      <a:pPr marL="342900" lvl="0" indent="-342900" algn="just">
                        <a:lnSpc>
                          <a:spcPct val="107000"/>
                        </a:lnSpc>
                        <a:spcAft>
                          <a:spcPts val="0"/>
                        </a:spcAft>
                        <a:buSzPts val="1000"/>
                        <a:buFont typeface="Symbol" panose="05050102010706020507" pitchFamily="18" charset="2"/>
                        <a:buChar char=""/>
                        <a:tabLst>
                          <a:tab pos="457200" algn="l"/>
                        </a:tabLst>
                      </a:pPr>
                      <a:r>
                        <a:rPr lang="ru-RU" sz="1300" dirty="0">
                          <a:effectLst/>
                          <a:latin typeface="+mn-lt"/>
                          <a:ea typeface="Times New Roman" panose="02020603050405020304" pitchFamily="18" charset="0"/>
                          <a:cs typeface="Times New Roman" panose="02020603050405020304" pitchFamily="18" charset="0"/>
                        </a:rPr>
                        <a:t>наименование </a:t>
                      </a:r>
                      <a:r>
                        <a:rPr lang="ru-RU" sz="1300" dirty="0" smtClean="0">
                          <a:effectLst/>
                          <a:latin typeface="+mn-lt"/>
                          <a:ea typeface="Times New Roman" panose="02020603050405020304" pitchFamily="18" charset="0"/>
                          <a:cs typeface="Times New Roman" panose="02020603050405020304" pitchFamily="18" charset="0"/>
                        </a:rPr>
                        <a:t>ЮЛ, исполняющего обязанность по перечислению платежа </a:t>
                      </a:r>
                      <a:r>
                        <a:rPr lang="ru-RU" sz="1300" dirty="0">
                          <a:effectLst/>
                          <a:latin typeface="+mn-lt"/>
                          <a:ea typeface="Times New Roman" panose="02020603050405020304" pitchFamily="18" charset="0"/>
                          <a:cs typeface="Times New Roman" panose="02020603050405020304" pitchFamily="18" charset="0"/>
                        </a:rPr>
                        <a:t>в бюджет;</a:t>
                      </a:r>
                      <a:endParaRPr lang="ru-RU" sz="1300" dirty="0">
                        <a:effectLst/>
                        <a:latin typeface="+mn-lt"/>
                        <a:ea typeface="Calibri" panose="020F0502020204030204" pitchFamily="34" charset="0"/>
                        <a:cs typeface="Times New Roman" panose="02020603050405020304" pitchFamily="18" charset="0"/>
                      </a:endParaRPr>
                    </a:p>
                    <a:p>
                      <a:pPr marL="342900" lvl="0" indent="-342900" algn="just">
                        <a:lnSpc>
                          <a:spcPct val="107000"/>
                        </a:lnSpc>
                        <a:spcAft>
                          <a:spcPts val="0"/>
                        </a:spcAft>
                        <a:buSzPts val="1000"/>
                        <a:buFont typeface="Symbol" panose="05050102010706020507" pitchFamily="18" charset="2"/>
                        <a:buChar char=""/>
                        <a:tabLst>
                          <a:tab pos="457200" algn="l"/>
                        </a:tabLst>
                      </a:pPr>
                      <a:r>
                        <a:rPr lang="ru-RU" sz="1300" dirty="0">
                          <a:effectLst/>
                          <a:latin typeface="+mn-lt"/>
                          <a:ea typeface="Times New Roman" panose="02020603050405020304" pitchFamily="18" charset="0"/>
                          <a:cs typeface="Times New Roman" panose="02020603050405020304" pitchFamily="18" charset="0"/>
                        </a:rPr>
                        <a:t>ФИО предпринимателя и в скобках «ИП»;</a:t>
                      </a:r>
                      <a:endParaRPr lang="ru-RU" sz="1300" dirty="0">
                        <a:effectLst/>
                        <a:latin typeface="+mn-lt"/>
                        <a:ea typeface="Calibri" panose="020F0502020204030204" pitchFamily="34" charset="0"/>
                        <a:cs typeface="Times New Roman" panose="02020603050405020304" pitchFamily="18" charset="0"/>
                      </a:endParaRPr>
                    </a:p>
                    <a:p>
                      <a:pPr marL="342900" lvl="0" indent="-342900" algn="just">
                        <a:lnSpc>
                          <a:spcPct val="107000"/>
                        </a:lnSpc>
                        <a:spcAft>
                          <a:spcPts val="0"/>
                        </a:spcAft>
                        <a:buSzPts val="1000"/>
                        <a:buFont typeface="Symbol" panose="05050102010706020507" pitchFamily="18" charset="2"/>
                        <a:buChar char=""/>
                        <a:tabLst>
                          <a:tab pos="457200" algn="l"/>
                        </a:tabLst>
                      </a:pPr>
                      <a:r>
                        <a:rPr lang="ru-RU" sz="1300" dirty="0">
                          <a:effectLst/>
                          <a:latin typeface="+mn-lt"/>
                          <a:ea typeface="Times New Roman" panose="02020603050405020304" pitchFamily="18" charset="0"/>
                          <a:cs typeface="Times New Roman" panose="02020603050405020304" pitchFamily="18" charset="0"/>
                        </a:rPr>
                        <a:t>ФИО нотариуса или адвоката и в скобках «нотариус» или «адвокат»;</a:t>
                      </a:r>
                      <a:endParaRPr lang="ru-RU" sz="1300" dirty="0">
                        <a:effectLst/>
                        <a:latin typeface="+mn-lt"/>
                        <a:ea typeface="Calibri" panose="020F0502020204030204" pitchFamily="34" charset="0"/>
                        <a:cs typeface="Times New Roman" panose="02020603050405020304" pitchFamily="18" charset="0"/>
                      </a:endParaRPr>
                    </a:p>
                    <a:p>
                      <a:pPr marL="342900" lvl="0" indent="-342900" algn="just">
                        <a:lnSpc>
                          <a:spcPct val="107000"/>
                        </a:lnSpc>
                        <a:spcAft>
                          <a:spcPts val="0"/>
                        </a:spcAft>
                        <a:buSzPts val="1000"/>
                        <a:buFont typeface="Symbol" panose="05050102010706020507" pitchFamily="18" charset="2"/>
                        <a:buChar char=""/>
                        <a:tabLst>
                          <a:tab pos="457200" algn="l"/>
                        </a:tabLst>
                      </a:pPr>
                      <a:r>
                        <a:rPr lang="ru-RU" sz="1300" dirty="0">
                          <a:effectLst/>
                          <a:latin typeface="+mn-lt"/>
                          <a:ea typeface="Times New Roman" panose="02020603050405020304" pitchFamily="18" charset="0"/>
                          <a:cs typeface="Times New Roman" panose="02020603050405020304" pitchFamily="18" charset="0"/>
                        </a:rPr>
                        <a:t>ФИО главы крестьянского (фермерского) хозяйства и в скобках «КФХ»</a:t>
                      </a:r>
                      <a:endParaRPr lang="ru-RU" sz="1300" dirty="0">
                        <a:effectLst/>
                        <a:latin typeface="+mn-lt"/>
                        <a:ea typeface="Calibri" panose="020F0502020204030204" pitchFamily="34" charset="0"/>
                        <a:cs typeface="Times New Roman" panose="02020603050405020304" pitchFamily="18" charset="0"/>
                      </a:endParaRPr>
                    </a:p>
                  </a:txBody>
                  <a:tcPr marL="85164" marR="85164" marT="85164" marB="85164">
                    <a:lnL w="12700" cap="flat" cmpd="sng" algn="ctr">
                      <a:solidFill>
                        <a:srgbClr val="DFDFDF"/>
                      </a:solidFill>
                      <a:prstDash val="solid"/>
                      <a:round/>
                      <a:headEnd type="none" w="med" len="med"/>
                      <a:tailEnd type="none" w="med" len="med"/>
                    </a:lnL>
                    <a:lnR w="12700" cap="flat" cmpd="sng" algn="ctr">
                      <a:solidFill>
                        <a:srgbClr val="DFDFDF"/>
                      </a:solidFill>
                      <a:prstDash val="solid"/>
                      <a:round/>
                      <a:headEnd type="none" w="med" len="med"/>
                      <a:tailEnd type="none" w="med" len="med"/>
                    </a:lnR>
                    <a:lnT w="12700" cap="flat" cmpd="sng" algn="ctr">
                      <a:solidFill>
                        <a:srgbClr val="DFDFDF"/>
                      </a:solidFill>
                      <a:prstDash val="solid"/>
                      <a:round/>
                      <a:headEnd type="none" w="med" len="med"/>
                      <a:tailEnd type="none" w="med" len="med"/>
                    </a:lnT>
                    <a:lnB w="12700" cap="flat" cmpd="sng" algn="ctr">
                      <a:solidFill>
                        <a:srgbClr val="DFDFDF"/>
                      </a:solidFill>
                      <a:prstDash val="solid"/>
                      <a:round/>
                      <a:headEnd type="none" w="med" len="med"/>
                      <a:tailEnd type="none" w="med" len="med"/>
                    </a:lnB>
                  </a:tcPr>
                </a:tc>
                <a:tc>
                  <a:txBody>
                    <a:bodyPr/>
                    <a:lstStyle/>
                    <a:p>
                      <a:pPr algn="just">
                        <a:lnSpc>
                          <a:spcPct val="107000"/>
                        </a:lnSpc>
                        <a:spcAft>
                          <a:spcPts val="0"/>
                        </a:spcAft>
                      </a:pPr>
                      <a:r>
                        <a:rPr lang="ru-RU" sz="1300" dirty="0">
                          <a:effectLst/>
                          <a:latin typeface="+mn-lt"/>
                          <a:ea typeface="Times New Roman" panose="02020603050405020304" pitchFamily="18" charset="0"/>
                          <a:cs typeface="Times New Roman" panose="02020603050405020304" pitchFamily="18" charset="0"/>
                        </a:rPr>
                        <a:t>Наименование </a:t>
                      </a:r>
                      <a:r>
                        <a:rPr lang="ru-RU" sz="1300" dirty="0" smtClean="0">
                          <a:effectLst/>
                          <a:latin typeface="+mn-lt"/>
                          <a:ea typeface="Times New Roman" panose="02020603050405020304" pitchFamily="18" charset="0"/>
                          <a:cs typeface="Times New Roman" panose="02020603050405020304" pitchFamily="18" charset="0"/>
                        </a:rPr>
                        <a:t>ЮЛ (ОП), </a:t>
                      </a:r>
                      <a:r>
                        <a:rPr lang="ru-RU" sz="1300" dirty="0">
                          <a:effectLst/>
                          <a:latin typeface="+mn-lt"/>
                          <a:ea typeface="Times New Roman" panose="02020603050405020304" pitchFamily="18" charset="0"/>
                          <a:cs typeface="Times New Roman" panose="02020603050405020304" pitchFamily="18" charset="0"/>
                        </a:rPr>
                        <a:t>либо ФИО предпринимателя, нотариуса, адвоката, главы КФХ</a:t>
                      </a:r>
                      <a:endParaRPr lang="ru-RU" sz="1300" dirty="0">
                        <a:effectLst/>
                        <a:latin typeface="+mn-lt"/>
                        <a:ea typeface="Calibri" panose="020F0502020204030204" pitchFamily="34" charset="0"/>
                        <a:cs typeface="Times New Roman" panose="02020603050405020304" pitchFamily="18" charset="0"/>
                      </a:endParaRPr>
                    </a:p>
                  </a:txBody>
                  <a:tcPr marL="85164" marR="85164" marT="85164" marB="85164">
                    <a:lnL w="12700" cap="flat" cmpd="sng" algn="ctr">
                      <a:solidFill>
                        <a:srgbClr val="DFDFDF"/>
                      </a:solidFill>
                      <a:prstDash val="solid"/>
                      <a:round/>
                      <a:headEnd type="none" w="med" len="med"/>
                      <a:tailEnd type="none" w="med" len="med"/>
                    </a:lnL>
                    <a:lnR>
                      <a:noFill/>
                    </a:lnR>
                    <a:lnT w="12700" cap="flat" cmpd="sng" algn="ctr">
                      <a:solidFill>
                        <a:srgbClr val="DFDFDF"/>
                      </a:solidFill>
                      <a:prstDash val="solid"/>
                      <a:round/>
                      <a:headEnd type="none" w="med" len="med"/>
                      <a:tailEnd type="none" w="med" len="med"/>
                    </a:lnT>
                    <a:lnB w="12700" cap="flat" cmpd="sng" algn="ctr">
                      <a:solidFill>
                        <a:srgbClr val="DFDFDF"/>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98603192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 xmlns:a16="http://schemas.microsoft.com/office/drawing/2014/main" id="{A4A87C69-C36A-4EE8-B31C-E59FE91CE915}"/>
              </a:ext>
            </a:extLst>
          </p:cNvPr>
          <p:cNvSpPr/>
          <p:nvPr/>
        </p:nvSpPr>
        <p:spPr>
          <a:xfrm>
            <a:off x="21783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3077903" y="172277"/>
            <a:ext cx="8741577" cy="816304"/>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ru-RU" sz="2000" b="1" dirty="0" smtClean="0">
                <a:solidFill>
                  <a:srgbClr val="0070C0"/>
                </a:solidFill>
              </a:rPr>
              <a:t>ТАБЛИЦА ЗАПОЛНЕНИЯ РЕКВИЗИТОВ ПЛАТЕЖЕК ПРИ ПЕРЕЧИСЛЕНИИ НАЛОГОВ, ВЗНОСОВ, СБОРОВ В 2023Г.(продолжение)</a:t>
            </a:r>
            <a:endParaRPr lang="ru-RU" sz="2000" b="1" dirty="0">
              <a:solidFill>
                <a:srgbClr val="0070C0"/>
              </a:solidFill>
            </a:endParaRPr>
          </a:p>
        </p:txBody>
      </p:sp>
      <p:sp>
        <p:nvSpPr>
          <p:cNvPr id="5" name="TextBox 4">
            <a:extLst>
              <a:ext uri="{FF2B5EF4-FFF2-40B4-BE49-F238E27FC236}">
                <a16:creationId xmlns="" xmlns:a16="http://schemas.microsoft.com/office/drawing/2014/main" id="{8A25DFB0-0884-4ADA-A8E0-DB093644E74A}"/>
              </a:ext>
            </a:extLst>
          </p:cNvPr>
          <p:cNvSpPr txBox="1"/>
          <p:nvPr/>
        </p:nvSpPr>
        <p:spPr>
          <a:xfrm>
            <a:off x="1920511" y="1937872"/>
            <a:ext cx="8537097" cy="923330"/>
          </a:xfrm>
          <a:prstGeom prst="rect">
            <a:avLst/>
          </a:prstGeom>
          <a:noFill/>
        </p:spPr>
        <p:txBody>
          <a:bodyPr wrap="square">
            <a:spAutoFit/>
          </a:bodyPr>
          <a:lstStyle/>
          <a:p>
            <a:pPr algn="just"/>
            <a:r>
              <a:rPr lang="ru-RU" dirty="0"/>
              <a:t> </a:t>
            </a:r>
            <a:endParaRPr lang="ru-RU" dirty="0">
              <a:solidFill>
                <a:srgbClr val="FF0000"/>
              </a:solidFill>
            </a:endParaRPr>
          </a:p>
          <a:p>
            <a:endParaRPr lang="ru-RU" dirty="0"/>
          </a:p>
          <a:p>
            <a:endParaRPr lang="ru-RU" dirty="0"/>
          </a:p>
        </p:txBody>
      </p:sp>
      <p:sp>
        <p:nvSpPr>
          <p:cNvPr id="7" name="TextBox 6">
            <a:extLst>
              <a:ext uri="{FF2B5EF4-FFF2-40B4-BE49-F238E27FC236}">
                <a16:creationId xmlns="" xmlns:a16="http://schemas.microsoft.com/office/drawing/2014/main" id="{652483EA-B45D-4A4B-BBC4-64AF70E89243}"/>
              </a:ext>
            </a:extLst>
          </p:cNvPr>
          <p:cNvSpPr txBox="1"/>
          <p:nvPr/>
        </p:nvSpPr>
        <p:spPr>
          <a:xfrm>
            <a:off x="412221" y="988581"/>
            <a:ext cx="11522604" cy="1200329"/>
          </a:xfrm>
          <a:prstGeom prst="rect">
            <a:avLst/>
          </a:prstGeom>
          <a:noFill/>
        </p:spPr>
        <p:txBody>
          <a:bodyPr wrap="square">
            <a:spAutoFit/>
          </a:bodyPr>
          <a:lstStyle/>
          <a:p>
            <a:r>
              <a:rPr lang="ru-RU" dirty="0"/>
              <a:t>  </a:t>
            </a:r>
          </a:p>
          <a:p>
            <a:r>
              <a:rPr lang="ru-RU" dirty="0"/>
              <a:t> </a:t>
            </a:r>
          </a:p>
          <a:p>
            <a:r>
              <a:rPr lang="ru-RU" dirty="0"/>
              <a:t> </a:t>
            </a:r>
          </a:p>
          <a:p>
            <a:pPr algn="just"/>
            <a:endParaRPr lang="ru-RU" dirty="0"/>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2"/>
          <a:srcRect b="14181"/>
          <a:stretch/>
        </p:blipFill>
        <p:spPr>
          <a:xfrm>
            <a:off x="412221" y="233661"/>
            <a:ext cx="2355840" cy="754920"/>
          </a:xfrm>
          <a:prstGeom prst="rect">
            <a:avLst/>
          </a:prstGeom>
        </p:spPr>
      </p:pic>
      <p:sp>
        <p:nvSpPr>
          <p:cNvPr id="8" name="Line 5">
            <a:extLst>
              <a:ext uri="{FF2B5EF4-FFF2-40B4-BE49-F238E27FC236}">
                <a16:creationId xmlns="" xmlns:a16="http://schemas.microsoft.com/office/drawing/2014/main" id="{81E79B63-4151-4A9C-895C-B92BA3AC9DB5}"/>
              </a:ext>
            </a:extLst>
          </p:cNvPr>
          <p:cNvSpPr/>
          <p:nvPr/>
        </p:nvSpPr>
        <p:spPr>
          <a:xfrm>
            <a:off x="3556440" y="981720"/>
            <a:ext cx="8110080" cy="0"/>
          </a:xfrm>
          <a:prstGeom prst="line">
            <a:avLst/>
          </a:prstGeom>
          <a:ln/>
        </p:spPr>
        <p:style>
          <a:lnRef idx="1">
            <a:schemeClr val="accent3"/>
          </a:lnRef>
          <a:fillRef idx="0">
            <a:schemeClr val="accent3"/>
          </a:fillRef>
          <a:effectRef idx="0">
            <a:schemeClr val="accent3"/>
          </a:effectRef>
          <a:fontRef idx="minor"/>
        </p:style>
      </p:sp>
      <p:sp>
        <p:nvSpPr>
          <p:cNvPr id="9" name="CustomShape 1">
            <a:extLst>
              <a:ext uri="{FF2B5EF4-FFF2-40B4-BE49-F238E27FC236}">
                <a16:creationId xmlns="" xmlns:a16="http://schemas.microsoft.com/office/drawing/2014/main" id="{20C67339-6A1C-4F9D-8A74-D056AA0B6743}"/>
              </a:ext>
            </a:extLst>
          </p:cNvPr>
          <p:cNvSpPr/>
          <p:nvPr/>
        </p:nvSpPr>
        <p:spPr>
          <a:xfrm>
            <a:off x="0" y="6340680"/>
            <a:ext cx="12191760" cy="517320"/>
          </a:xfrm>
          <a:prstGeom prst="rect">
            <a:avLst/>
          </a:prstGeom>
          <a:solidFill>
            <a:srgbClr val="CDDEE0"/>
          </a:solidFill>
          <a:ln>
            <a:noFill/>
          </a:ln>
        </p:spPr>
        <p:style>
          <a:lnRef idx="2">
            <a:schemeClr val="accent1">
              <a:shade val="50000"/>
            </a:schemeClr>
          </a:lnRef>
          <a:fillRef idx="1">
            <a:schemeClr val="accent1"/>
          </a:fillRef>
          <a:effectRef idx="0">
            <a:schemeClr val="accent1"/>
          </a:effectRef>
          <a:fontRef idx="minor"/>
        </p:style>
      </p:sp>
      <p:sp>
        <p:nvSpPr>
          <p:cNvPr id="10" name="CustomShape 4">
            <a:extLst>
              <a:ext uri="{FF2B5EF4-FFF2-40B4-BE49-F238E27FC236}">
                <a16:creationId xmlns="" xmlns:a16="http://schemas.microsoft.com/office/drawing/2014/main" id="{770229F1-50B0-4893-BC50-5F5573115AFA}"/>
              </a:ext>
            </a:extLst>
          </p:cNvPr>
          <p:cNvSpPr/>
          <p:nvPr/>
        </p:nvSpPr>
        <p:spPr>
          <a:xfrm>
            <a:off x="1523880" y="6410880"/>
            <a:ext cx="9143640" cy="401760"/>
          </a:xfrm>
          <a:prstGeom prst="rect">
            <a:avLst/>
          </a:prstGeom>
          <a:noFill/>
          <a:ln>
            <a:noFill/>
          </a:ln>
        </p:spPr>
        <p:style>
          <a:lnRef idx="0">
            <a:scrgbClr r="0" g="0" b="0"/>
          </a:lnRef>
          <a:fillRef idx="0">
            <a:scrgbClr r="0" g="0" b="0"/>
          </a:fillRef>
          <a:effectRef idx="0">
            <a:scrgbClr r="0" g="0" b="0"/>
          </a:effectRef>
          <a:fontRef idx="minor"/>
        </p:style>
        <p:txBody>
          <a:bodyPr>
            <a:noAutofit/>
          </a:bodyPr>
          <a:lstStyle/>
          <a:p>
            <a:pPr algn="ctr">
              <a:lnSpc>
                <a:spcPct val="90000"/>
              </a:lnSpc>
              <a:spcBef>
                <a:spcPts val="1001"/>
              </a:spcBef>
            </a:pPr>
            <a:r>
              <a:rPr lang="ru-RU" sz="2800" b="0" i="1" strike="noStrike" spc="-1" dirty="0">
                <a:solidFill>
                  <a:srgbClr val="58599B"/>
                </a:solidFill>
                <a:latin typeface="Warnock Pro"/>
              </a:rPr>
              <a:t>Защита интересов собственника. Надёжно!</a:t>
            </a:r>
            <a:endParaRPr lang="ru-RU" sz="2800" b="0" strike="noStrike" spc="-1" dirty="0">
              <a:latin typeface="Arial"/>
            </a:endParaRPr>
          </a:p>
        </p:txBody>
      </p:sp>
      <p:graphicFrame>
        <p:nvGraphicFramePr>
          <p:cNvPr id="4" name="Таблица 3"/>
          <p:cNvGraphicFramePr>
            <a:graphicFrameLocks noGrp="1"/>
          </p:cNvGraphicFramePr>
          <p:nvPr>
            <p:extLst>
              <p:ext uri="{D42A27DB-BD31-4B8C-83A1-F6EECF244321}">
                <p14:modId xmlns:p14="http://schemas.microsoft.com/office/powerpoint/2010/main" val="3129655364"/>
              </p:ext>
            </p:extLst>
          </p:nvPr>
        </p:nvGraphicFramePr>
        <p:xfrm>
          <a:off x="225778" y="1202267"/>
          <a:ext cx="11360857" cy="5153063"/>
        </p:xfrm>
        <a:graphic>
          <a:graphicData uri="http://schemas.openxmlformats.org/drawingml/2006/table">
            <a:tbl>
              <a:tblPr firstRow="1" firstCol="1" bandRow="1"/>
              <a:tblGrid>
                <a:gridCol w="3995869"/>
                <a:gridCol w="3682494"/>
                <a:gridCol w="3682494"/>
              </a:tblGrid>
              <a:tr h="607040">
                <a:tc>
                  <a:txBody>
                    <a:bodyPr/>
                    <a:lstStyle/>
                    <a:p>
                      <a:pPr>
                        <a:lnSpc>
                          <a:spcPct val="107000"/>
                        </a:lnSpc>
                        <a:spcAft>
                          <a:spcPts val="0"/>
                        </a:spcAft>
                      </a:pPr>
                      <a:r>
                        <a:rPr lang="ru-RU" sz="1300" dirty="0">
                          <a:effectLst/>
                          <a:latin typeface="+mn-lt"/>
                          <a:ea typeface="Times New Roman" panose="02020603050405020304" pitchFamily="18" charset="0"/>
                          <a:cs typeface="Times New Roman" panose="02020603050405020304" pitchFamily="18" charset="0"/>
                        </a:rPr>
                        <a:t>КБК (поле 104)</a:t>
                      </a:r>
                      <a:endParaRPr lang="ru-RU" sz="1300" dirty="0">
                        <a:effectLst/>
                        <a:latin typeface="+mn-lt"/>
                        <a:ea typeface="Calibri" panose="020F0502020204030204" pitchFamily="34" charset="0"/>
                        <a:cs typeface="Times New Roman" panose="02020603050405020304" pitchFamily="18" charset="0"/>
                      </a:endParaRPr>
                    </a:p>
                  </a:txBody>
                  <a:tcPr marL="100020" marR="100020" marT="100020" marB="100020">
                    <a:lnL w="12700" cap="flat" cmpd="sng" algn="ctr">
                      <a:solidFill>
                        <a:srgbClr val="DFDFDF"/>
                      </a:solidFill>
                      <a:prstDash val="solid"/>
                      <a:round/>
                      <a:headEnd type="none" w="med" len="med"/>
                      <a:tailEnd type="none" w="med" len="med"/>
                    </a:lnL>
                    <a:lnR w="12700" cap="flat" cmpd="sng" algn="ctr">
                      <a:solidFill>
                        <a:srgbClr val="DFDFDF"/>
                      </a:solidFill>
                      <a:prstDash val="solid"/>
                      <a:round/>
                      <a:headEnd type="none" w="med" len="med"/>
                      <a:tailEnd type="none" w="med" len="med"/>
                    </a:lnR>
                    <a:lnT w="12700" cap="flat" cmpd="sng" algn="ctr">
                      <a:solidFill>
                        <a:srgbClr val="DFDFDF"/>
                      </a:solidFill>
                      <a:prstDash val="solid"/>
                      <a:round/>
                      <a:headEnd type="none" w="med" len="med"/>
                      <a:tailEnd type="none" w="med" len="med"/>
                    </a:lnT>
                    <a:lnB w="12700" cap="flat" cmpd="sng" algn="ctr">
                      <a:solidFill>
                        <a:srgbClr val="DFDFDF"/>
                      </a:solidFill>
                      <a:prstDash val="solid"/>
                      <a:round/>
                      <a:headEnd type="none" w="med" len="med"/>
                      <a:tailEnd type="none" w="med" len="med"/>
                    </a:lnB>
                  </a:tcPr>
                </a:tc>
                <a:tc>
                  <a:txBody>
                    <a:bodyPr/>
                    <a:lstStyle/>
                    <a:p>
                      <a:pPr>
                        <a:lnSpc>
                          <a:spcPct val="107000"/>
                        </a:lnSpc>
                        <a:spcAft>
                          <a:spcPts val="0"/>
                        </a:spcAft>
                      </a:pPr>
                      <a:r>
                        <a:rPr lang="ru-RU" sz="1300" b="1" i="1" dirty="0">
                          <a:effectLst/>
                          <a:latin typeface="+mn-lt"/>
                          <a:ea typeface="Times New Roman" panose="02020603050405020304" pitchFamily="18" charset="0"/>
                          <a:cs typeface="Times New Roman" panose="02020603050405020304" pitchFamily="18" charset="0"/>
                        </a:rPr>
                        <a:t>Код для ЕНП — 182 01 06 12 01 01 0000 510</a:t>
                      </a:r>
                      <a:endParaRPr lang="ru-RU" sz="1300" b="1" i="1" dirty="0">
                        <a:effectLst/>
                        <a:latin typeface="+mn-lt"/>
                        <a:ea typeface="Calibri" panose="020F0502020204030204" pitchFamily="34" charset="0"/>
                        <a:cs typeface="Times New Roman" panose="02020603050405020304" pitchFamily="18" charset="0"/>
                      </a:endParaRPr>
                    </a:p>
                  </a:txBody>
                  <a:tcPr marL="100020" marR="100020" marT="100020" marB="100020">
                    <a:lnL w="12700" cap="flat" cmpd="sng" algn="ctr">
                      <a:solidFill>
                        <a:srgbClr val="DFDFDF"/>
                      </a:solidFill>
                      <a:prstDash val="solid"/>
                      <a:round/>
                      <a:headEnd type="none" w="med" len="med"/>
                      <a:tailEnd type="none" w="med" len="med"/>
                    </a:lnL>
                    <a:lnR w="12700" cap="flat" cmpd="sng" algn="ctr">
                      <a:solidFill>
                        <a:srgbClr val="DFDFDF"/>
                      </a:solidFill>
                      <a:prstDash val="solid"/>
                      <a:round/>
                      <a:headEnd type="none" w="med" len="med"/>
                      <a:tailEnd type="none" w="med" len="med"/>
                    </a:lnR>
                    <a:lnT w="12700" cap="flat" cmpd="sng" algn="ctr">
                      <a:solidFill>
                        <a:srgbClr val="DFDFDF"/>
                      </a:solidFill>
                      <a:prstDash val="solid"/>
                      <a:round/>
                      <a:headEnd type="none" w="med" len="med"/>
                      <a:tailEnd type="none" w="med" len="med"/>
                    </a:lnT>
                    <a:lnB w="12700" cap="flat" cmpd="sng" algn="ctr">
                      <a:solidFill>
                        <a:srgbClr val="DFDFDF"/>
                      </a:solidFill>
                      <a:prstDash val="solid"/>
                      <a:round/>
                      <a:headEnd type="none" w="med" len="med"/>
                      <a:tailEnd type="none" w="med" len="med"/>
                    </a:lnB>
                  </a:tcPr>
                </a:tc>
                <a:tc>
                  <a:txBody>
                    <a:bodyPr/>
                    <a:lstStyle/>
                    <a:p>
                      <a:pPr algn="just">
                        <a:lnSpc>
                          <a:spcPct val="107000"/>
                        </a:lnSpc>
                        <a:spcAft>
                          <a:spcPts val="0"/>
                        </a:spcAft>
                      </a:pPr>
                      <a:r>
                        <a:rPr lang="ru-RU" sz="1300" b="1" i="1" dirty="0">
                          <a:effectLst/>
                          <a:latin typeface="+mn-lt"/>
                          <a:ea typeface="Times New Roman" panose="02020603050405020304" pitchFamily="18" charset="0"/>
                          <a:cs typeface="Times New Roman" panose="02020603050405020304" pitchFamily="18" charset="0"/>
                        </a:rPr>
                        <a:t>Код налога (взносов, сбора), </a:t>
                      </a:r>
                      <a:endParaRPr lang="ru-RU" sz="1300" b="1" i="1" dirty="0">
                        <a:effectLst/>
                        <a:latin typeface="+mn-lt"/>
                        <a:ea typeface="Calibri" panose="020F0502020204030204" pitchFamily="34" charset="0"/>
                        <a:cs typeface="Times New Roman" panose="02020603050405020304" pitchFamily="18" charset="0"/>
                      </a:endParaRPr>
                    </a:p>
                    <a:p>
                      <a:pPr algn="just">
                        <a:lnSpc>
                          <a:spcPct val="107000"/>
                        </a:lnSpc>
                        <a:spcAft>
                          <a:spcPts val="0"/>
                        </a:spcAft>
                      </a:pPr>
                      <a:r>
                        <a:rPr lang="ru-RU" sz="1300" b="1" i="1" dirty="0">
                          <a:effectLst/>
                          <a:latin typeface="+mn-lt"/>
                          <a:ea typeface="Times New Roman" panose="02020603050405020304" pitchFamily="18" charset="0"/>
                          <a:cs typeface="Times New Roman" panose="02020603050405020304" pitchFamily="18" charset="0"/>
                        </a:rPr>
                        <a:t>подлежащий указанию в </a:t>
                      </a:r>
                      <a:endParaRPr lang="ru-RU" sz="1300" b="1" i="1" dirty="0">
                        <a:effectLst/>
                        <a:latin typeface="+mn-lt"/>
                        <a:ea typeface="Calibri" panose="020F0502020204030204" pitchFamily="34" charset="0"/>
                        <a:cs typeface="Times New Roman" panose="02020603050405020304" pitchFamily="18" charset="0"/>
                      </a:endParaRPr>
                    </a:p>
                    <a:p>
                      <a:pPr algn="just">
                        <a:lnSpc>
                          <a:spcPct val="107000"/>
                        </a:lnSpc>
                        <a:spcAft>
                          <a:spcPts val="0"/>
                        </a:spcAft>
                      </a:pPr>
                      <a:r>
                        <a:rPr lang="ru-RU" sz="1300" b="1" i="1" dirty="0">
                          <a:effectLst/>
                          <a:latin typeface="+mn-lt"/>
                          <a:ea typeface="Times New Roman" panose="02020603050405020304" pitchFamily="18" charset="0"/>
                          <a:cs typeface="Times New Roman" panose="02020603050405020304" pitchFamily="18" charset="0"/>
                        </a:rPr>
                        <a:t>уведомлении</a:t>
                      </a:r>
                      <a:endParaRPr lang="ru-RU" sz="1300" b="1" i="1" dirty="0">
                        <a:effectLst/>
                        <a:latin typeface="+mn-lt"/>
                        <a:ea typeface="Calibri" panose="020F0502020204030204" pitchFamily="34" charset="0"/>
                        <a:cs typeface="Times New Roman" panose="02020603050405020304" pitchFamily="18" charset="0"/>
                      </a:endParaRPr>
                    </a:p>
                  </a:txBody>
                  <a:tcPr marL="100020" marR="100020" marT="100020" marB="100020">
                    <a:lnL w="12700" cap="flat" cmpd="sng" algn="ctr">
                      <a:solidFill>
                        <a:srgbClr val="DFDFDF"/>
                      </a:solidFill>
                      <a:prstDash val="solid"/>
                      <a:round/>
                      <a:headEnd type="none" w="med" len="med"/>
                      <a:tailEnd type="none" w="med" len="med"/>
                    </a:lnL>
                    <a:lnR>
                      <a:noFill/>
                    </a:lnR>
                    <a:lnT w="12700" cap="flat" cmpd="sng" algn="ctr">
                      <a:solidFill>
                        <a:srgbClr val="DFDFDF"/>
                      </a:solidFill>
                      <a:prstDash val="solid"/>
                      <a:round/>
                      <a:headEnd type="none" w="med" len="med"/>
                      <a:tailEnd type="none" w="med" len="med"/>
                    </a:lnT>
                    <a:lnB w="12700" cap="flat" cmpd="sng" algn="ctr">
                      <a:solidFill>
                        <a:srgbClr val="DFDFDF"/>
                      </a:solidFill>
                      <a:prstDash val="solid"/>
                      <a:round/>
                      <a:headEnd type="none" w="med" len="med"/>
                      <a:tailEnd type="none" w="med" len="med"/>
                    </a:lnB>
                  </a:tcPr>
                </a:tc>
              </a:tr>
              <a:tr h="1559773">
                <a:tc>
                  <a:txBody>
                    <a:bodyPr/>
                    <a:lstStyle/>
                    <a:p>
                      <a:pPr>
                        <a:lnSpc>
                          <a:spcPct val="107000"/>
                        </a:lnSpc>
                        <a:spcAft>
                          <a:spcPts val="0"/>
                        </a:spcAft>
                      </a:pPr>
                      <a:r>
                        <a:rPr lang="ru-RU" sz="1300" dirty="0">
                          <a:effectLst/>
                          <a:latin typeface="+mn-lt"/>
                          <a:ea typeface="Times New Roman" panose="02020603050405020304" pitchFamily="18" charset="0"/>
                          <a:cs typeface="Times New Roman" panose="02020603050405020304" pitchFamily="18" charset="0"/>
                        </a:rPr>
                        <a:t>ОКТМО (поле 105)</a:t>
                      </a:r>
                      <a:endParaRPr lang="ru-RU" sz="1300" dirty="0">
                        <a:effectLst/>
                        <a:latin typeface="+mn-lt"/>
                        <a:ea typeface="Calibri" panose="020F0502020204030204" pitchFamily="34" charset="0"/>
                        <a:cs typeface="Times New Roman" panose="02020603050405020304" pitchFamily="18" charset="0"/>
                      </a:endParaRPr>
                    </a:p>
                  </a:txBody>
                  <a:tcPr marL="100020" marR="100020" marT="100020" marB="100020">
                    <a:lnL w="12700" cap="flat" cmpd="sng" algn="ctr">
                      <a:solidFill>
                        <a:srgbClr val="DFDFDF"/>
                      </a:solidFill>
                      <a:prstDash val="solid"/>
                      <a:round/>
                      <a:headEnd type="none" w="med" len="med"/>
                      <a:tailEnd type="none" w="med" len="med"/>
                    </a:lnL>
                    <a:lnR w="12700" cap="flat" cmpd="sng" algn="ctr">
                      <a:solidFill>
                        <a:srgbClr val="DFDFDF"/>
                      </a:solidFill>
                      <a:prstDash val="solid"/>
                      <a:round/>
                      <a:headEnd type="none" w="med" len="med"/>
                      <a:tailEnd type="none" w="med" len="med"/>
                    </a:lnR>
                    <a:lnT w="12700" cap="flat" cmpd="sng" algn="ctr">
                      <a:solidFill>
                        <a:srgbClr val="DFDFDF"/>
                      </a:solidFill>
                      <a:prstDash val="solid"/>
                      <a:round/>
                      <a:headEnd type="none" w="med" len="med"/>
                      <a:tailEnd type="none" w="med" len="med"/>
                    </a:lnT>
                    <a:lnB w="12700" cap="flat" cmpd="sng" algn="ctr">
                      <a:solidFill>
                        <a:srgbClr val="DFDFDF"/>
                      </a:solidFill>
                      <a:prstDash val="solid"/>
                      <a:round/>
                      <a:headEnd type="none" w="med" len="med"/>
                      <a:tailEnd type="none" w="med" len="med"/>
                    </a:lnB>
                  </a:tcPr>
                </a:tc>
                <a:tc>
                  <a:txBody>
                    <a:bodyPr/>
                    <a:lstStyle/>
                    <a:p>
                      <a:pPr>
                        <a:lnSpc>
                          <a:spcPct val="107000"/>
                        </a:lnSpc>
                        <a:spcAft>
                          <a:spcPts val="0"/>
                        </a:spcAft>
                      </a:pPr>
                      <a:r>
                        <a:rPr lang="ru-RU" sz="1300" dirty="0">
                          <a:effectLst/>
                          <a:latin typeface="+mn-lt"/>
                          <a:ea typeface="Times New Roman" panose="02020603050405020304" pitchFamily="18" charset="0"/>
                          <a:cs typeface="Times New Roman" panose="02020603050405020304" pitchFamily="18" charset="0"/>
                        </a:rPr>
                        <a:t>Ставится ноль («0»).</a:t>
                      </a:r>
                      <a:endParaRPr lang="ru-RU" sz="1300" dirty="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ru-RU" sz="1300" dirty="0">
                          <a:effectLst/>
                          <a:latin typeface="+mn-lt"/>
                          <a:ea typeface="Times New Roman" panose="02020603050405020304" pitchFamily="18" charset="0"/>
                          <a:cs typeface="Times New Roman" panose="02020603050405020304" pitchFamily="18" charset="0"/>
                        </a:rPr>
                        <a:t>Если банк не принимает платежку с нулевым значением, можно проставить любой код из 8-ми знаков, например 7000000.</a:t>
                      </a:r>
                      <a:endParaRPr lang="ru-RU" sz="1300" dirty="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ru-RU" sz="1300" dirty="0">
                          <a:effectLst/>
                          <a:latin typeface="+mn-lt"/>
                          <a:ea typeface="Times New Roman" panose="02020603050405020304" pitchFamily="18" charset="0"/>
                          <a:cs typeface="Times New Roman" panose="02020603050405020304" pitchFamily="18" charset="0"/>
                        </a:rPr>
                        <a:t>Допускается указать ОКТМО, присвоенный территории муниципального </a:t>
                      </a:r>
                      <a:r>
                        <a:rPr lang="ru-RU" sz="1300" dirty="0" smtClean="0">
                          <a:effectLst/>
                          <a:latin typeface="+mn-lt"/>
                          <a:ea typeface="Times New Roman" panose="02020603050405020304" pitchFamily="18" charset="0"/>
                          <a:cs typeface="Times New Roman" panose="02020603050405020304" pitchFamily="18" charset="0"/>
                        </a:rPr>
                        <a:t>образования</a:t>
                      </a:r>
                      <a:endParaRPr lang="ru-RU" sz="1300" dirty="0">
                        <a:effectLst/>
                        <a:latin typeface="+mn-lt"/>
                        <a:ea typeface="Calibri" panose="020F0502020204030204" pitchFamily="34" charset="0"/>
                        <a:cs typeface="Times New Roman" panose="02020603050405020304" pitchFamily="18" charset="0"/>
                      </a:endParaRPr>
                    </a:p>
                  </a:txBody>
                  <a:tcPr marL="100020" marR="100020" marT="100020" marB="100020">
                    <a:lnL w="12700" cap="flat" cmpd="sng" algn="ctr">
                      <a:solidFill>
                        <a:srgbClr val="DFDFDF"/>
                      </a:solidFill>
                      <a:prstDash val="solid"/>
                      <a:round/>
                      <a:headEnd type="none" w="med" len="med"/>
                      <a:tailEnd type="none" w="med" len="med"/>
                    </a:lnL>
                    <a:lnR w="12700" cap="flat" cmpd="sng" algn="ctr">
                      <a:solidFill>
                        <a:srgbClr val="DFDFDF"/>
                      </a:solidFill>
                      <a:prstDash val="solid"/>
                      <a:round/>
                      <a:headEnd type="none" w="med" len="med"/>
                      <a:tailEnd type="none" w="med" len="med"/>
                    </a:lnR>
                    <a:lnT w="12700" cap="flat" cmpd="sng" algn="ctr">
                      <a:solidFill>
                        <a:srgbClr val="DFDFDF"/>
                      </a:solidFill>
                      <a:prstDash val="solid"/>
                      <a:round/>
                      <a:headEnd type="none" w="med" len="med"/>
                      <a:tailEnd type="none" w="med" len="med"/>
                    </a:lnT>
                    <a:lnB w="12700" cap="flat" cmpd="sng" algn="ctr">
                      <a:solidFill>
                        <a:srgbClr val="DFDFDF"/>
                      </a:solidFill>
                      <a:prstDash val="solid"/>
                      <a:round/>
                      <a:headEnd type="none" w="med" len="med"/>
                      <a:tailEnd type="none" w="med" len="med"/>
                    </a:lnB>
                  </a:tcPr>
                </a:tc>
                <a:tc>
                  <a:txBody>
                    <a:bodyPr/>
                    <a:lstStyle/>
                    <a:p>
                      <a:pPr>
                        <a:lnSpc>
                          <a:spcPct val="107000"/>
                        </a:lnSpc>
                        <a:spcAft>
                          <a:spcPts val="0"/>
                        </a:spcAft>
                      </a:pPr>
                      <a:r>
                        <a:rPr lang="ru-RU" sz="1300" u="sng" dirty="0">
                          <a:solidFill>
                            <a:srgbClr val="0000FF"/>
                          </a:solidFill>
                          <a:effectLst/>
                          <a:latin typeface="+mn-lt"/>
                          <a:ea typeface="Times New Roman" panose="02020603050405020304" pitchFamily="18" charset="0"/>
                          <a:cs typeface="Times New Roman" panose="02020603050405020304" pitchFamily="18" charset="0"/>
                          <a:hlinkClick r:id="rId3"/>
                        </a:rPr>
                        <a:t>ОКТМО</a:t>
                      </a:r>
                      <a:r>
                        <a:rPr lang="ru-RU" sz="1300" dirty="0">
                          <a:effectLst/>
                          <a:latin typeface="+mn-lt"/>
                          <a:ea typeface="Times New Roman" panose="02020603050405020304" pitchFamily="18" charset="0"/>
                          <a:cs typeface="Times New Roman" panose="02020603050405020304" pitchFamily="18" charset="0"/>
                        </a:rPr>
                        <a:t> по месту учета</a:t>
                      </a:r>
                      <a:endParaRPr lang="ru-RU" sz="1300" dirty="0">
                        <a:effectLst/>
                        <a:latin typeface="+mn-lt"/>
                        <a:ea typeface="Calibri" panose="020F0502020204030204" pitchFamily="34" charset="0"/>
                        <a:cs typeface="Times New Roman" panose="02020603050405020304" pitchFamily="18" charset="0"/>
                      </a:endParaRPr>
                    </a:p>
                  </a:txBody>
                  <a:tcPr marL="100020" marR="100020" marT="100020" marB="100020">
                    <a:lnL w="12700" cap="flat" cmpd="sng" algn="ctr">
                      <a:solidFill>
                        <a:srgbClr val="DFDFDF"/>
                      </a:solidFill>
                      <a:prstDash val="solid"/>
                      <a:round/>
                      <a:headEnd type="none" w="med" len="med"/>
                      <a:tailEnd type="none" w="med" len="med"/>
                    </a:lnL>
                    <a:lnR>
                      <a:noFill/>
                    </a:lnR>
                    <a:lnT w="12700" cap="flat" cmpd="sng" algn="ctr">
                      <a:solidFill>
                        <a:srgbClr val="DFDFDF"/>
                      </a:solidFill>
                      <a:prstDash val="solid"/>
                      <a:round/>
                      <a:headEnd type="none" w="med" len="med"/>
                      <a:tailEnd type="none" w="med" len="med"/>
                    </a:lnT>
                    <a:lnB w="12700" cap="flat" cmpd="sng" algn="ctr">
                      <a:solidFill>
                        <a:srgbClr val="DFDFDF"/>
                      </a:solidFill>
                      <a:prstDash val="solid"/>
                      <a:round/>
                      <a:headEnd type="none" w="med" len="med"/>
                      <a:tailEnd type="none" w="med" len="med"/>
                    </a:lnB>
                  </a:tcPr>
                </a:tc>
              </a:tr>
              <a:tr h="334831">
                <a:tc>
                  <a:txBody>
                    <a:bodyPr/>
                    <a:lstStyle/>
                    <a:p>
                      <a:pPr>
                        <a:lnSpc>
                          <a:spcPct val="107000"/>
                        </a:lnSpc>
                        <a:spcAft>
                          <a:spcPts val="0"/>
                        </a:spcAft>
                      </a:pPr>
                      <a:r>
                        <a:rPr lang="ru-RU" sz="1300">
                          <a:effectLst/>
                          <a:latin typeface="+mn-lt"/>
                          <a:ea typeface="Times New Roman" panose="02020603050405020304" pitchFamily="18" charset="0"/>
                          <a:cs typeface="Times New Roman" panose="02020603050405020304" pitchFamily="18" charset="0"/>
                        </a:rPr>
                        <a:t>Основание платежа (поле 106)</a:t>
                      </a:r>
                      <a:endParaRPr lang="ru-RU" sz="1300">
                        <a:effectLst/>
                        <a:latin typeface="+mn-lt"/>
                        <a:ea typeface="Calibri" panose="020F0502020204030204" pitchFamily="34" charset="0"/>
                        <a:cs typeface="Times New Roman" panose="02020603050405020304" pitchFamily="18" charset="0"/>
                      </a:endParaRPr>
                    </a:p>
                  </a:txBody>
                  <a:tcPr marL="100020" marR="100020" marT="100020" marB="100020">
                    <a:lnL w="12700" cap="flat" cmpd="sng" algn="ctr">
                      <a:solidFill>
                        <a:srgbClr val="DFDFDF"/>
                      </a:solidFill>
                      <a:prstDash val="solid"/>
                      <a:round/>
                      <a:headEnd type="none" w="med" len="med"/>
                      <a:tailEnd type="none" w="med" len="med"/>
                    </a:lnL>
                    <a:lnR w="12700" cap="flat" cmpd="sng" algn="ctr">
                      <a:solidFill>
                        <a:srgbClr val="DFDFDF"/>
                      </a:solidFill>
                      <a:prstDash val="solid"/>
                      <a:round/>
                      <a:headEnd type="none" w="med" len="med"/>
                      <a:tailEnd type="none" w="med" len="med"/>
                    </a:lnR>
                    <a:lnT w="12700" cap="flat" cmpd="sng" algn="ctr">
                      <a:solidFill>
                        <a:srgbClr val="DFDFDF"/>
                      </a:solidFill>
                      <a:prstDash val="solid"/>
                      <a:round/>
                      <a:headEnd type="none" w="med" len="med"/>
                      <a:tailEnd type="none" w="med" len="med"/>
                    </a:lnT>
                    <a:lnB w="12700" cap="flat" cmpd="sng" algn="ctr">
                      <a:solidFill>
                        <a:srgbClr val="DFDFDF"/>
                      </a:solidFill>
                      <a:prstDash val="solid"/>
                      <a:round/>
                      <a:headEnd type="none" w="med" len="med"/>
                      <a:tailEnd type="none" w="med" len="med"/>
                    </a:lnB>
                  </a:tcPr>
                </a:tc>
                <a:tc>
                  <a:txBody>
                    <a:bodyPr/>
                    <a:lstStyle/>
                    <a:p>
                      <a:pPr>
                        <a:lnSpc>
                          <a:spcPct val="107000"/>
                        </a:lnSpc>
                        <a:spcAft>
                          <a:spcPts val="0"/>
                        </a:spcAft>
                      </a:pPr>
                      <a:r>
                        <a:rPr lang="ru-RU" sz="1300" dirty="0">
                          <a:effectLst/>
                          <a:latin typeface="+mn-lt"/>
                          <a:ea typeface="Times New Roman" panose="02020603050405020304" pitchFamily="18" charset="0"/>
                          <a:cs typeface="Times New Roman" panose="02020603050405020304" pitchFamily="18" charset="0"/>
                        </a:rPr>
                        <a:t>Ноль («0»)</a:t>
                      </a:r>
                      <a:endParaRPr lang="ru-RU" sz="1300" dirty="0">
                        <a:effectLst/>
                        <a:latin typeface="+mn-lt"/>
                        <a:ea typeface="Calibri" panose="020F0502020204030204" pitchFamily="34" charset="0"/>
                        <a:cs typeface="Times New Roman" panose="02020603050405020304" pitchFamily="18" charset="0"/>
                      </a:endParaRPr>
                    </a:p>
                  </a:txBody>
                  <a:tcPr marL="100020" marR="100020" marT="100020" marB="100020">
                    <a:lnL w="12700" cap="flat" cmpd="sng" algn="ctr">
                      <a:solidFill>
                        <a:srgbClr val="DFDFDF"/>
                      </a:solidFill>
                      <a:prstDash val="solid"/>
                      <a:round/>
                      <a:headEnd type="none" w="med" len="med"/>
                      <a:tailEnd type="none" w="med" len="med"/>
                    </a:lnL>
                    <a:lnR w="12700" cap="flat" cmpd="sng" algn="ctr">
                      <a:solidFill>
                        <a:srgbClr val="DFDFDF"/>
                      </a:solidFill>
                      <a:prstDash val="solid"/>
                      <a:round/>
                      <a:headEnd type="none" w="med" len="med"/>
                      <a:tailEnd type="none" w="med" len="med"/>
                    </a:lnR>
                    <a:lnT w="12700" cap="flat" cmpd="sng" algn="ctr">
                      <a:solidFill>
                        <a:srgbClr val="DFDFDF"/>
                      </a:solidFill>
                      <a:prstDash val="solid"/>
                      <a:round/>
                      <a:headEnd type="none" w="med" len="med"/>
                      <a:tailEnd type="none" w="med" len="med"/>
                    </a:lnT>
                    <a:lnB w="12700" cap="flat" cmpd="sng" algn="ctr">
                      <a:solidFill>
                        <a:srgbClr val="DFDFDF"/>
                      </a:solidFill>
                      <a:prstDash val="solid"/>
                      <a:round/>
                      <a:headEnd type="none" w="med" len="med"/>
                      <a:tailEnd type="none" w="med" len="med"/>
                    </a:lnB>
                  </a:tcPr>
                </a:tc>
                <a:tc>
                  <a:txBody>
                    <a:bodyPr/>
                    <a:lstStyle/>
                    <a:p>
                      <a:pPr>
                        <a:lnSpc>
                          <a:spcPct val="107000"/>
                        </a:lnSpc>
                        <a:spcAft>
                          <a:spcPts val="0"/>
                        </a:spcAft>
                      </a:pPr>
                      <a:r>
                        <a:rPr lang="ru-RU" sz="1300" dirty="0">
                          <a:effectLst/>
                          <a:latin typeface="+mn-lt"/>
                          <a:ea typeface="Times New Roman" panose="02020603050405020304" pitchFamily="18" charset="0"/>
                          <a:cs typeface="Times New Roman" panose="02020603050405020304" pitchFamily="18" charset="0"/>
                        </a:rPr>
                        <a:t>Ноль («0»)</a:t>
                      </a:r>
                      <a:endParaRPr lang="ru-RU" sz="1300" dirty="0">
                        <a:effectLst/>
                        <a:latin typeface="+mn-lt"/>
                        <a:ea typeface="Calibri" panose="020F0502020204030204" pitchFamily="34" charset="0"/>
                        <a:cs typeface="Times New Roman" panose="02020603050405020304" pitchFamily="18" charset="0"/>
                      </a:endParaRPr>
                    </a:p>
                  </a:txBody>
                  <a:tcPr marL="100020" marR="100020" marT="100020" marB="100020">
                    <a:lnL w="12700" cap="flat" cmpd="sng" algn="ctr">
                      <a:solidFill>
                        <a:srgbClr val="DFDFDF"/>
                      </a:solidFill>
                      <a:prstDash val="solid"/>
                      <a:round/>
                      <a:headEnd type="none" w="med" len="med"/>
                      <a:tailEnd type="none" w="med" len="med"/>
                    </a:lnL>
                    <a:lnR>
                      <a:noFill/>
                    </a:lnR>
                    <a:lnT w="12700" cap="flat" cmpd="sng" algn="ctr">
                      <a:solidFill>
                        <a:srgbClr val="DFDFDF"/>
                      </a:solidFill>
                      <a:prstDash val="solid"/>
                      <a:round/>
                      <a:headEnd type="none" w="med" len="med"/>
                      <a:tailEnd type="none" w="med" len="med"/>
                    </a:lnT>
                    <a:lnB w="12700" cap="flat" cmpd="sng" algn="ctr">
                      <a:solidFill>
                        <a:srgbClr val="DFDFDF"/>
                      </a:solidFill>
                      <a:prstDash val="solid"/>
                      <a:round/>
                      <a:headEnd type="none" w="med" len="med"/>
                      <a:tailEnd type="none" w="med" len="med"/>
                    </a:lnB>
                  </a:tcPr>
                </a:tc>
              </a:tr>
              <a:tr h="470935">
                <a:tc>
                  <a:txBody>
                    <a:bodyPr/>
                    <a:lstStyle/>
                    <a:p>
                      <a:pPr>
                        <a:lnSpc>
                          <a:spcPct val="107000"/>
                        </a:lnSpc>
                        <a:spcAft>
                          <a:spcPts val="0"/>
                        </a:spcAft>
                      </a:pPr>
                      <a:r>
                        <a:rPr lang="ru-RU" sz="1300" dirty="0">
                          <a:effectLst/>
                          <a:latin typeface="+mn-lt"/>
                          <a:ea typeface="Times New Roman" panose="02020603050405020304" pitchFamily="18" charset="0"/>
                          <a:cs typeface="Times New Roman" panose="02020603050405020304" pitchFamily="18" charset="0"/>
                        </a:rPr>
                        <a:t>Номер документа, являющегося основанием платежа (поле 108)</a:t>
                      </a:r>
                      <a:endParaRPr lang="ru-RU" sz="1300" dirty="0">
                        <a:effectLst/>
                        <a:latin typeface="+mn-lt"/>
                        <a:ea typeface="Calibri" panose="020F0502020204030204" pitchFamily="34" charset="0"/>
                        <a:cs typeface="Times New Roman" panose="02020603050405020304" pitchFamily="18" charset="0"/>
                      </a:endParaRPr>
                    </a:p>
                  </a:txBody>
                  <a:tcPr marL="100020" marR="100020" marT="100020" marB="100020">
                    <a:lnL w="12700" cap="flat" cmpd="sng" algn="ctr">
                      <a:solidFill>
                        <a:srgbClr val="DFDFDF"/>
                      </a:solidFill>
                      <a:prstDash val="solid"/>
                      <a:round/>
                      <a:headEnd type="none" w="med" len="med"/>
                      <a:tailEnd type="none" w="med" len="med"/>
                    </a:lnL>
                    <a:lnR w="12700" cap="flat" cmpd="sng" algn="ctr">
                      <a:solidFill>
                        <a:srgbClr val="DFDFDF"/>
                      </a:solidFill>
                      <a:prstDash val="solid"/>
                      <a:round/>
                      <a:headEnd type="none" w="med" len="med"/>
                      <a:tailEnd type="none" w="med" len="med"/>
                    </a:lnR>
                    <a:lnT w="12700" cap="flat" cmpd="sng" algn="ctr">
                      <a:solidFill>
                        <a:srgbClr val="DFDFDF"/>
                      </a:solidFill>
                      <a:prstDash val="solid"/>
                      <a:round/>
                      <a:headEnd type="none" w="med" len="med"/>
                      <a:tailEnd type="none" w="med" len="med"/>
                    </a:lnT>
                    <a:lnB w="12700" cap="flat" cmpd="sng" algn="ctr">
                      <a:solidFill>
                        <a:srgbClr val="DFDFDF"/>
                      </a:solidFill>
                      <a:prstDash val="solid"/>
                      <a:round/>
                      <a:headEnd type="none" w="med" len="med"/>
                      <a:tailEnd type="none" w="med" len="med"/>
                    </a:lnB>
                  </a:tcPr>
                </a:tc>
                <a:tc>
                  <a:txBody>
                    <a:bodyPr/>
                    <a:lstStyle/>
                    <a:p>
                      <a:pPr>
                        <a:lnSpc>
                          <a:spcPct val="107000"/>
                        </a:lnSpc>
                        <a:spcAft>
                          <a:spcPts val="0"/>
                        </a:spcAft>
                      </a:pPr>
                      <a:r>
                        <a:rPr lang="ru-RU" sz="1300" dirty="0">
                          <a:effectLst/>
                          <a:latin typeface="+mn-lt"/>
                          <a:ea typeface="Times New Roman" panose="02020603050405020304" pitchFamily="18" charset="0"/>
                          <a:cs typeface="Times New Roman" panose="02020603050405020304" pitchFamily="18" charset="0"/>
                        </a:rPr>
                        <a:t>Ноль («0»)</a:t>
                      </a:r>
                      <a:endParaRPr lang="ru-RU" sz="1300" dirty="0">
                        <a:effectLst/>
                        <a:latin typeface="+mn-lt"/>
                        <a:ea typeface="Calibri" panose="020F0502020204030204" pitchFamily="34" charset="0"/>
                        <a:cs typeface="Times New Roman" panose="02020603050405020304" pitchFamily="18" charset="0"/>
                      </a:endParaRPr>
                    </a:p>
                  </a:txBody>
                  <a:tcPr marL="100020" marR="100020" marT="100020" marB="100020">
                    <a:lnL w="12700" cap="flat" cmpd="sng" algn="ctr">
                      <a:solidFill>
                        <a:srgbClr val="DFDFDF"/>
                      </a:solidFill>
                      <a:prstDash val="solid"/>
                      <a:round/>
                      <a:headEnd type="none" w="med" len="med"/>
                      <a:tailEnd type="none" w="med" len="med"/>
                    </a:lnL>
                    <a:lnR w="12700" cap="flat" cmpd="sng" algn="ctr">
                      <a:solidFill>
                        <a:srgbClr val="DFDFDF"/>
                      </a:solidFill>
                      <a:prstDash val="solid"/>
                      <a:round/>
                      <a:headEnd type="none" w="med" len="med"/>
                      <a:tailEnd type="none" w="med" len="med"/>
                    </a:lnR>
                    <a:lnT w="12700" cap="flat" cmpd="sng" algn="ctr">
                      <a:solidFill>
                        <a:srgbClr val="DFDFDF"/>
                      </a:solidFill>
                      <a:prstDash val="solid"/>
                      <a:round/>
                      <a:headEnd type="none" w="med" len="med"/>
                      <a:tailEnd type="none" w="med" len="med"/>
                    </a:lnT>
                    <a:lnB w="12700" cap="flat" cmpd="sng" algn="ctr">
                      <a:solidFill>
                        <a:srgbClr val="DFDFDF"/>
                      </a:solidFill>
                      <a:prstDash val="solid"/>
                      <a:round/>
                      <a:headEnd type="none" w="med" len="med"/>
                      <a:tailEnd type="none" w="med" len="med"/>
                    </a:lnB>
                  </a:tcPr>
                </a:tc>
                <a:tc>
                  <a:txBody>
                    <a:bodyPr/>
                    <a:lstStyle/>
                    <a:p>
                      <a:pPr>
                        <a:lnSpc>
                          <a:spcPct val="107000"/>
                        </a:lnSpc>
                        <a:spcAft>
                          <a:spcPts val="0"/>
                        </a:spcAft>
                      </a:pPr>
                      <a:r>
                        <a:rPr lang="ru-RU" sz="1300" dirty="0">
                          <a:effectLst/>
                          <a:latin typeface="+mn-lt"/>
                          <a:ea typeface="Times New Roman" panose="02020603050405020304" pitchFamily="18" charset="0"/>
                          <a:cs typeface="Times New Roman" panose="02020603050405020304" pitchFamily="18" charset="0"/>
                        </a:rPr>
                        <a:t>Ноль («0»)</a:t>
                      </a:r>
                      <a:endParaRPr lang="ru-RU" sz="1300" dirty="0">
                        <a:effectLst/>
                        <a:latin typeface="+mn-lt"/>
                        <a:ea typeface="Calibri" panose="020F0502020204030204" pitchFamily="34" charset="0"/>
                        <a:cs typeface="Times New Roman" panose="02020603050405020304" pitchFamily="18" charset="0"/>
                      </a:endParaRPr>
                    </a:p>
                  </a:txBody>
                  <a:tcPr marL="100020" marR="100020" marT="100020" marB="100020">
                    <a:lnL w="12700" cap="flat" cmpd="sng" algn="ctr">
                      <a:solidFill>
                        <a:srgbClr val="DFDFDF"/>
                      </a:solidFill>
                      <a:prstDash val="solid"/>
                      <a:round/>
                      <a:headEnd type="none" w="med" len="med"/>
                      <a:tailEnd type="none" w="med" len="med"/>
                    </a:lnL>
                    <a:lnR>
                      <a:noFill/>
                    </a:lnR>
                    <a:lnT w="12700" cap="flat" cmpd="sng" algn="ctr">
                      <a:solidFill>
                        <a:srgbClr val="DFDFDF"/>
                      </a:solidFill>
                      <a:prstDash val="solid"/>
                      <a:round/>
                      <a:headEnd type="none" w="med" len="med"/>
                      <a:tailEnd type="none" w="med" len="med"/>
                    </a:lnT>
                    <a:lnB w="12700" cap="flat" cmpd="sng" algn="ctr">
                      <a:solidFill>
                        <a:srgbClr val="DFDFDF"/>
                      </a:solidFill>
                      <a:prstDash val="solid"/>
                      <a:round/>
                      <a:headEnd type="none" w="med" len="med"/>
                      <a:tailEnd type="none" w="med" len="med"/>
                    </a:lnB>
                  </a:tcPr>
                </a:tc>
              </a:tr>
              <a:tr h="470935">
                <a:tc>
                  <a:txBody>
                    <a:bodyPr/>
                    <a:lstStyle/>
                    <a:p>
                      <a:pPr>
                        <a:lnSpc>
                          <a:spcPct val="107000"/>
                        </a:lnSpc>
                        <a:spcAft>
                          <a:spcPts val="0"/>
                        </a:spcAft>
                      </a:pPr>
                      <a:r>
                        <a:rPr lang="ru-RU" sz="1300">
                          <a:effectLst/>
                          <a:latin typeface="+mn-lt"/>
                          <a:ea typeface="Times New Roman" panose="02020603050405020304" pitchFamily="18" charset="0"/>
                          <a:cs typeface="Times New Roman" panose="02020603050405020304" pitchFamily="18" charset="0"/>
                        </a:rPr>
                        <a:t>Дата документа — основания платежа (поле 109)</a:t>
                      </a:r>
                      <a:endParaRPr lang="ru-RU" sz="1300">
                        <a:effectLst/>
                        <a:latin typeface="+mn-lt"/>
                        <a:ea typeface="Calibri" panose="020F0502020204030204" pitchFamily="34" charset="0"/>
                        <a:cs typeface="Times New Roman" panose="02020603050405020304" pitchFamily="18" charset="0"/>
                      </a:endParaRPr>
                    </a:p>
                  </a:txBody>
                  <a:tcPr marL="100020" marR="100020" marT="100020" marB="100020">
                    <a:lnL w="12700" cap="flat" cmpd="sng" algn="ctr">
                      <a:solidFill>
                        <a:srgbClr val="DFDFDF"/>
                      </a:solidFill>
                      <a:prstDash val="solid"/>
                      <a:round/>
                      <a:headEnd type="none" w="med" len="med"/>
                      <a:tailEnd type="none" w="med" len="med"/>
                    </a:lnL>
                    <a:lnR w="12700" cap="flat" cmpd="sng" algn="ctr">
                      <a:solidFill>
                        <a:srgbClr val="DFDFDF"/>
                      </a:solidFill>
                      <a:prstDash val="solid"/>
                      <a:round/>
                      <a:headEnd type="none" w="med" len="med"/>
                      <a:tailEnd type="none" w="med" len="med"/>
                    </a:lnR>
                    <a:lnT w="12700" cap="flat" cmpd="sng" algn="ctr">
                      <a:solidFill>
                        <a:srgbClr val="DFDFDF"/>
                      </a:solidFill>
                      <a:prstDash val="solid"/>
                      <a:round/>
                      <a:headEnd type="none" w="med" len="med"/>
                      <a:tailEnd type="none" w="med" len="med"/>
                    </a:lnT>
                    <a:lnB w="12700" cap="flat" cmpd="sng" algn="ctr">
                      <a:solidFill>
                        <a:srgbClr val="DFDFDF"/>
                      </a:solidFill>
                      <a:prstDash val="solid"/>
                      <a:round/>
                      <a:headEnd type="none" w="med" len="med"/>
                      <a:tailEnd type="none" w="med" len="med"/>
                    </a:lnB>
                  </a:tcPr>
                </a:tc>
                <a:tc>
                  <a:txBody>
                    <a:bodyPr/>
                    <a:lstStyle/>
                    <a:p>
                      <a:pPr>
                        <a:lnSpc>
                          <a:spcPct val="107000"/>
                        </a:lnSpc>
                        <a:spcAft>
                          <a:spcPts val="0"/>
                        </a:spcAft>
                      </a:pPr>
                      <a:r>
                        <a:rPr lang="ru-RU" sz="1300">
                          <a:effectLst/>
                          <a:latin typeface="+mn-lt"/>
                          <a:ea typeface="Times New Roman" panose="02020603050405020304" pitchFamily="18" charset="0"/>
                          <a:cs typeface="Times New Roman" panose="02020603050405020304" pitchFamily="18" charset="0"/>
                        </a:rPr>
                        <a:t>Ноль («0»)</a:t>
                      </a:r>
                      <a:endParaRPr lang="ru-RU" sz="1300">
                        <a:effectLst/>
                        <a:latin typeface="+mn-lt"/>
                        <a:ea typeface="Calibri" panose="020F0502020204030204" pitchFamily="34" charset="0"/>
                        <a:cs typeface="Times New Roman" panose="02020603050405020304" pitchFamily="18" charset="0"/>
                      </a:endParaRPr>
                    </a:p>
                  </a:txBody>
                  <a:tcPr marL="100020" marR="100020" marT="100020" marB="100020">
                    <a:lnL w="12700" cap="flat" cmpd="sng" algn="ctr">
                      <a:solidFill>
                        <a:srgbClr val="DFDFDF"/>
                      </a:solidFill>
                      <a:prstDash val="solid"/>
                      <a:round/>
                      <a:headEnd type="none" w="med" len="med"/>
                      <a:tailEnd type="none" w="med" len="med"/>
                    </a:lnL>
                    <a:lnR w="12700" cap="flat" cmpd="sng" algn="ctr">
                      <a:solidFill>
                        <a:srgbClr val="DFDFDF"/>
                      </a:solidFill>
                      <a:prstDash val="solid"/>
                      <a:round/>
                      <a:headEnd type="none" w="med" len="med"/>
                      <a:tailEnd type="none" w="med" len="med"/>
                    </a:lnR>
                    <a:lnT w="12700" cap="flat" cmpd="sng" algn="ctr">
                      <a:solidFill>
                        <a:srgbClr val="DFDFDF"/>
                      </a:solidFill>
                      <a:prstDash val="solid"/>
                      <a:round/>
                      <a:headEnd type="none" w="med" len="med"/>
                      <a:tailEnd type="none" w="med" len="med"/>
                    </a:lnT>
                    <a:lnB w="12700" cap="flat" cmpd="sng" algn="ctr">
                      <a:solidFill>
                        <a:srgbClr val="DFDFDF"/>
                      </a:solidFill>
                      <a:prstDash val="solid"/>
                      <a:round/>
                      <a:headEnd type="none" w="med" len="med"/>
                      <a:tailEnd type="none" w="med" len="med"/>
                    </a:lnB>
                  </a:tcPr>
                </a:tc>
                <a:tc>
                  <a:txBody>
                    <a:bodyPr/>
                    <a:lstStyle/>
                    <a:p>
                      <a:pPr>
                        <a:lnSpc>
                          <a:spcPct val="107000"/>
                        </a:lnSpc>
                        <a:spcAft>
                          <a:spcPts val="0"/>
                        </a:spcAft>
                      </a:pPr>
                      <a:r>
                        <a:rPr lang="ru-RU" sz="1300" dirty="0">
                          <a:effectLst/>
                          <a:latin typeface="+mn-lt"/>
                          <a:ea typeface="Times New Roman" panose="02020603050405020304" pitchFamily="18" charset="0"/>
                          <a:cs typeface="Times New Roman" panose="02020603050405020304" pitchFamily="18" charset="0"/>
                        </a:rPr>
                        <a:t>Ноль («0»)</a:t>
                      </a:r>
                      <a:endParaRPr lang="ru-RU" sz="1300" dirty="0">
                        <a:effectLst/>
                        <a:latin typeface="+mn-lt"/>
                        <a:ea typeface="Calibri" panose="020F0502020204030204" pitchFamily="34" charset="0"/>
                        <a:cs typeface="Times New Roman" panose="02020603050405020304" pitchFamily="18" charset="0"/>
                      </a:endParaRPr>
                    </a:p>
                  </a:txBody>
                  <a:tcPr marL="100020" marR="100020" marT="100020" marB="100020">
                    <a:lnL w="12700" cap="flat" cmpd="sng" algn="ctr">
                      <a:solidFill>
                        <a:srgbClr val="DFDFDF"/>
                      </a:solidFill>
                      <a:prstDash val="solid"/>
                      <a:round/>
                      <a:headEnd type="none" w="med" len="med"/>
                      <a:tailEnd type="none" w="med" len="med"/>
                    </a:lnL>
                    <a:lnR>
                      <a:noFill/>
                    </a:lnR>
                    <a:lnT w="12700" cap="flat" cmpd="sng" algn="ctr">
                      <a:solidFill>
                        <a:srgbClr val="DFDFDF"/>
                      </a:solidFill>
                      <a:prstDash val="solid"/>
                      <a:round/>
                      <a:headEnd type="none" w="med" len="med"/>
                      <a:tailEnd type="none" w="med" len="med"/>
                    </a:lnT>
                    <a:lnB w="12700" cap="flat" cmpd="sng" algn="ctr">
                      <a:solidFill>
                        <a:srgbClr val="DFDFDF"/>
                      </a:solidFill>
                      <a:prstDash val="solid"/>
                      <a:round/>
                      <a:headEnd type="none" w="med" len="med"/>
                      <a:tailEnd type="none" w="med" len="med"/>
                    </a:lnB>
                  </a:tcPr>
                </a:tc>
              </a:tr>
              <a:tr h="879250">
                <a:tc>
                  <a:txBody>
                    <a:bodyPr/>
                    <a:lstStyle/>
                    <a:p>
                      <a:pPr>
                        <a:lnSpc>
                          <a:spcPct val="107000"/>
                        </a:lnSpc>
                        <a:spcAft>
                          <a:spcPts val="0"/>
                        </a:spcAft>
                      </a:pPr>
                      <a:r>
                        <a:rPr lang="ru-RU" sz="1300">
                          <a:effectLst/>
                          <a:latin typeface="+mn-lt"/>
                          <a:ea typeface="Times New Roman" panose="02020603050405020304" pitchFamily="18" charset="0"/>
                          <a:cs typeface="Times New Roman" panose="02020603050405020304" pitchFamily="18" charset="0"/>
                        </a:rPr>
                        <a:t>Значение показателя налогового периода (поле 107)</a:t>
                      </a:r>
                      <a:endParaRPr lang="ru-RU" sz="1300">
                        <a:effectLst/>
                        <a:latin typeface="+mn-lt"/>
                        <a:ea typeface="Calibri" panose="020F0502020204030204" pitchFamily="34" charset="0"/>
                        <a:cs typeface="Times New Roman" panose="02020603050405020304" pitchFamily="18" charset="0"/>
                      </a:endParaRPr>
                    </a:p>
                  </a:txBody>
                  <a:tcPr marL="100020" marR="100020" marT="100020" marB="100020">
                    <a:lnL w="12700" cap="flat" cmpd="sng" algn="ctr">
                      <a:solidFill>
                        <a:srgbClr val="DFDFDF"/>
                      </a:solidFill>
                      <a:prstDash val="solid"/>
                      <a:round/>
                      <a:headEnd type="none" w="med" len="med"/>
                      <a:tailEnd type="none" w="med" len="med"/>
                    </a:lnL>
                    <a:lnR w="12700" cap="flat" cmpd="sng" algn="ctr">
                      <a:solidFill>
                        <a:srgbClr val="DFDFDF"/>
                      </a:solidFill>
                      <a:prstDash val="solid"/>
                      <a:round/>
                      <a:headEnd type="none" w="med" len="med"/>
                      <a:tailEnd type="none" w="med" len="med"/>
                    </a:lnR>
                    <a:lnT w="12700" cap="flat" cmpd="sng" algn="ctr">
                      <a:solidFill>
                        <a:srgbClr val="DFDFDF"/>
                      </a:solidFill>
                      <a:prstDash val="solid"/>
                      <a:round/>
                      <a:headEnd type="none" w="med" len="med"/>
                      <a:tailEnd type="none" w="med" len="med"/>
                    </a:lnT>
                    <a:lnB w="12700" cap="flat" cmpd="sng" algn="ctr">
                      <a:solidFill>
                        <a:srgbClr val="DFDFDF"/>
                      </a:solidFill>
                      <a:prstDash val="solid"/>
                      <a:round/>
                      <a:headEnd type="none" w="med" len="med"/>
                      <a:tailEnd type="none" w="med" len="med"/>
                    </a:lnB>
                  </a:tcPr>
                </a:tc>
                <a:tc>
                  <a:txBody>
                    <a:bodyPr/>
                    <a:lstStyle/>
                    <a:p>
                      <a:pPr>
                        <a:lnSpc>
                          <a:spcPct val="107000"/>
                        </a:lnSpc>
                        <a:spcAft>
                          <a:spcPts val="0"/>
                        </a:spcAft>
                      </a:pPr>
                      <a:r>
                        <a:rPr lang="ru-RU" sz="1300">
                          <a:effectLst/>
                          <a:latin typeface="+mn-lt"/>
                          <a:ea typeface="Times New Roman" panose="02020603050405020304" pitchFamily="18" charset="0"/>
                          <a:cs typeface="Times New Roman" panose="02020603050405020304" pitchFamily="18" charset="0"/>
                        </a:rPr>
                        <a:t>Ноль («0»)</a:t>
                      </a:r>
                      <a:endParaRPr lang="ru-RU" sz="1300">
                        <a:effectLst/>
                        <a:latin typeface="+mn-lt"/>
                        <a:ea typeface="Calibri" panose="020F0502020204030204" pitchFamily="34" charset="0"/>
                        <a:cs typeface="Times New Roman" panose="02020603050405020304" pitchFamily="18" charset="0"/>
                      </a:endParaRPr>
                    </a:p>
                  </a:txBody>
                  <a:tcPr marL="100020" marR="100020" marT="100020" marB="100020">
                    <a:lnL w="12700" cap="flat" cmpd="sng" algn="ctr">
                      <a:solidFill>
                        <a:srgbClr val="DFDFDF"/>
                      </a:solidFill>
                      <a:prstDash val="solid"/>
                      <a:round/>
                      <a:headEnd type="none" w="med" len="med"/>
                      <a:tailEnd type="none" w="med" len="med"/>
                    </a:lnL>
                    <a:lnR w="12700" cap="flat" cmpd="sng" algn="ctr">
                      <a:solidFill>
                        <a:srgbClr val="DFDFDF"/>
                      </a:solidFill>
                      <a:prstDash val="solid"/>
                      <a:round/>
                      <a:headEnd type="none" w="med" len="med"/>
                      <a:tailEnd type="none" w="med" len="med"/>
                    </a:lnR>
                    <a:lnT w="12700" cap="flat" cmpd="sng" algn="ctr">
                      <a:solidFill>
                        <a:srgbClr val="DFDFDF"/>
                      </a:solidFill>
                      <a:prstDash val="solid"/>
                      <a:round/>
                      <a:headEnd type="none" w="med" len="med"/>
                      <a:tailEnd type="none" w="med" len="med"/>
                    </a:lnT>
                    <a:lnB w="12700" cap="flat" cmpd="sng" algn="ctr">
                      <a:solidFill>
                        <a:srgbClr val="DFDFDF"/>
                      </a:solidFill>
                      <a:prstDash val="solid"/>
                      <a:round/>
                      <a:headEnd type="none" w="med" len="med"/>
                      <a:tailEnd type="none" w="med" len="med"/>
                    </a:lnB>
                  </a:tcPr>
                </a:tc>
                <a:tc>
                  <a:txBody>
                    <a:bodyPr/>
                    <a:lstStyle/>
                    <a:p>
                      <a:pPr>
                        <a:lnSpc>
                          <a:spcPct val="107000"/>
                        </a:lnSpc>
                        <a:spcAft>
                          <a:spcPts val="0"/>
                        </a:spcAft>
                      </a:pPr>
                      <a:r>
                        <a:rPr lang="ru-RU" sz="1300" dirty="0">
                          <a:effectLst/>
                          <a:latin typeface="+mn-lt"/>
                          <a:ea typeface="Times New Roman" panose="02020603050405020304" pitchFamily="18" charset="0"/>
                          <a:cs typeface="Times New Roman" panose="02020603050405020304" pitchFamily="18" charset="0"/>
                        </a:rPr>
                        <a:t>Заполняется по правилам, действовавшим в 2022 </a:t>
                      </a:r>
                      <a:r>
                        <a:rPr lang="ru-RU" sz="1300" dirty="0" smtClean="0">
                          <a:effectLst/>
                          <a:latin typeface="+mn-lt"/>
                          <a:ea typeface="Times New Roman" panose="02020603050405020304" pitchFamily="18" charset="0"/>
                          <a:cs typeface="Times New Roman" panose="02020603050405020304" pitchFamily="18" charset="0"/>
                        </a:rPr>
                        <a:t>году: налоговый период в привычном формате ХХ.ХХ.ХХХХ;</a:t>
                      </a:r>
                      <a:endParaRPr lang="ru-RU" sz="1300" dirty="0">
                        <a:effectLst/>
                        <a:latin typeface="+mn-lt"/>
                        <a:ea typeface="Calibri" panose="020F0502020204030204" pitchFamily="34" charset="0"/>
                        <a:cs typeface="Times New Roman" panose="02020603050405020304" pitchFamily="18" charset="0"/>
                      </a:endParaRPr>
                    </a:p>
                    <a:p>
                      <a:pPr>
                        <a:lnSpc>
                          <a:spcPct val="107000"/>
                        </a:lnSpc>
                        <a:spcAft>
                          <a:spcPts val="0"/>
                        </a:spcAft>
                      </a:pPr>
                      <a:r>
                        <a:rPr lang="ru-RU" sz="1300" dirty="0">
                          <a:effectLst/>
                          <a:latin typeface="+mn-lt"/>
                          <a:ea typeface="Times New Roman" panose="02020603050405020304" pitchFamily="18" charset="0"/>
                          <a:cs typeface="Times New Roman" panose="02020603050405020304" pitchFamily="18" charset="0"/>
                        </a:rPr>
                        <a:t>Примеры: «МС.02.2023», «КВ.01.2023»,«ПЛ.02.2023», «ГД.00.2023»</a:t>
                      </a:r>
                      <a:endParaRPr lang="ru-RU" sz="1300" dirty="0">
                        <a:effectLst/>
                        <a:latin typeface="+mn-lt"/>
                        <a:ea typeface="Calibri" panose="020F0502020204030204" pitchFamily="34" charset="0"/>
                        <a:cs typeface="Times New Roman" panose="02020603050405020304" pitchFamily="18" charset="0"/>
                      </a:endParaRPr>
                    </a:p>
                  </a:txBody>
                  <a:tcPr marL="100020" marR="100020" marT="100020" marB="100020">
                    <a:lnL w="12700" cap="flat" cmpd="sng" algn="ctr">
                      <a:solidFill>
                        <a:srgbClr val="DFDFDF"/>
                      </a:solidFill>
                      <a:prstDash val="solid"/>
                      <a:round/>
                      <a:headEnd type="none" w="med" len="med"/>
                      <a:tailEnd type="none" w="med" len="med"/>
                    </a:lnL>
                    <a:lnR>
                      <a:noFill/>
                    </a:lnR>
                    <a:lnT w="12700" cap="flat" cmpd="sng" algn="ctr">
                      <a:solidFill>
                        <a:srgbClr val="DFDFDF"/>
                      </a:solidFill>
                      <a:prstDash val="solid"/>
                      <a:round/>
                      <a:headEnd type="none" w="med" len="med"/>
                      <a:tailEnd type="none" w="med" len="med"/>
                    </a:lnT>
                    <a:lnB w="12700" cap="flat" cmpd="sng" algn="ctr">
                      <a:solidFill>
                        <a:srgbClr val="DFDFDF"/>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69382946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 xmlns:a16="http://schemas.microsoft.com/office/drawing/2014/main" id="{A4A87C69-C36A-4EE8-B31C-E59FE91CE915}"/>
              </a:ext>
            </a:extLst>
          </p:cNvPr>
          <p:cNvSpPr/>
          <p:nvPr/>
        </p:nvSpPr>
        <p:spPr>
          <a:xfrm>
            <a:off x="21783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3077903" y="172277"/>
            <a:ext cx="8741577" cy="816304"/>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ru-RU" sz="2000" b="1" dirty="0" smtClean="0">
                <a:solidFill>
                  <a:srgbClr val="0070C0"/>
                </a:solidFill>
              </a:rPr>
              <a:t>ТАБЛИЦА ЗАПОЛНЕНИЯ РЕКВИЗИТОВ ПЛАТЕЖЕК ПРИ ПЕРЕЧИСЛЕНИИ НАЛОГОВ, ВЗНОСОВ, СБОРОВ В 2023Г.(продолжение)</a:t>
            </a:r>
            <a:endParaRPr lang="ru-RU" sz="2000" b="1" dirty="0">
              <a:solidFill>
                <a:srgbClr val="0070C0"/>
              </a:solidFill>
            </a:endParaRPr>
          </a:p>
        </p:txBody>
      </p:sp>
      <p:sp>
        <p:nvSpPr>
          <p:cNvPr id="5" name="TextBox 4">
            <a:extLst>
              <a:ext uri="{FF2B5EF4-FFF2-40B4-BE49-F238E27FC236}">
                <a16:creationId xmlns="" xmlns:a16="http://schemas.microsoft.com/office/drawing/2014/main" id="{8A25DFB0-0884-4ADA-A8E0-DB093644E74A}"/>
              </a:ext>
            </a:extLst>
          </p:cNvPr>
          <p:cNvSpPr txBox="1"/>
          <p:nvPr/>
        </p:nvSpPr>
        <p:spPr>
          <a:xfrm>
            <a:off x="1920511" y="1937872"/>
            <a:ext cx="8537097" cy="923330"/>
          </a:xfrm>
          <a:prstGeom prst="rect">
            <a:avLst/>
          </a:prstGeom>
          <a:noFill/>
        </p:spPr>
        <p:txBody>
          <a:bodyPr wrap="square">
            <a:spAutoFit/>
          </a:bodyPr>
          <a:lstStyle/>
          <a:p>
            <a:pPr algn="just"/>
            <a:r>
              <a:rPr lang="ru-RU" dirty="0"/>
              <a:t> </a:t>
            </a:r>
            <a:endParaRPr lang="ru-RU" dirty="0">
              <a:solidFill>
                <a:srgbClr val="FF0000"/>
              </a:solidFill>
            </a:endParaRPr>
          </a:p>
          <a:p>
            <a:endParaRPr lang="ru-RU" dirty="0"/>
          </a:p>
          <a:p>
            <a:endParaRPr lang="ru-RU" dirty="0"/>
          </a:p>
        </p:txBody>
      </p:sp>
      <p:sp>
        <p:nvSpPr>
          <p:cNvPr id="7" name="TextBox 6">
            <a:extLst>
              <a:ext uri="{FF2B5EF4-FFF2-40B4-BE49-F238E27FC236}">
                <a16:creationId xmlns="" xmlns:a16="http://schemas.microsoft.com/office/drawing/2014/main" id="{652483EA-B45D-4A4B-BBC4-64AF70E89243}"/>
              </a:ext>
            </a:extLst>
          </p:cNvPr>
          <p:cNvSpPr txBox="1"/>
          <p:nvPr/>
        </p:nvSpPr>
        <p:spPr>
          <a:xfrm>
            <a:off x="412221" y="988581"/>
            <a:ext cx="11522604" cy="1200329"/>
          </a:xfrm>
          <a:prstGeom prst="rect">
            <a:avLst/>
          </a:prstGeom>
          <a:noFill/>
        </p:spPr>
        <p:txBody>
          <a:bodyPr wrap="square">
            <a:spAutoFit/>
          </a:bodyPr>
          <a:lstStyle/>
          <a:p>
            <a:r>
              <a:rPr lang="ru-RU" dirty="0"/>
              <a:t>  </a:t>
            </a:r>
          </a:p>
          <a:p>
            <a:r>
              <a:rPr lang="ru-RU" dirty="0"/>
              <a:t> </a:t>
            </a:r>
          </a:p>
          <a:p>
            <a:r>
              <a:rPr lang="ru-RU" dirty="0"/>
              <a:t> </a:t>
            </a:r>
          </a:p>
          <a:p>
            <a:pPr algn="just"/>
            <a:endParaRPr lang="ru-RU" dirty="0"/>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2"/>
          <a:srcRect b="14181"/>
          <a:stretch/>
        </p:blipFill>
        <p:spPr>
          <a:xfrm>
            <a:off x="412221" y="233661"/>
            <a:ext cx="2355840" cy="754920"/>
          </a:xfrm>
          <a:prstGeom prst="rect">
            <a:avLst/>
          </a:prstGeom>
        </p:spPr>
      </p:pic>
      <p:sp>
        <p:nvSpPr>
          <p:cNvPr id="8" name="Line 5">
            <a:extLst>
              <a:ext uri="{FF2B5EF4-FFF2-40B4-BE49-F238E27FC236}">
                <a16:creationId xmlns="" xmlns:a16="http://schemas.microsoft.com/office/drawing/2014/main" id="{81E79B63-4151-4A9C-895C-B92BA3AC9DB5}"/>
              </a:ext>
            </a:extLst>
          </p:cNvPr>
          <p:cNvSpPr/>
          <p:nvPr/>
        </p:nvSpPr>
        <p:spPr>
          <a:xfrm>
            <a:off x="3556440" y="981720"/>
            <a:ext cx="8110080" cy="0"/>
          </a:xfrm>
          <a:prstGeom prst="line">
            <a:avLst/>
          </a:prstGeom>
          <a:ln/>
        </p:spPr>
        <p:style>
          <a:lnRef idx="1">
            <a:schemeClr val="accent3"/>
          </a:lnRef>
          <a:fillRef idx="0">
            <a:schemeClr val="accent3"/>
          </a:fillRef>
          <a:effectRef idx="0">
            <a:schemeClr val="accent3"/>
          </a:effectRef>
          <a:fontRef idx="minor"/>
        </p:style>
      </p:sp>
      <p:sp>
        <p:nvSpPr>
          <p:cNvPr id="9" name="CustomShape 1">
            <a:extLst>
              <a:ext uri="{FF2B5EF4-FFF2-40B4-BE49-F238E27FC236}">
                <a16:creationId xmlns="" xmlns:a16="http://schemas.microsoft.com/office/drawing/2014/main" id="{20C67339-6A1C-4F9D-8A74-D056AA0B6743}"/>
              </a:ext>
            </a:extLst>
          </p:cNvPr>
          <p:cNvSpPr/>
          <p:nvPr/>
        </p:nvSpPr>
        <p:spPr>
          <a:xfrm>
            <a:off x="0" y="6340680"/>
            <a:ext cx="12191760" cy="517320"/>
          </a:xfrm>
          <a:prstGeom prst="rect">
            <a:avLst/>
          </a:prstGeom>
          <a:solidFill>
            <a:srgbClr val="CDDEE0"/>
          </a:solidFill>
          <a:ln>
            <a:noFill/>
          </a:ln>
        </p:spPr>
        <p:style>
          <a:lnRef idx="2">
            <a:schemeClr val="accent1">
              <a:shade val="50000"/>
            </a:schemeClr>
          </a:lnRef>
          <a:fillRef idx="1">
            <a:schemeClr val="accent1"/>
          </a:fillRef>
          <a:effectRef idx="0">
            <a:schemeClr val="accent1"/>
          </a:effectRef>
          <a:fontRef idx="minor"/>
        </p:style>
      </p:sp>
      <p:sp>
        <p:nvSpPr>
          <p:cNvPr id="10" name="CustomShape 4">
            <a:extLst>
              <a:ext uri="{FF2B5EF4-FFF2-40B4-BE49-F238E27FC236}">
                <a16:creationId xmlns="" xmlns:a16="http://schemas.microsoft.com/office/drawing/2014/main" id="{770229F1-50B0-4893-BC50-5F5573115AFA}"/>
              </a:ext>
            </a:extLst>
          </p:cNvPr>
          <p:cNvSpPr/>
          <p:nvPr/>
        </p:nvSpPr>
        <p:spPr>
          <a:xfrm>
            <a:off x="1523880" y="6410880"/>
            <a:ext cx="9143640" cy="401760"/>
          </a:xfrm>
          <a:prstGeom prst="rect">
            <a:avLst/>
          </a:prstGeom>
          <a:noFill/>
          <a:ln>
            <a:noFill/>
          </a:ln>
        </p:spPr>
        <p:style>
          <a:lnRef idx="0">
            <a:scrgbClr r="0" g="0" b="0"/>
          </a:lnRef>
          <a:fillRef idx="0">
            <a:scrgbClr r="0" g="0" b="0"/>
          </a:fillRef>
          <a:effectRef idx="0">
            <a:scrgbClr r="0" g="0" b="0"/>
          </a:effectRef>
          <a:fontRef idx="minor"/>
        </p:style>
        <p:txBody>
          <a:bodyPr>
            <a:noAutofit/>
          </a:bodyPr>
          <a:lstStyle/>
          <a:p>
            <a:pPr algn="ctr">
              <a:lnSpc>
                <a:spcPct val="90000"/>
              </a:lnSpc>
              <a:spcBef>
                <a:spcPts val="1001"/>
              </a:spcBef>
            </a:pPr>
            <a:r>
              <a:rPr lang="ru-RU" sz="2800" b="0" i="1" strike="noStrike" spc="-1" dirty="0">
                <a:solidFill>
                  <a:srgbClr val="58599B"/>
                </a:solidFill>
                <a:latin typeface="Warnock Pro"/>
              </a:rPr>
              <a:t>Защита интересов собственника. Надёжно!</a:t>
            </a:r>
            <a:endParaRPr lang="ru-RU" sz="2800" b="0" strike="noStrike" spc="-1" dirty="0">
              <a:latin typeface="Arial"/>
            </a:endParaRPr>
          </a:p>
        </p:txBody>
      </p:sp>
      <p:graphicFrame>
        <p:nvGraphicFramePr>
          <p:cNvPr id="4" name="Таблица 3"/>
          <p:cNvGraphicFramePr>
            <a:graphicFrameLocks noGrp="1"/>
          </p:cNvGraphicFramePr>
          <p:nvPr>
            <p:extLst>
              <p:ext uri="{D42A27DB-BD31-4B8C-83A1-F6EECF244321}">
                <p14:modId xmlns:p14="http://schemas.microsoft.com/office/powerpoint/2010/main" val="529977211"/>
              </p:ext>
            </p:extLst>
          </p:nvPr>
        </p:nvGraphicFramePr>
        <p:xfrm>
          <a:off x="1130302" y="1403511"/>
          <a:ext cx="10794999" cy="5440455"/>
        </p:xfrm>
        <a:graphic>
          <a:graphicData uri="http://schemas.openxmlformats.org/drawingml/2006/table">
            <a:tbl>
              <a:tblPr firstRow="1" firstCol="1" bandRow="1"/>
              <a:tblGrid>
                <a:gridCol w="3598333"/>
                <a:gridCol w="3598333"/>
                <a:gridCol w="3598333"/>
              </a:tblGrid>
              <a:tr h="607040">
                <a:tc>
                  <a:txBody>
                    <a:bodyPr/>
                    <a:lstStyle/>
                    <a:p>
                      <a:pPr>
                        <a:lnSpc>
                          <a:spcPct val="107000"/>
                        </a:lnSpc>
                        <a:spcAft>
                          <a:spcPts val="0"/>
                        </a:spcAft>
                      </a:pPr>
                      <a:r>
                        <a:rPr lang="ru-RU" sz="1300" dirty="0">
                          <a:effectLst/>
                          <a:latin typeface="+mn-lt"/>
                          <a:ea typeface="Times New Roman" panose="02020603050405020304" pitchFamily="18" charset="0"/>
                          <a:cs typeface="Times New Roman" panose="02020603050405020304" pitchFamily="18" charset="0"/>
                        </a:rPr>
                        <a:t>ИНН получателя (поле 61)</a:t>
                      </a:r>
                      <a:endParaRPr lang="ru-RU" sz="1300" dirty="0">
                        <a:effectLst/>
                        <a:latin typeface="+mn-lt"/>
                        <a:ea typeface="Calibri" panose="020F0502020204030204" pitchFamily="34" charset="0"/>
                        <a:cs typeface="Times New Roman" panose="02020603050405020304" pitchFamily="18" charset="0"/>
                      </a:endParaRPr>
                    </a:p>
                  </a:txBody>
                  <a:tcPr marL="142875" marR="142875" marT="142875" marB="142875">
                    <a:lnL w="12700" cap="flat" cmpd="sng" algn="ctr">
                      <a:solidFill>
                        <a:srgbClr val="DFDFDF"/>
                      </a:solidFill>
                      <a:prstDash val="solid"/>
                      <a:round/>
                      <a:headEnd type="none" w="med" len="med"/>
                      <a:tailEnd type="none" w="med" len="med"/>
                    </a:lnL>
                    <a:lnR w="12700" cap="flat" cmpd="sng" algn="ctr">
                      <a:solidFill>
                        <a:srgbClr val="DFDFDF"/>
                      </a:solidFill>
                      <a:prstDash val="solid"/>
                      <a:round/>
                      <a:headEnd type="none" w="med" len="med"/>
                      <a:tailEnd type="none" w="med" len="med"/>
                    </a:lnR>
                    <a:lnT w="12700" cap="flat" cmpd="sng" algn="ctr">
                      <a:solidFill>
                        <a:srgbClr val="DFDFDF"/>
                      </a:solidFill>
                      <a:prstDash val="solid"/>
                      <a:round/>
                      <a:headEnd type="none" w="med" len="med"/>
                      <a:tailEnd type="none" w="med" len="med"/>
                    </a:lnT>
                    <a:lnB w="12700" cap="flat" cmpd="sng" algn="ctr">
                      <a:solidFill>
                        <a:srgbClr val="DFDFDF"/>
                      </a:solidFill>
                      <a:prstDash val="solid"/>
                      <a:round/>
                      <a:headEnd type="none" w="med" len="med"/>
                      <a:tailEnd type="none" w="med" len="med"/>
                    </a:lnB>
                  </a:tcPr>
                </a:tc>
                <a:tc gridSpan="2">
                  <a:txBody>
                    <a:bodyPr/>
                    <a:lstStyle/>
                    <a:p>
                      <a:pPr algn="just">
                        <a:lnSpc>
                          <a:spcPct val="107000"/>
                        </a:lnSpc>
                        <a:spcAft>
                          <a:spcPts val="0"/>
                        </a:spcAft>
                      </a:pPr>
                      <a:r>
                        <a:rPr lang="ru-RU" sz="1300" dirty="0">
                          <a:effectLst/>
                          <a:latin typeface="+mn-lt"/>
                          <a:ea typeface="Times New Roman" panose="02020603050405020304" pitchFamily="18" charset="0"/>
                          <a:cs typeface="Times New Roman" panose="02020603050405020304" pitchFamily="18" charset="0"/>
                        </a:rPr>
                        <a:t>ИНН уполномоченного территориального налогового органа:</a:t>
                      </a:r>
                      <a:endParaRPr lang="ru-RU" sz="1300" dirty="0">
                        <a:effectLst/>
                        <a:latin typeface="+mn-lt"/>
                        <a:ea typeface="Calibri" panose="020F0502020204030204" pitchFamily="34" charset="0"/>
                        <a:cs typeface="Times New Roman" panose="02020603050405020304" pitchFamily="18" charset="0"/>
                      </a:endParaRPr>
                    </a:p>
                    <a:p>
                      <a:pPr algn="just">
                        <a:lnSpc>
                          <a:spcPct val="107000"/>
                        </a:lnSpc>
                        <a:spcAft>
                          <a:spcPts val="0"/>
                        </a:spcAft>
                      </a:pPr>
                      <a:r>
                        <a:rPr lang="ru-RU" sz="1300" dirty="0">
                          <a:effectLst/>
                          <a:latin typeface="+mn-lt"/>
                          <a:ea typeface="Times New Roman" panose="02020603050405020304" pitchFamily="18" charset="0"/>
                          <a:cs typeface="Times New Roman" panose="02020603050405020304" pitchFamily="18" charset="0"/>
                        </a:rPr>
                        <a:t>7727406020</a:t>
                      </a:r>
                      <a:endParaRPr lang="ru-RU" sz="1300" dirty="0">
                        <a:effectLst/>
                        <a:latin typeface="+mn-lt"/>
                        <a:ea typeface="Calibri" panose="020F0502020204030204" pitchFamily="34" charset="0"/>
                        <a:cs typeface="Times New Roman" panose="02020603050405020304" pitchFamily="18" charset="0"/>
                      </a:endParaRPr>
                    </a:p>
                  </a:txBody>
                  <a:tcPr marL="142875" marR="142875" marT="142875" marB="142875">
                    <a:lnL w="12700" cap="flat" cmpd="sng" algn="ctr">
                      <a:solidFill>
                        <a:srgbClr val="DFDFDF"/>
                      </a:solidFill>
                      <a:prstDash val="solid"/>
                      <a:round/>
                      <a:headEnd type="none" w="med" len="med"/>
                      <a:tailEnd type="none" w="med" len="med"/>
                    </a:lnL>
                    <a:lnR w="12700" cap="flat" cmpd="sng" algn="ctr">
                      <a:solidFill>
                        <a:srgbClr val="DFDFDF"/>
                      </a:solidFill>
                      <a:prstDash val="solid"/>
                      <a:round/>
                      <a:headEnd type="none" w="med" len="med"/>
                      <a:tailEnd type="none" w="med" len="med"/>
                    </a:lnR>
                    <a:lnT w="12700" cap="flat" cmpd="sng" algn="ctr">
                      <a:solidFill>
                        <a:srgbClr val="DFDFDF"/>
                      </a:solidFill>
                      <a:prstDash val="solid"/>
                      <a:round/>
                      <a:headEnd type="none" w="med" len="med"/>
                      <a:tailEnd type="none" w="med" len="med"/>
                    </a:lnT>
                    <a:lnB w="12700" cap="flat" cmpd="sng" algn="ctr">
                      <a:solidFill>
                        <a:srgbClr val="DFDFDF"/>
                      </a:solidFill>
                      <a:prstDash val="solid"/>
                      <a:round/>
                      <a:headEnd type="none" w="med" len="med"/>
                      <a:tailEnd type="none" w="med" len="med"/>
                    </a:lnB>
                  </a:tcPr>
                </a:tc>
                <a:tc hMerge="1">
                  <a:txBody>
                    <a:bodyPr/>
                    <a:lstStyle/>
                    <a:p>
                      <a:endParaRPr lang="ru-RU"/>
                    </a:p>
                  </a:txBody>
                  <a:tcPr>
                    <a:lnL w="12700" cap="flat" cmpd="sng" algn="ctr">
                      <a:solidFill>
                        <a:srgbClr val="DFDFDF"/>
                      </a:solidFill>
                      <a:prstDash val="solid"/>
                      <a:round/>
                      <a:headEnd type="none" w="med" len="med"/>
                      <a:tailEnd type="none" w="med" len="med"/>
                    </a:lnL>
                    <a:lnR>
                      <a:noFill/>
                    </a:lnR>
                    <a:lnT w="12700" cap="flat" cmpd="sng" algn="ctr">
                      <a:solidFill>
                        <a:srgbClr val="DFDFDF"/>
                      </a:solidFill>
                      <a:prstDash val="solid"/>
                      <a:round/>
                      <a:headEnd type="none" w="med" len="med"/>
                      <a:tailEnd type="none" w="med" len="med"/>
                    </a:lnT>
                    <a:lnB w="12700" cap="flat" cmpd="sng" algn="ctr">
                      <a:solidFill>
                        <a:srgbClr val="DFDFDF"/>
                      </a:solidFill>
                      <a:prstDash val="solid"/>
                      <a:round/>
                      <a:headEnd type="none" w="med" len="med"/>
                      <a:tailEnd type="none" w="med" len="med"/>
                    </a:lnB>
                  </a:tcPr>
                </a:tc>
              </a:tr>
              <a:tr h="605544">
                <a:tc>
                  <a:txBody>
                    <a:bodyPr/>
                    <a:lstStyle/>
                    <a:p>
                      <a:pPr>
                        <a:lnSpc>
                          <a:spcPct val="107000"/>
                        </a:lnSpc>
                        <a:spcAft>
                          <a:spcPts val="0"/>
                        </a:spcAft>
                      </a:pPr>
                      <a:r>
                        <a:rPr lang="ru-RU" sz="1300" dirty="0">
                          <a:effectLst/>
                          <a:latin typeface="+mn-lt"/>
                          <a:ea typeface="Times New Roman" panose="02020603050405020304" pitchFamily="18" charset="0"/>
                          <a:cs typeface="Times New Roman" panose="02020603050405020304" pitchFamily="18" charset="0"/>
                        </a:rPr>
                        <a:t>КПП получателя (поле 103)</a:t>
                      </a:r>
                      <a:endParaRPr lang="ru-RU" sz="1300" dirty="0">
                        <a:effectLst/>
                        <a:latin typeface="+mn-lt"/>
                        <a:ea typeface="Calibri" panose="020F0502020204030204" pitchFamily="34" charset="0"/>
                        <a:cs typeface="Times New Roman" panose="02020603050405020304" pitchFamily="18" charset="0"/>
                      </a:endParaRPr>
                    </a:p>
                  </a:txBody>
                  <a:tcPr marL="142875" marR="142875" marT="142875" marB="142875">
                    <a:lnL w="12700" cap="flat" cmpd="sng" algn="ctr">
                      <a:solidFill>
                        <a:srgbClr val="DFDFDF"/>
                      </a:solidFill>
                      <a:prstDash val="solid"/>
                      <a:round/>
                      <a:headEnd type="none" w="med" len="med"/>
                      <a:tailEnd type="none" w="med" len="med"/>
                    </a:lnL>
                    <a:lnR w="12700" cap="flat" cmpd="sng" algn="ctr">
                      <a:solidFill>
                        <a:srgbClr val="DFDFDF"/>
                      </a:solidFill>
                      <a:prstDash val="solid"/>
                      <a:round/>
                      <a:headEnd type="none" w="med" len="med"/>
                      <a:tailEnd type="none" w="med" len="med"/>
                    </a:lnR>
                    <a:lnT w="12700" cap="flat" cmpd="sng" algn="ctr">
                      <a:solidFill>
                        <a:srgbClr val="DFDFDF"/>
                      </a:solidFill>
                      <a:prstDash val="solid"/>
                      <a:round/>
                      <a:headEnd type="none" w="med" len="med"/>
                      <a:tailEnd type="none" w="med" len="med"/>
                    </a:lnT>
                    <a:lnB w="12700" cap="flat" cmpd="sng" algn="ctr">
                      <a:solidFill>
                        <a:srgbClr val="DFDFDF"/>
                      </a:solidFill>
                      <a:prstDash val="solid"/>
                      <a:round/>
                      <a:headEnd type="none" w="med" len="med"/>
                      <a:tailEnd type="none" w="med" len="med"/>
                    </a:lnB>
                  </a:tcPr>
                </a:tc>
                <a:tc gridSpan="2">
                  <a:txBody>
                    <a:bodyPr/>
                    <a:lstStyle/>
                    <a:p>
                      <a:pPr algn="just">
                        <a:lnSpc>
                          <a:spcPct val="107000"/>
                        </a:lnSpc>
                        <a:spcAft>
                          <a:spcPts val="0"/>
                        </a:spcAft>
                      </a:pPr>
                      <a:r>
                        <a:rPr lang="ru-RU" sz="1300" dirty="0">
                          <a:effectLst/>
                          <a:latin typeface="+mn-lt"/>
                          <a:ea typeface="Times New Roman" panose="02020603050405020304" pitchFamily="18" charset="0"/>
                          <a:cs typeface="Times New Roman" panose="02020603050405020304" pitchFamily="18" charset="0"/>
                        </a:rPr>
                        <a:t>КПП уполномоченного территориального налогового органа:</a:t>
                      </a:r>
                      <a:endParaRPr lang="ru-RU" sz="1300" dirty="0">
                        <a:effectLst/>
                        <a:latin typeface="+mn-lt"/>
                        <a:ea typeface="Calibri" panose="020F0502020204030204" pitchFamily="34" charset="0"/>
                        <a:cs typeface="Times New Roman" panose="02020603050405020304" pitchFamily="18" charset="0"/>
                      </a:endParaRPr>
                    </a:p>
                    <a:p>
                      <a:pPr algn="just">
                        <a:lnSpc>
                          <a:spcPct val="107000"/>
                        </a:lnSpc>
                        <a:spcAft>
                          <a:spcPts val="0"/>
                        </a:spcAft>
                      </a:pPr>
                      <a:r>
                        <a:rPr lang="ru-RU" sz="1300" dirty="0">
                          <a:effectLst/>
                          <a:latin typeface="+mn-lt"/>
                          <a:ea typeface="Times New Roman" panose="02020603050405020304" pitchFamily="18" charset="0"/>
                          <a:cs typeface="Times New Roman" panose="02020603050405020304" pitchFamily="18" charset="0"/>
                        </a:rPr>
                        <a:t>770801001</a:t>
                      </a:r>
                      <a:endParaRPr lang="ru-RU" sz="1300" dirty="0">
                        <a:effectLst/>
                        <a:latin typeface="+mn-lt"/>
                        <a:ea typeface="Calibri" panose="020F0502020204030204" pitchFamily="34" charset="0"/>
                        <a:cs typeface="Times New Roman" panose="02020603050405020304" pitchFamily="18" charset="0"/>
                      </a:endParaRPr>
                    </a:p>
                  </a:txBody>
                  <a:tcPr marL="142875" marR="142875" marT="142875" marB="142875">
                    <a:lnL w="12700" cap="flat" cmpd="sng" algn="ctr">
                      <a:solidFill>
                        <a:srgbClr val="DFDFDF"/>
                      </a:solidFill>
                      <a:prstDash val="solid"/>
                      <a:round/>
                      <a:headEnd type="none" w="med" len="med"/>
                      <a:tailEnd type="none" w="med" len="med"/>
                    </a:lnL>
                    <a:lnR w="12700" cap="flat" cmpd="sng" algn="ctr">
                      <a:solidFill>
                        <a:srgbClr val="DFDFDF"/>
                      </a:solidFill>
                      <a:prstDash val="solid"/>
                      <a:round/>
                      <a:headEnd type="none" w="med" len="med"/>
                      <a:tailEnd type="none" w="med" len="med"/>
                    </a:lnR>
                    <a:lnT w="12700" cap="flat" cmpd="sng" algn="ctr">
                      <a:solidFill>
                        <a:srgbClr val="DFDFDF"/>
                      </a:solidFill>
                      <a:prstDash val="solid"/>
                      <a:round/>
                      <a:headEnd type="none" w="med" len="med"/>
                      <a:tailEnd type="none" w="med" len="med"/>
                    </a:lnT>
                    <a:lnB w="12700" cap="flat" cmpd="sng" algn="ctr">
                      <a:solidFill>
                        <a:srgbClr val="DFDFDF"/>
                      </a:solidFill>
                      <a:prstDash val="solid"/>
                      <a:round/>
                      <a:headEnd type="none" w="med" len="med"/>
                      <a:tailEnd type="none" w="med" len="med"/>
                    </a:lnB>
                  </a:tcPr>
                </a:tc>
                <a:tc hMerge="1">
                  <a:txBody>
                    <a:bodyPr/>
                    <a:lstStyle/>
                    <a:p>
                      <a:endParaRPr lang="ru-RU"/>
                    </a:p>
                  </a:txBody>
                  <a:tcPr>
                    <a:lnL w="12700" cap="flat" cmpd="sng" algn="ctr">
                      <a:solidFill>
                        <a:srgbClr val="DFDFDF"/>
                      </a:solidFill>
                      <a:prstDash val="solid"/>
                      <a:round/>
                      <a:headEnd type="none" w="med" len="med"/>
                      <a:tailEnd type="none" w="med" len="med"/>
                    </a:lnL>
                    <a:lnR>
                      <a:noFill/>
                    </a:lnR>
                    <a:lnT w="12700" cap="flat" cmpd="sng" algn="ctr">
                      <a:solidFill>
                        <a:srgbClr val="DFDFDF"/>
                      </a:solidFill>
                      <a:prstDash val="solid"/>
                      <a:round/>
                      <a:headEnd type="none" w="med" len="med"/>
                      <a:tailEnd type="none" w="med" len="med"/>
                    </a:lnT>
                    <a:lnB w="12700" cap="flat" cmpd="sng" algn="ctr">
                      <a:solidFill>
                        <a:srgbClr val="DFDFDF"/>
                      </a:solidFill>
                      <a:prstDash val="solid"/>
                      <a:round/>
                      <a:headEnd type="none" w="med" len="med"/>
                      <a:tailEnd type="none" w="med" len="med"/>
                    </a:lnB>
                  </a:tcPr>
                </a:tc>
              </a:tr>
              <a:tr h="334831">
                <a:tc>
                  <a:txBody>
                    <a:bodyPr/>
                    <a:lstStyle/>
                    <a:p>
                      <a:pPr>
                        <a:lnSpc>
                          <a:spcPct val="107000"/>
                        </a:lnSpc>
                        <a:spcAft>
                          <a:spcPts val="0"/>
                        </a:spcAft>
                      </a:pPr>
                      <a:r>
                        <a:rPr lang="ru-RU" sz="1300" dirty="0">
                          <a:effectLst/>
                          <a:latin typeface="+mn-lt"/>
                          <a:ea typeface="Times New Roman" panose="02020603050405020304" pitchFamily="18" charset="0"/>
                          <a:cs typeface="Times New Roman" panose="02020603050405020304" pitchFamily="18" charset="0"/>
                        </a:rPr>
                        <a:t>Получатель (поле 16)</a:t>
                      </a:r>
                      <a:endParaRPr lang="ru-RU" sz="1300" dirty="0">
                        <a:effectLst/>
                        <a:latin typeface="+mn-lt"/>
                        <a:ea typeface="Calibri" panose="020F0502020204030204" pitchFamily="34" charset="0"/>
                        <a:cs typeface="Times New Roman" panose="02020603050405020304" pitchFamily="18" charset="0"/>
                      </a:endParaRPr>
                    </a:p>
                  </a:txBody>
                  <a:tcPr marL="142875" marR="142875" marT="142875" marB="142875">
                    <a:lnL w="12700" cap="flat" cmpd="sng" algn="ctr">
                      <a:solidFill>
                        <a:srgbClr val="DFDFDF"/>
                      </a:solidFill>
                      <a:prstDash val="solid"/>
                      <a:round/>
                      <a:headEnd type="none" w="med" len="med"/>
                      <a:tailEnd type="none" w="med" len="med"/>
                    </a:lnL>
                    <a:lnR w="12700" cap="flat" cmpd="sng" algn="ctr">
                      <a:solidFill>
                        <a:srgbClr val="DFDFDF"/>
                      </a:solidFill>
                      <a:prstDash val="solid"/>
                      <a:round/>
                      <a:headEnd type="none" w="med" len="med"/>
                      <a:tailEnd type="none" w="med" len="med"/>
                    </a:lnR>
                    <a:lnT w="12700" cap="flat" cmpd="sng" algn="ctr">
                      <a:solidFill>
                        <a:srgbClr val="DFDFDF"/>
                      </a:solidFill>
                      <a:prstDash val="solid"/>
                      <a:round/>
                      <a:headEnd type="none" w="med" len="med"/>
                      <a:tailEnd type="none" w="med" len="med"/>
                    </a:lnT>
                    <a:lnB w="12700" cap="flat" cmpd="sng" algn="ctr">
                      <a:solidFill>
                        <a:srgbClr val="DFDFDF"/>
                      </a:solidFill>
                      <a:prstDash val="solid"/>
                      <a:round/>
                      <a:headEnd type="none" w="med" len="med"/>
                      <a:tailEnd type="none" w="med" len="med"/>
                    </a:lnB>
                  </a:tcPr>
                </a:tc>
                <a:tc gridSpan="2">
                  <a:txBody>
                    <a:bodyPr/>
                    <a:lstStyle/>
                    <a:p>
                      <a:pPr algn="just">
                        <a:lnSpc>
                          <a:spcPct val="107000"/>
                        </a:lnSpc>
                        <a:spcAft>
                          <a:spcPts val="0"/>
                        </a:spcAft>
                      </a:pPr>
                      <a:r>
                        <a:rPr lang="ru-RU" sz="1300" dirty="0">
                          <a:effectLst/>
                          <a:latin typeface="+mn-lt"/>
                          <a:ea typeface="Times New Roman" panose="02020603050405020304" pitchFamily="18" charset="0"/>
                          <a:cs typeface="Times New Roman" panose="02020603050405020304" pitchFamily="18" charset="0"/>
                        </a:rPr>
                        <a:t>Сокращенное наименование органа Федерального казначейства и в </a:t>
                      </a:r>
                      <a:endParaRPr lang="ru-RU" sz="1300" dirty="0">
                        <a:effectLst/>
                        <a:latin typeface="+mn-lt"/>
                        <a:ea typeface="Calibri" panose="020F0502020204030204" pitchFamily="34" charset="0"/>
                        <a:cs typeface="Times New Roman" panose="02020603050405020304" pitchFamily="18" charset="0"/>
                      </a:endParaRPr>
                    </a:p>
                    <a:p>
                      <a:pPr algn="just">
                        <a:lnSpc>
                          <a:spcPct val="107000"/>
                        </a:lnSpc>
                        <a:spcAft>
                          <a:spcPts val="0"/>
                        </a:spcAft>
                      </a:pPr>
                      <a:r>
                        <a:rPr lang="ru-RU" sz="1300" dirty="0">
                          <a:effectLst/>
                          <a:latin typeface="+mn-lt"/>
                          <a:ea typeface="Times New Roman" panose="02020603050405020304" pitchFamily="18" charset="0"/>
                          <a:cs typeface="Times New Roman" panose="02020603050405020304" pitchFamily="18" charset="0"/>
                        </a:rPr>
                        <a:t>скобках наименование уполномоченного налогового органа:</a:t>
                      </a:r>
                      <a:endParaRPr lang="ru-RU" sz="1300" dirty="0">
                        <a:effectLst/>
                        <a:latin typeface="+mn-lt"/>
                        <a:ea typeface="Calibri" panose="020F0502020204030204" pitchFamily="34" charset="0"/>
                        <a:cs typeface="Times New Roman" panose="02020603050405020304" pitchFamily="18" charset="0"/>
                      </a:endParaRPr>
                    </a:p>
                    <a:p>
                      <a:pPr algn="just">
                        <a:lnSpc>
                          <a:spcPct val="107000"/>
                        </a:lnSpc>
                        <a:spcAft>
                          <a:spcPts val="0"/>
                        </a:spcAft>
                      </a:pPr>
                      <a:r>
                        <a:rPr lang="ru-RU" sz="1300" dirty="0">
                          <a:effectLst/>
                          <a:latin typeface="+mn-lt"/>
                          <a:ea typeface="Times New Roman" panose="02020603050405020304" pitchFamily="18" charset="0"/>
                          <a:cs typeface="Times New Roman" panose="02020603050405020304" pitchFamily="18" charset="0"/>
                        </a:rPr>
                        <a:t>УФК по Тульской области (Межрегиональная инспекция Федеральной </a:t>
                      </a:r>
                      <a:endParaRPr lang="ru-RU" sz="1300" dirty="0">
                        <a:effectLst/>
                        <a:latin typeface="+mn-lt"/>
                        <a:ea typeface="Calibri" panose="020F0502020204030204" pitchFamily="34" charset="0"/>
                        <a:cs typeface="Times New Roman" panose="02020603050405020304" pitchFamily="18" charset="0"/>
                      </a:endParaRPr>
                    </a:p>
                    <a:p>
                      <a:pPr algn="just">
                        <a:lnSpc>
                          <a:spcPct val="107000"/>
                        </a:lnSpc>
                        <a:spcAft>
                          <a:spcPts val="0"/>
                        </a:spcAft>
                      </a:pPr>
                      <a:r>
                        <a:rPr lang="ru-RU" sz="1300" dirty="0">
                          <a:effectLst/>
                          <a:latin typeface="+mn-lt"/>
                          <a:ea typeface="Times New Roman" panose="02020603050405020304" pitchFamily="18" charset="0"/>
                          <a:cs typeface="Times New Roman" panose="02020603050405020304" pitchFamily="18" charset="0"/>
                        </a:rPr>
                        <a:t>налоговой службы по управлению долгом)</a:t>
                      </a:r>
                      <a:endParaRPr lang="ru-RU" sz="1300" dirty="0">
                        <a:effectLst/>
                        <a:latin typeface="+mn-lt"/>
                        <a:ea typeface="Calibri" panose="020F0502020204030204" pitchFamily="34" charset="0"/>
                        <a:cs typeface="Times New Roman" panose="02020603050405020304" pitchFamily="18" charset="0"/>
                      </a:endParaRPr>
                    </a:p>
                  </a:txBody>
                  <a:tcPr marL="142875" marR="142875" marT="142875" marB="142875">
                    <a:lnL w="12700" cap="flat" cmpd="sng" algn="ctr">
                      <a:solidFill>
                        <a:srgbClr val="DFDFDF"/>
                      </a:solidFill>
                      <a:prstDash val="solid"/>
                      <a:round/>
                      <a:headEnd type="none" w="med" len="med"/>
                      <a:tailEnd type="none" w="med" len="med"/>
                    </a:lnL>
                    <a:lnR w="12700" cap="flat" cmpd="sng" algn="ctr">
                      <a:solidFill>
                        <a:srgbClr val="DFDFDF"/>
                      </a:solidFill>
                      <a:prstDash val="solid"/>
                      <a:round/>
                      <a:headEnd type="none" w="med" len="med"/>
                      <a:tailEnd type="none" w="med" len="med"/>
                    </a:lnR>
                    <a:lnT w="12700" cap="flat" cmpd="sng" algn="ctr">
                      <a:solidFill>
                        <a:srgbClr val="DFDFDF"/>
                      </a:solidFill>
                      <a:prstDash val="solid"/>
                      <a:round/>
                      <a:headEnd type="none" w="med" len="med"/>
                      <a:tailEnd type="none" w="med" len="med"/>
                    </a:lnT>
                    <a:lnB w="12700" cap="flat" cmpd="sng" algn="ctr">
                      <a:solidFill>
                        <a:srgbClr val="DFDFDF"/>
                      </a:solidFill>
                      <a:prstDash val="solid"/>
                      <a:round/>
                      <a:headEnd type="none" w="med" len="med"/>
                      <a:tailEnd type="none" w="med" len="med"/>
                    </a:lnB>
                  </a:tcPr>
                </a:tc>
                <a:tc hMerge="1">
                  <a:txBody>
                    <a:bodyPr/>
                    <a:lstStyle/>
                    <a:p>
                      <a:endParaRPr lang="ru-RU"/>
                    </a:p>
                  </a:txBody>
                  <a:tcPr>
                    <a:lnL w="12700" cap="flat" cmpd="sng" algn="ctr">
                      <a:solidFill>
                        <a:srgbClr val="DFDFDF"/>
                      </a:solidFill>
                      <a:prstDash val="solid"/>
                      <a:round/>
                      <a:headEnd type="none" w="med" len="med"/>
                      <a:tailEnd type="none" w="med" len="med"/>
                    </a:lnL>
                    <a:lnR>
                      <a:noFill/>
                    </a:lnR>
                    <a:lnT w="12700" cap="flat" cmpd="sng" algn="ctr">
                      <a:solidFill>
                        <a:srgbClr val="DFDFDF"/>
                      </a:solidFill>
                      <a:prstDash val="solid"/>
                      <a:round/>
                      <a:headEnd type="none" w="med" len="med"/>
                      <a:tailEnd type="none" w="med" len="med"/>
                    </a:lnT>
                    <a:lnB w="12700" cap="flat" cmpd="sng" algn="ctr">
                      <a:solidFill>
                        <a:srgbClr val="DFDFDF"/>
                      </a:solidFill>
                      <a:prstDash val="solid"/>
                      <a:round/>
                      <a:headEnd type="none" w="med" len="med"/>
                      <a:tailEnd type="none" w="med" len="med"/>
                    </a:lnB>
                  </a:tcPr>
                </a:tc>
              </a:tr>
              <a:tr h="470935">
                <a:tc>
                  <a:txBody>
                    <a:bodyPr/>
                    <a:lstStyle/>
                    <a:p>
                      <a:pPr>
                        <a:lnSpc>
                          <a:spcPct val="107000"/>
                        </a:lnSpc>
                        <a:spcAft>
                          <a:spcPts val="0"/>
                        </a:spcAft>
                      </a:pPr>
                      <a:r>
                        <a:rPr lang="ru-RU" sz="1300">
                          <a:effectLst/>
                          <a:latin typeface="+mn-lt"/>
                          <a:ea typeface="Times New Roman" panose="02020603050405020304" pitchFamily="18" charset="0"/>
                          <a:cs typeface="Times New Roman" panose="02020603050405020304" pitchFamily="18" charset="0"/>
                        </a:rPr>
                        <a:t>Код (поле 22)</a:t>
                      </a:r>
                      <a:endParaRPr lang="ru-RU" sz="1300">
                        <a:effectLst/>
                        <a:latin typeface="+mn-lt"/>
                        <a:ea typeface="Calibri" panose="020F0502020204030204" pitchFamily="34" charset="0"/>
                        <a:cs typeface="Times New Roman" panose="02020603050405020304" pitchFamily="18" charset="0"/>
                      </a:endParaRPr>
                    </a:p>
                  </a:txBody>
                  <a:tcPr marL="142875" marR="142875" marT="142875" marB="142875">
                    <a:lnL w="12700" cap="flat" cmpd="sng" algn="ctr">
                      <a:solidFill>
                        <a:srgbClr val="DFDFDF"/>
                      </a:solidFill>
                      <a:prstDash val="solid"/>
                      <a:round/>
                      <a:headEnd type="none" w="med" len="med"/>
                      <a:tailEnd type="none" w="med" len="med"/>
                    </a:lnL>
                    <a:lnR w="12700" cap="flat" cmpd="sng" algn="ctr">
                      <a:solidFill>
                        <a:srgbClr val="DFDFDF"/>
                      </a:solidFill>
                      <a:prstDash val="solid"/>
                      <a:round/>
                      <a:headEnd type="none" w="med" len="med"/>
                      <a:tailEnd type="none" w="med" len="med"/>
                    </a:lnR>
                    <a:lnT w="12700" cap="flat" cmpd="sng" algn="ctr">
                      <a:solidFill>
                        <a:srgbClr val="DFDFDF"/>
                      </a:solidFill>
                      <a:prstDash val="solid"/>
                      <a:round/>
                      <a:headEnd type="none" w="med" len="med"/>
                      <a:tailEnd type="none" w="med" len="med"/>
                    </a:lnT>
                    <a:lnB w="12700" cap="flat" cmpd="sng" algn="ctr">
                      <a:solidFill>
                        <a:srgbClr val="DFDFDF"/>
                      </a:solidFill>
                      <a:prstDash val="solid"/>
                      <a:round/>
                      <a:headEnd type="none" w="med" len="med"/>
                      <a:tailEnd type="none" w="med" len="med"/>
                    </a:lnB>
                  </a:tcPr>
                </a:tc>
                <a:tc>
                  <a:txBody>
                    <a:bodyPr/>
                    <a:lstStyle/>
                    <a:p>
                      <a:pPr algn="just">
                        <a:lnSpc>
                          <a:spcPct val="107000"/>
                        </a:lnSpc>
                        <a:spcAft>
                          <a:spcPts val="0"/>
                        </a:spcAft>
                      </a:pPr>
                      <a:r>
                        <a:rPr lang="ru-RU" sz="1300" dirty="0">
                          <a:effectLst/>
                          <a:latin typeface="+mn-lt"/>
                          <a:ea typeface="Times New Roman" panose="02020603050405020304" pitchFamily="18" charset="0"/>
                          <a:cs typeface="Times New Roman" panose="02020603050405020304" pitchFamily="18" charset="0"/>
                        </a:rPr>
                        <a:t>УИН, состоящий из 20 или 25 знаков (все знаки не могут одновременно принимать значение ноль («0»)).</a:t>
                      </a:r>
                      <a:endParaRPr lang="ru-RU" sz="1300" dirty="0">
                        <a:effectLst/>
                        <a:latin typeface="+mn-lt"/>
                        <a:ea typeface="Calibri" panose="020F0502020204030204" pitchFamily="34" charset="0"/>
                        <a:cs typeface="Times New Roman" panose="02020603050405020304" pitchFamily="18" charset="0"/>
                      </a:endParaRPr>
                    </a:p>
                    <a:p>
                      <a:pPr algn="just">
                        <a:lnSpc>
                          <a:spcPct val="107000"/>
                        </a:lnSpc>
                        <a:spcAft>
                          <a:spcPts val="0"/>
                        </a:spcAft>
                      </a:pPr>
                      <a:r>
                        <a:rPr lang="ru-RU" sz="1300" dirty="0">
                          <a:effectLst/>
                          <a:latin typeface="+mn-lt"/>
                          <a:ea typeface="Times New Roman" panose="02020603050405020304" pitchFamily="18" charset="0"/>
                          <a:cs typeface="Times New Roman" panose="02020603050405020304" pitchFamily="18" charset="0"/>
                        </a:rPr>
                        <a:t>При отсутствии УИН ставится ноль («0»)</a:t>
                      </a:r>
                      <a:endParaRPr lang="ru-RU" sz="1300" dirty="0">
                        <a:effectLst/>
                        <a:latin typeface="+mn-lt"/>
                        <a:ea typeface="Calibri" panose="020F0502020204030204" pitchFamily="34" charset="0"/>
                        <a:cs typeface="Times New Roman" panose="02020603050405020304" pitchFamily="18" charset="0"/>
                      </a:endParaRPr>
                    </a:p>
                  </a:txBody>
                  <a:tcPr marL="142875" marR="142875" marT="142875" marB="142875">
                    <a:lnL w="12700" cap="flat" cmpd="sng" algn="ctr">
                      <a:solidFill>
                        <a:srgbClr val="DFDFDF"/>
                      </a:solidFill>
                      <a:prstDash val="solid"/>
                      <a:round/>
                      <a:headEnd type="none" w="med" len="med"/>
                      <a:tailEnd type="none" w="med" len="med"/>
                    </a:lnL>
                    <a:lnR w="12700" cap="flat" cmpd="sng" algn="ctr">
                      <a:solidFill>
                        <a:srgbClr val="DFDFDF"/>
                      </a:solidFill>
                      <a:prstDash val="solid"/>
                      <a:round/>
                      <a:headEnd type="none" w="med" len="med"/>
                      <a:tailEnd type="none" w="med" len="med"/>
                    </a:lnR>
                    <a:lnT w="12700" cap="flat" cmpd="sng" algn="ctr">
                      <a:solidFill>
                        <a:srgbClr val="DFDFDF"/>
                      </a:solidFill>
                      <a:prstDash val="solid"/>
                      <a:round/>
                      <a:headEnd type="none" w="med" len="med"/>
                      <a:tailEnd type="none" w="med" len="med"/>
                    </a:lnT>
                    <a:lnB w="12700" cap="flat" cmpd="sng" algn="ctr">
                      <a:solidFill>
                        <a:srgbClr val="DFDFDF"/>
                      </a:solidFill>
                      <a:prstDash val="solid"/>
                      <a:round/>
                      <a:headEnd type="none" w="med" len="med"/>
                      <a:tailEnd type="none" w="med" len="med"/>
                    </a:lnB>
                  </a:tcPr>
                </a:tc>
                <a:tc>
                  <a:txBody>
                    <a:bodyPr/>
                    <a:lstStyle/>
                    <a:p>
                      <a:pPr algn="just">
                        <a:lnSpc>
                          <a:spcPct val="107000"/>
                        </a:lnSpc>
                        <a:spcAft>
                          <a:spcPts val="0"/>
                        </a:spcAft>
                      </a:pPr>
                      <a:r>
                        <a:rPr lang="ru-RU" sz="1300" dirty="0">
                          <a:effectLst/>
                          <a:latin typeface="+mn-lt"/>
                          <a:ea typeface="Times New Roman" panose="02020603050405020304" pitchFamily="18" charset="0"/>
                          <a:cs typeface="Times New Roman" panose="02020603050405020304" pitchFamily="18" charset="0"/>
                        </a:rPr>
                        <a:t>Ноль («0»)</a:t>
                      </a:r>
                      <a:endParaRPr lang="ru-RU" sz="1300" dirty="0">
                        <a:effectLst/>
                        <a:latin typeface="+mn-lt"/>
                        <a:ea typeface="Calibri" panose="020F0502020204030204" pitchFamily="34" charset="0"/>
                        <a:cs typeface="Times New Roman" panose="02020603050405020304" pitchFamily="18" charset="0"/>
                      </a:endParaRPr>
                    </a:p>
                  </a:txBody>
                  <a:tcPr marL="142875" marR="142875" marT="142875" marB="142875">
                    <a:lnL w="12700" cap="flat" cmpd="sng" algn="ctr">
                      <a:solidFill>
                        <a:srgbClr val="DFDFDF"/>
                      </a:solidFill>
                      <a:prstDash val="solid"/>
                      <a:round/>
                      <a:headEnd type="none" w="med" len="med"/>
                      <a:tailEnd type="none" w="med" len="med"/>
                    </a:lnL>
                    <a:lnR>
                      <a:noFill/>
                    </a:lnR>
                    <a:lnT w="12700" cap="flat" cmpd="sng" algn="ctr">
                      <a:solidFill>
                        <a:srgbClr val="DFDFDF"/>
                      </a:solidFill>
                      <a:prstDash val="solid"/>
                      <a:round/>
                      <a:headEnd type="none" w="med" len="med"/>
                      <a:tailEnd type="none" w="med" len="med"/>
                    </a:lnT>
                    <a:lnB w="12700" cap="flat" cmpd="sng" algn="ctr">
                      <a:solidFill>
                        <a:srgbClr val="DFDFDF"/>
                      </a:solidFill>
                      <a:prstDash val="solid"/>
                      <a:round/>
                      <a:headEnd type="none" w="med" len="med"/>
                      <a:tailEnd type="none" w="med" len="med"/>
                    </a:lnB>
                  </a:tcPr>
                </a:tc>
              </a:tr>
              <a:tr h="470935">
                <a:tc>
                  <a:txBody>
                    <a:bodyPr/>
                    <a:lstStyle/>
                    <a:p>
                      <a:pPr>
                        <a:lnSpc>
                          <a:spcPct val="107000"/>
                        </a:lnSpc>
                        <a:spcAft>
                          <a:spcPts val="0"/>
                        </a:spcAft>
                      </a:pPr>
                      <a:r>
                        <a:rPr lang="ru-RU" sz="1300" dirty="0">
                          <a:effectLst/>
                          <a:latin typeface="+mn-lt"/>
                          <a:ea typeface="Times New Roman" panose="02020603050405020304" pitchFamily="18" charset="0"/>
                          <a:cs typeface="Times New Roman" panose="02020603050405020304" pitchFamily="18" charset="0"/>
                        </a:rPr>
                        <a:t>Назначение платежа (поле 24)</a:t>
                      </a:r>
                      <a:endParaRPr lang="ru-RU" sz="1300" dirty="0">
                        <a:effectLst/>
                        <a:latin typeface="+mn-lt"/>
                        <a:ea typeface="Calibri" panose="020F0502020204030204" pitchFamily="34" charset="0"/>
                        <a:cs typeface="Times New Roman" panose="02020603050405020304" pitchFamily="18" charset="0"/>
                      </a:endParaRPr>
                    </a:p>
                  </a:txBody>
                  <a:tcPr marL="142875" marR="142875" marT="142875" marB="142875">
                    <a:lnL w="12700" cap="flat" cmpd="sng" algn="ctr">
                      <a:solidFill>
                        <a:srgbClr val="DFDFDF"/>
                      </a:solidFill>
                      <a:prstDash val="solid"/>
                      <a:round/>
                      <a:headEnd type="none" w="med" len="med"/>
                      <a:tailEnd type="none" w="med" len="med"/>
                    </a:lnL>
                    <a:lnR w="12700" cap="flat" cmpd="sng" algn="ctr">
                      <a:solidFill>
                        <a:srgbClr val="DFDFDF"/>
                      </a:solidFill>
                      <a:prstDash val="solid"/>
                      <a:round/>
                      <a:headEnd type="none" w="med" len="med"/>
                      <a:tailEnd type="none" w="med" len="med"/>
                    </a:lnR>
                    <a:lnT w="12700" cap="flat" cmpd="sng" algn="ctr">
                      <a:solidFill>
                        <a:srgbClr val="DFDFDF"/>
                      </a:solidFill>
                      <a:prstDash val="solid"/>
                      <a:round/>
                      <a:headEnd type="none" w="med" len="med"/>
                      <a:tailEnd type="none" w="med" len="med"/>
                    </a:lnT>
                    <a:lnB w="12700" cap="flat" cmpd="sng" algn="ctr">
                      <a:solidFill>
                        <a:srgbClr val="DFDFDF"/>
                      </a:solidFill>
                      <a:prstDash val="solid"/>
                      <a:round/>
                      <a:headEnd type="none" w="med" len="med"/>
                      <a:tailEnd type="none" w="med" len="med"/>
                    </a:lnB>
                  </a:tcPr>
                </a:tc>
                <a:tc gridSpan="2">
                  <a:txBody>
                    <a:bodyPr/>
                    <a:lstStyle/>
                    <a:p>
                      <a:pPr algn="just">
                        <a:lnSpc>
                          <a:spcPct val="107000"/>
                        </a:lnSpc>
                        <a:spcAft>
                          <a:spcPts val="0"/>
                        </a:spcAft>
                      </a:pPr>
                      <a:r>
                        <a:rPr lang="ru-RU" sz="1300" dirty="0">
                          <a:effectLst/>
                          <a:latin typeface="+mn-lt"/>
                          <a:ea typeface="Times New Roman" panose="02020603050405020304" pitchFamily="18" charset="0"/>
                          <a:cs typeface="Times New Roman" panose="02020603050405020304" pitchFamily="18" charset="0"/>
                        </a:rPr>
                        <a:t>Дополнительная информация, необходимая для идентификации </a:t>
                      </a:r>
                      <a:endParaRPr lang="ru-RU" sz="1300" dirty="0">
                        <a:effectLst/>
                        <a:latin typeface="+mn-lt"/>
                        <a:ea typeface="Calibri" panose="020F0502020204030204" pitchFamily="34" charset="0"/>
                        <a:cs typeface="Times New Roman" panose="02020603050405020304" pitchFamily="18" charset="0"/>
                      </a:endParaRPr>
                    </a:p>
                    <a:p>
                      <a:pPr algn="just">
                        <a:lnSpc>
                          <a:spcPct val="107000"/>
                        </a:lnSpc>
                        <a:spcAft>
                          <a:spcPts val="0"/>
                        </a:spcAft>
                      </a:pPr>
                      <a:r>
                        <a:rPr lang="ru-RU" sz="1300" dirty="0">
                          <a:effectLst/>
                          <a:latin typeface="+mn-lt"/>
                          <a:ea typeface="Times New Roman" panose="02020603050405020304" pitchFamily="18" charset="0"/>
                          <a:cs typeface="Times New Roman" panose="02020603050405020304" pitchFamily="18" charset="0"/>
                        </a:rPr>
                        <a:t>назначения платежа (в частности, при уплате налогов за третьих лиц). </a:t>
                      </a:r>
                      <a:endParaRPr lang="ru-RU" sz="1300" dirty="0">
                        <a:effectLst/>
                        <a:latin typeface="+mn-lt"/>
                        <a:ea typeface="Calibri" panose="020F0502020204030204" pitchFamily="34" charset="0"/>
                        <a:cs typeface="Times New Roman" panose="02020603050405020304" pitchFamily="18" charset="0"/>
                      </a:endParaRPr>
                    </a:p>
                    <a:p>
                      <a:pPr algn="just">
                        <a:lnSpc>
                          <a:spcPct val="107000"/>
                        </a:lnSpc>
                        <a:spcAft>
                          <a:spcPts val="0"/>
                        </a:spcAft>
                      </a:pPr>
                      <a:r>
                        <a:rPr lang="ru-RU" sz="1300" dirty="0">
                          <a:effectLst/>
                          <a:latin typeface="+mn-lt"/>
                          <a:ea typeface="Times New Roman" panose="02020603050405020304" pitchFamily="18" charset="0"/>
                          <a:cs typeface="Times New Roman" panose="02020603050405020304" pitchFamily="18" charset="0"/>
                        </a:rPr>
                        <a:t>Можно написать, например «Единый налоговый платеж»</a:t>
                      </a:r>
                      <a:endParaRPr lang="ru-RU" sz="1300" dirty="0">
                        <a:effectLst/>
                        <a:latin typeface="+mn-lt"/>
                        <a:ea typeface="Calibri" panose="020F0502020204030204" pitchFamily="34" charset="0"/>
                        <a:cs typeface="Times New Roman" panose="02020603050405020304" pitchFamily="18" charset="0"/>
                      </a:endParaRPr>
                    </a:p>
                  </a:txBody>
                  <a:tcPr marL="142875" marR="142875" marT="142875" marB="142875">
                    <a:lnL w="12700" cap="flat" cmpd="sng" algn="ctr">
                      <a:solidFill>
                        <a:srgbClr val="DFDFDF"/>
                      </a:solidFill>
                      <a:prstDash val="solid"/>
                      <a:round/>
                      <a:headEnd type="none" w="med" len="med"/>
                      <a:tailEnd type="none" w="med" len="med"/>
                    </a:lnL>
                    <a:lnR w="12700" cap="flat" cmpd="sng" algn="ctr">
                      <a:solidFill>
                        <a:srgbClr val="DFDFDF"/>
                      </a:solidFill>
                      <a:prstDash val="solid"/>
                      <a:round/>
                      <a:headEnd type="none" w="med" len="med"/>
                      <a:tailEnd type="none" w="med" len="med"/>
                    </a:lnR>
                    <a:lnT w="12700" cap="flat" cmpd="sng" algn="ctr">
                      <a:solidFill>
                        <a:srgbClr val="DFDFDF"/>
                      </a:solidFill>
                      <a:prstDash val="solid"/>
                      <a:round/>
                      <a:headEnd type="none" w="med" len="med"/>
                      <a:tailEnd type="none" w="med" len="med"/>
                    </a:lnT>
                    <a:lnB w="12700" cap="flat" cmpd="sng" algn="ctr">
                      <a:solidFill>
                        <a:srgbClr val="DFDFDF"/>
                      </a:solidFill>
                      <a:prstDash val="solid"/>
                      <a:round/>
                      <a:headEnd type="none" w="med" len="med"/>
                      <a:tailEnd type="none" w="med" len="med"/>
                    </a:lnB>
                  </a:tcPr>
                </a:tc>
                <a:tc hMerge="1">
                  <a:txBody>
                    <a:bodyPr/>
                    <a:lstStyle/>
                    <a:p>
                      <a:endParaRPr lang="ru-RU"/>
                    </a:p>
                  </a:txBody>
                  <a:tcPr>
                    <a:lnL w="12700" cap="flat" cmpd="sng" algn="ctr">
                      <a:solidFill>
                        <a:srgbClr val="DFDFDF"/>
                      </a:solidFill>
                      <a:prstDash val="solid"/>
                      <a:round/>
                      <a:headEnd type="none" w="med" len="med"/>
                      <a:tailEnd type="none" w="med" len="med"/>
                    </a:lnL>
                    <a:lnR>
                      <a:noFill/>
                    </a:lnR>
                    <a:lnT w="12700" cap="flat" cmpd="sng" algn="ctr">
                      <a:solidFill>
                        <a:srgbClr val="DFDFDF"/>
                      </a:solidFill>
                      <a:prstDash val="solid"/>
                      <a:round/>
                      <a:headEnd type="none" w="med" len="med"/>
                      <a:tailEnd type="none" w="med" len="med"/>
                    </a:lnT>
                    <a:lnB w="12700" cap="flat" cmpd="sng" algn="ctr">
                      <a:solidFill>
                        <a:srgbClr val="DFDFDF"/>
                      </a:solidFill>
                      <a:prstDash val="solid"/>
                      <a:round/>
                      <a:headEnd type="none" w="med" len="med"/>
                      <a:tailEnd type="none" w="med" len="med"/>
                    </a:lnB>
                  </a:tcPr>
                </a:tc>
              </a:tr>
              <a:tr h="879250">
                <a:tc>
                  <a:txBody>
                    <a:bodyPr/>
                    <a:lstStyle/>
                    <a:p>
                      <a:endParaRPr lang="ru-RU"/>
                    </a:p>
                  </a:txBody>
                  <a:tcPr marL="100020" marR="100020" marT="100020" marB="100020">
                    <a:lnL w="12700" cap="flat" cmpd="sng" algn="ctr">
                      <a:solidFill>
                        <a:srgbClr val="DFDFDF"/>
                      </a:solidFill>
                      <a:prstDash val="solid"/>
                      <a:round/>
                      <a:headEnd type="none" w="med" len="med"/>
                      <a:tailEnd type="none" w="med" len="med"/>
                    </a:lnL>
                    <a:lnR w="12700" cap="flat" cmpd="sng" algn="ctr">
                      <a:solidFill>
                        <a:srgbClr val="DFDFDF"/>
                      </a:solidFill>
                      <a:prstDash val="solid"/>
                      <a:round/>
                      <a:headEnd type="none" w="med" len="med"/>
                      <a:tailEnd type="none" w="med" len="med"/>
                    </a:lnR>
                    <a:lnT w="12700" cap="flat" cmpd="sng" algn="ctr">
                      <a:solidFill>
                        <a:srgbClr val="DFDFDF"/>
                      </a:solidFill>
                      <a:prstDash val="solid"/>
                      <a:round/>
                      <a:headEnd type="none" w="med" len="med"/>
                      <a:tailEnd type="none" w="med" len="med"/>
                    </a:lnT>
                    <a:lnB w="12700" cap="flat" cmpd="sng" algn="ctr">
                      <a:solidFill>
                        <a:srgbClr val="DFDFDF"/>
                      </a:solidFill>
                      <a:prstDash val="solid"/>
                      <a:round/>
                      <a:headEnd type="none" w="med" len="med"/>
                      <a:tailEnd type="none" w="med" len="med"/>
                    </a:lnB>
                  </a:tcPr>
                </a:tc>
                <a:tc>
                  <a:txBody>
                    <a:bodyPr/>
                    <a:lstStyle/>
                    <a:p>
                      <a:endParaRPr lang="ru-RU" dirty="0"/>
                    </a:p>
                  </a:txBody>
                  <a:tcPr marL="100020" marR="100020" marT="100020" marB="100020">
                    <a:lnL w="12700" cap="flat" cmpd="sng" algn="ctr">
                      <a:solidFill>
                        <a:srgbClr val="DFDFDF"/>
                      </a:solidFill>
                      <a:prstDash val="solid"/>
                      <a:round/>
                      <a:headEnd type="none" w="med" len="med"/>
                      <a:tailEnd type="none" w="med" len="med"/>
                    </a:lnL>
                    <a:lnR w="12700" cap="flat" cmpd="sng" algn="ctr">
                      <a:solidFill>
                        <a:srgbClr val="DFDFDF"/>
                      </a:solidFill>
                      <a:prstDash val="solid"/>
                      <a:round/>
                      <a:headEnd type="none" w="med" len="med"/>
                      <a:tailEnd type="none" w="med" len="med"/>
                    </a:lnR>
                    <a:lnT w="12700" cap="flat" cmpd="sng" algn="ctr">
                      <a:solidFill>
                        <a:srgbClr val="DFDFDF"/>
                      </a:solidFill>
                      <a:prstDash val="solid"/>
                      <a:round/>
                      <a:headEnd type="none" w="med" len="med"/>
                      <a:tailEnd type="none" w="med" len="med"/>
                    </a:lnT>
                    <a:lnB w="12700" cap="flat" cmpd="sng" algn="ctr">
                      <a:solidFill>
                        <a:srgbClr val="DFDFDF"/>
                      </a:solidFill>
                      <a:prstDash val="solid"/>
                      <a:round/>
                      <a:headEnd type="none" w="med" len="med"/>
                      <a:tailEnd type="none" w="med" len="med"/>
                    </a:lnB>
                  </a:tcPr>
                </a:tc>
                <a:tc>
                  <a:txBody>
                    <a:bodyPr/>
                    <a:lstStyle/>
                    <a:p>
                      <a:endParaRPr lang="ru-RU" dirty="0"/>
                    </a:p>
                  </a:txBody>
                  <a:tcPr marL="100020" marR="100020" marT="100020" marB="100020">
                    <a:lnL w="12700" cap="flat" cmpd="sng" algn="ctr">
                      <a:solidFill>
                        <a:srgbClr val="DFDFDF"/>
                      </a:solidFill>
                      <a:prstDash val="solid"/>
                      <a:round/>
                      <a:headEnd type="none" w="med" len="med"/>
                      <a:tailEnd type="none" w="med" len="med"/>
                    </a:lnL>
                    <a:lnR>
                      <a:noFill/>
                    </a:lnR>
                    <a:lnT w="12700" cap="flat" cmpd="sng" algn="ctr">
                      <a:solidFill>
                        <a:srgbClr val="DFDFDF"/>
                      </a:solidFill>
                      <a:prstDash val="solid"/>
                      <a:round/>
                      <a:headEnd type="none" w="med" len="med"/>
                      <a:tailEnd type="none" w="med" len="med"/>
                    </a:lnT>
                    <a:lnB w="12700" cap="flat" cmpd="sng" algn="ctr">
                      <a:solidFill>
                        <a:srgbClr val="DFDFDF"/>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04010869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CustomShape 1"/>
          <p:cNvSpPr/>
          <p:nvPr/>
        </p:nvSpPr>
        <p:spPr>
          <a:xfrm>
            <a:off x="0" y="6340680"/>
            <a:ext cx="12191760" cy="517320"/>
          </a:xfrm>
          <a:prstGeom prst="rect">
            <a:avLst/>
          </a:prstGeom>
          <a:solidFill>
            <a:srgbClr val="CDDEE0"/>
          </a:solidFill>
          <a:ln>
            <a:noFill/>
          </a:ln>
        </p:spPr>
        <p:style>
          <a:lnRef idx="2">
            <a:schemeClr val="accent1">
              <a:shade val="50000"/>
            </a:schemeClr>
          </a:lnRef>
          <a:fillRef idx="1">
            <a:schemeClr val="accent1"/>
          </a:fillRef>
          <a:effectRef idx="0">
            <a:schemeClr val="accent1"/>
          </a:effectRef>
          <a:fontRef idx="minor"/>
        </p:style>
      </p:sp>
      <p:sp>
        <p:nvSpPr>
          <p:cNvPr id="88" name="TextShape 2"/>
          <p:cNvSpPr txBox="1"/>
          <p:nvPr/>
        </p:nvSpPr>
        <p:spPr>
          <a:xfrm>
            <a:off x="4620168" y="154574"/>
            <a:ext cx="5653821" cy="827146"/>
          </a:xfrm>
          <a:prstGeom prst="rect">
            <a:avLst/>
          </a:prstGeom>
          <a:noFill/>
          <a:ln>
            <a:noFill/>
          </a:ln>
        </p:spPr>
        <p:txBody>
          <a:bodyPr anchor="ctr">
            <a:normAutofit/>
          </a:bodyPr>
          <a:lstStyle/>
          <a:p>
            <a:pPr algn="ctr"/>
            <a:r>
              <a:rPr lang="ru-RU" sz="2800" b="1" spc="-1" dirty="0">
                <a:solidFill>
                  <a:srgbClr val="5B9BD5">
                    <a:lumMod val="75000"/>
                  </a:srgbClr>
                </a:solidFill>
              </a:rPr>
              <a:t>Светлана Анатольевна Сульженко</a:t>
            </a:r>
            <a:endParaRPr lang="ru-RU" sz="2800" spc="-1" dirty="0">
              <a:solidFill>
                <a:srgbClr val="5B9BD5">
                  <a:lumMod val="75000"/>
                </a:srgbClr>
              </a:solidFill>
            </a:endParaRPr>
          </a:p>
        </p:txBody>
      </p:sp>
      <p:sp>
        <p:nvSpPr>
          <p:cNvPr id="89" name="TextShape 3"/>
          <p:cNvSpPr txBox="1"/>
          <p:nvPr/>
        </p:nvSpPr>
        <p:spPr>
          <a:xfrm>
            <a:off x="3556440" y="1526030"/>
            <a:ext cx="4779010" cy="3774840"/>
          </a:xfrm>
          <a:prstGeom prst="rect">
            <a:avLst/>
          </a:prstGeom>
          <a:noFill/>
          <a:ln>
            <a:noFill/>
          </a:ln>
        </p:spPr>
        <p:txBody>
          <a:bodyPr>
            <a:noAutofit/>
          </a:bodyPr>
          <a:lstStyle/>
          <a:p>
            <a:r>
              <a:rPr lang="ru-RU" sz="2000" dirty="0" smtClean="0">
                <a:solidFill>
                  <a:prstClr val="black"/>
                </a:solidFill>
                <a:uFill>
                  <a:solidFill>
                    <a:srgbClr val="000000"/>
                  </a:solidFill>
                </a:uFill>
                <a:ea typeface="Arial Unicode MS"/>
                <a:cs typeface="Calibri" panose="020F0502020204030204" pitchFamily="34" charset="0"/>
              </a:rPr>
              <a:t>Директор </a:t>
            </a:r>
            <a:r>
              <a:rPr lang="ru-RU" sz="2000" dirty="0">
                <a:solidFill>
                  <a:prstClr val="black"/>
                </a:solidFill>
                <a:uFill>
                  <a:solidFill>
                    <a:srgbClr val="000000"/>
                  </a:solidFill>
                </a:uFill>
                <a:ea typeface="Arial Unicode MS"/>
                <a:cs typeface="Calibri" panose="020F0502020204030204" pitchFamily="34" charset="0"/>
              </a:rPr>
              <a:t>по развитию Группы Компаний «Аудит-Вела», </a:t>
            </a:r>
            <a:r>
              <a:rPr lang="ru-RU" sz="2000" dirty="0" smtClean="0">
                <a:solidFill>
                  <a:prstClr val="black"/>
                </a:solidFill>
                <a:uFill>
                  <a:solidFill>
                    <a:srgbClr val="000000"/>
                  </a:solidFill>
                </a:uFill>
                <a:ea typeface="Arial Unicode MS"/>
                <a:cs typeface="Calibri" panose="020F0502020204030204" pitchFamily="34" charset="0"/>
              </a:rPr>
              <a:t>налоговый консультант, Советник </a:t>
            </a:r>
            <a:r>
              <a:rPr lang="ru-RU" sz="2000" dirty="0">
                <a:solidFill>
                  <a:prstClr val="black"/>
                </a:solidFill>
                <a:uFill>
                  <a:solidFill>
                    <a:srgbClr val="000000"/>
                  </a:solidFill>
                </a:uFill>
                <a:ea typeface="Arial Unicode MS"/>
                <a:cs typeface="Calibri" panose="020F0502020204030204" pitchFamily="34" charset="0"/>
              </a:rPr>
              <a:t>государственной гражданской службы Российской Федерации 1 класса. Стаж работы в налоговых органах – свыше 25 лет. </a:t>
            </a:r>
            <a:endParaRPr lang="ru-RU" sz="2000" dirty="0" smtClean="0">
              <a:solidFill>
                <a:prstClr val="black"/>
              </a:solidFill>
              <a:uFill>
                <a:solidFill>
                  <a:srgbClr val="000000"/>
                </a:solidFill>
              </a:uFill>
              <a:ea typeface="Arial Unicode MS"/>
              <a:cs typeface="Calibri" panose="020F0502020204030204" pitchFamily="34" charset="0"/>
            </a:endParaRPr>
          </a:p>
          <a:p>
            <a:endParaRPr lang="ru-RU" sz="2000" dirty="0">
              <a:solidFill>
                <a:prstClr val="black"/>
              </a:solidFill>
              <a:uFill>
                <a:solidFill>
                  <a:srgbClr val="000000"/>
                </a:solidFill>
              </a:uFill>
              <a:ea typeface="Arial Unicode MS"/>
              <a:cs typeface="Calibri" panose="020F0502020204030204" pitchFamily="34" charset="0"/>
            </a:endParaRPr>
          </a:p>
          <a:p>
            <a:r>
              <a:rPr lang="ru-RU" sz="2000" dirty="0" smtClean="0">
                <a:solidFill>
                  <a:prstClr val="black"/>
                </a:solidFill>
                <a:uFill>
                  <a:solidFill>
                    <a:srgbClr val="000000"/>
                  </a:solidFill>
                </a:uFill>
                <a:ea typeface="Arial Unicode MS"/>
                <a:cs typeface="Calibri" panose="020F0502020204030204" pitchFamily="34" charset="0"/>
              </a:rPr>
              <a:t>Преподаватель </a:t>
            </a:r>
            <a:r>
              <a:rPr lang="ru-RU" sz="2000" dirty="0">
                <a:solidFill>
                  <a:prstClr val="black"/>
                </a:solidFill>
                <a:uFill>
                  <a:solidFill>
                    <a:srgbClr val="000000"/>
                  </a:solidFill>
                </a:uFill>
                <a:ea typeface="Arial Unicode MS"/>
                <a:cs typeface="Calibri" panose="020F0502020204030204" pitchFamily="34" charset="0"/>
              </a:rPr>
              <a:t>кафедры «Налоги и налогообложение» Ростовского государственного экономического университета (РИНХ).</a:t>
            </a:r>
          </a:p>
        </p:txBody>
      </p:sp>
      <p:sp>
        <p:nvSpPr>
          <p:cNvPr id="90" name="CustomShape 4"/>
          <p:cNvSpPr/>
          <p:nvPr/>
        </p:nvSpPr>
        <p:spPr>
          <a:xfrm>
            <a:off x="1523880" y="6410880"/>
            <a:ext cx="9143640" cy="401760"/>
          </a:xfrm>
          <a:prstGeom prst="rect">
            <a:avLst/>
          </a:prstGeom>
          <a:noFill/>
          <a:ln>
            <a:noFill/>
          </a:ln>
        </p:spPr>
        <p:style>
          <a:lnRef idx="0">
            <a:scrgbClr r="0" g="0" b="0"/>
          </a:lnRef>
          <a:fillRef idx="0">
            <a:scrgbClr r="0" g="0" b="0"/>
          </a:fillRef>
          <a:effectRef idx="0">
            <a:scrgbClr r="0" g="0" b="0"/>
          </a:effectRef>
          <a:fontRef idx="minor"/>
        </p:style>
        <p:txBody>
          <a:bodyPr>
            <a:noAutofit/>
          </a:bodyPr>
          <a:lstStyle/>
          <a:p>
            <a:pPr algn="ctr">
              <a:lnSpc>
                <a:spcPct val="90000"/>
              </a:lnSpc>
              <a:spcBef>
                <a:spcPts val="1001"/>
              </a:spcBef>
            </a:pPr>
            <a:r>
              <a:rPr lang="ru-RU" sz="2800" i="1" spc="-1" dirty="0">
                <a:solidFill>
                  <a:srgbClr val="58599B"/>
                </a:solidFill>
                <a:latin typeface="Warnock Pro"/>
              </a:rPr>
              <a:t>Защита интересов собственника. Надёжно!</a:t>
            </a:r>
            <a:endParaRPr lang="ru-RU" sz="2800" spc="-1" dirty="0">
              <a:solidFill>
                <a:prstClr val="black"/>
              </a:solidFill>
              <a:latin typeface="Arial"/>
            </a:endParaRPr>
          </a:p>
        </p:txBody>
      </p:sp>
      <p:sp>
        <p:nvSpPr>
          <p:cNvPr id="14" name="Line 5">
            <a:extLst>
              <a:ext uri="{FF2B5EF4-FFF2-40B4-BE49-F238E27FC236}">
                <a16:creationId xmlns="" xmlns:a16="http://schemas.microsoft.com/office/drawing/2014/main" id="{540A3E7D-63F3-4F3E-9559-B437F3598687}"/>
              </a:ext>
            </a:extLst>
          </p:cNvPr>
          <p:cNvSpPr/>
          <p:nvPr/>
        </p:nvSpPr>
        <p:spPr>
          <a:xfrm>
            <a:off x="3556440" y="981720"/>
            <a:ext cx="8110080" cy="0"/>
          </a:xfrm>
          <a:prstGeom prst="line">
            <a:avLst/>
          </a:prstGeom>
          <a:ln/>
        </p:spPr>
        <p:style>
          <a:lnRef idx="1">
            <a:schemeClr val="accent3"/>
          </a:lnRef>
          <a:fillRef idx="0">
            <a:schemeClr val="accent3"/>
          </a:fillRef>
          <a:effectRef idx="0">
            <a:schemeClr val="accent3"/>
          </a:effectRef>
          <a:fontRef idx="minor"/>
        </p:style>
      </p:sp>
      <p:pic>
        <p:nvPicPr>
          <p:cNvPr id="4" name="Рисунок 3">
            <a:extLst>
              <a:ext uri="{FF2B5EF4-FFF2-40B4-BE49-F238E27FC236}">
                <a16:creationId xmlns="" xmlns:a16="http://schemas.microsoft.com/office/drawing/2014/main" id="{8FFA1A86-8E1B-409E-92CB-E614C99BD2C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8968" y="1526030"/>
            <a:ext cx="2879409" cy="3870601"/>
          </a:xfrm>
          <a:prstGeom prst="rect">
            <a:avLst/>
          </a:prstGeom>
        </p:spPr>
      </p:pic>
      <p:pic>
        <p:nvPicPr>
          <p:cNvPr id="3" name="Рисунок 2">
            <a:extLst>
              <a:ext uri="{FF2B5EF4-FFF2-40B4-BE49-F238E27FC236}">
                <a16:creationId xmlns="" xmlns:a16="http://schemas.microsoft.com/office/drawing/2014/main" id="{8D56A0B5-C6F8-4690-AB8B-AF586D6DF8AE}"/>
              </a:ext>
            </a:extLst>
          </p:cNvPr>
          <p:cNvPicPr>
            <a:picLocks noChangeAspect="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8713290" y="2100616"/>
            <a:ext cx="2773693" cy="2773693"/>
          </a:xfrm>
          <a:prstGeom prst="rect">
            <a:avLst/>
          </a:prstGeom>
        </p:spPr>
      </p:pic>
      <p:pic>
        <p:nvPicPr>
          <p:cNvPr id="10" name="Рисунок 9">
            <a:extLst>
              <a:ext uri="{FF2B5EF4-FFF2-40B4-BE49-F238E27FC236}">
                <a16:creationId xmlns="" xmlns:a16="http://schemas.microsoft.com/office/drawing/2014/main" id="{9607E846-9732-4EE7-8064-B905F52C5C81}"/>
              </a:ext>
            </a:extLst>
          </p:cNvPr>
          <p:cNvPicPr/>
          <p:nvPr/>
        </p:nvPicPr>
        <p:blipFill>
          <a:blip r:embed="rId4"/>
          <a:srcRect b="14181"/>
          <a:stretch/>
        </p:blipFill>
        <p:spPr>
          <a:xfrm>
            <a:off x="345960" y="167400"/>
            <a:ext cx="2355840" cy="754920"/>
          </a:xfrm>
          <a:prstGeom prst="rect">
            <a:avLst/>
          </a:prstGeom>
          <a:ln>
            <a:noFill/>
          </a:ln>
        </p:spPr>
      </p:pic>
      <p:sp>
        <p:nvSpPr>
          <p:cNvPr id="11" name="Прямоугольник 10">
            <a:extLst>
              <a:ext uri="{FF2B5EF4-FFF2-40B4-BE49-F238E27FC236}">
                <a16:creationId xmlns="" xmlns:a16="http://schemas.microsoft.com/office/drawing/2014/main" id="{41A87D19-08B4-4392-A7F6-1921B1027319}"/>
              </a:ext>
            </a:extLst>
          </p:cNvPr>
          <p:cNvSpPr/>
          <p:nvPr/>
        </p:nvSpPr>
        <p:spPr>
          <a:xfrm>
            <a:off x="8493977" y="5059085"/>
            <a:ext cx="3212320" cy="830997"/>
          </a:xfrm>
          <a:prstGeom prst="rect">
            <a:avLst/>
          </a:prstGeom>
        </p:spPr>
        <p:txBody>
          <a:bodyPr wrap="square">
            <a:spAutoFit/>
          </a:bodyPr>
          <a:lstStyle/>
          <a:p>
            <a:pPr algn="ctr"/>
            <a:r>
              <a:rPr lang="ru-RU" sz="1600" i="1" dirty="0">
                <a:solidFill>
                  <a:srgbClr val="000000"/>
                </a:solidFill>
              </a:rPr>
              <a:t>Отсканируйте </a:t>
            </a:r>
            <a:r>
              <a:rPr lang="en-US" sz="1600" i="1" dirty="0">
                <a:solidFill>
                  <a:srgbClr val="000000"/>
                </a:solidFill>
              </a:rPr>
              <a:t>QR-</a:t>
            </a:r>
            <a:r>
              <a:rPr lang="ru-RU" sz="1600" i="1" dirty="0">
                <a:solidFill>
                  <a:srgbClr val="000000"/>
                </a:solidFill>
              </a:rPr>
              <a:t>код, </a:t>
            </a:r>
          </a:p>
          <a:p>
            <a:pPr algn="ctr"/>
            <a:r>
              <a:rPr lang="ru-RU" sz="1600" i="1" dirty="0">
                <a:solidFill>
                  <a:srgbClr val="000000"/>
                </a:solidFill>
              </a:rPr>
              <a:t>чтобы сохранить электронную визитку</a:t>
            </a:r>
          </a:p>
        </p:txBody>
      </p:sp>
      <p:pic>
        <p:nvPicPr>
          <p:cNvPr id="12" name="Рисунок 11">
            <a:extLst>
              <a:ext uri="{FF2B5EF4-FFF2-40B4-BE49-F238E27FC236}">
                <a16:creationId xmlns="" xmlns:a16="http://schemas.microsoft.com/office/drawing/2014/main" id="{8FFA1A86-8E1B-409E-92CB-E614C99BD2C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8968" y="1514741"/>
            <a:ext cx="2879409" cy="3870601"/>
          </a:xfrm>
          <a:prstGeom prst="rect">
            <a:avLst/>
          </a:prstGeom>
        </p:spPr>
      </p:pic>
      <p:pic>
        <p:nvPicPr>
          <p:cNvPr id="13" name="Рисунок 12">
            <a:extLst>
              <a:ext uri="{FF2B5EF4-FFF2-40B4-BE49-F238E27FC236}">
                <a16:creationId xmlns="" xmlns:a16="http://schemas.microsoft.com/office/drawing/2014/main" id="{8D56A0B5-C6F8-4690-AB8B-AF586D6DF8AE}"/>
              </a:ext>
            </a:extLst>
          </p:cNvPr>
          <p:cNvPicPr>
            <a:picLocks noChangeAspect="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8741512" y="1994353"/>
            <a:ext cx="2773693" cy="2773693"/>
          </a:xfrm>
          <a:prstGeom prst="rect">
            <a:avLst/>
          </a:prstGeom>
        </p:spPr>
      </p:pic>
      <p:pic>
        <p:nvPicPr>
          <p:cNvPr id="15" name="Рисунок 14">
            <a:extLst>
              <a:ext uri="{FF2B5EF4-FFF2-40B4-BE49-F238E27FC236}">
                <a16:creationId xmlns="" xmlns:a16="http://schemas.microsoft.com/office/drawing/2014/main" id="{8D56A0B5-C6F8-4690-AB8B-AF586D6DF8AE}"/>
              </a:ext>
            </a:extLst>
          </p:cNvPr>
          <p:cNvPicPr>
            <a:picLocks noChangeAspect="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8769734" y="2033864"/>
            <a:ext cx="2773693" cy="2773693"/>
          </a:xfrm>
          <a:prstGeom prst="rect">
            <a:avLst/>
          </a:prstGeom>
        </p:spPr>
      </p:pic>
      <p:pic>
        <p:nvPicPr>
          <p:cNvPr id="16" name="Рисунок 15">
            <a:extLst>
              <a:ext uri="{FF2B5EF4-FFF2-40B4-BE49-F238E27FC236}">
                <a16:creationId xmlns="" xmlns:a16="http://schemas.microsoft.com/office/drawing/2014/main" id="{8D56A0B5-C6F8-4690-AB8B-AF586D6DF8AE}"/>
              </a:ext>
            </a:extLst>
          </p:cNvPr>
          <p:cNvPicPr>
            <a:picLocks noChangeAspect="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8797956" y="2073375"/>
            <a:ext cx="2773693" cy="2773693"/>
          </a:xfrm>
          <a:prstGeom prst="rect">
            <a:avLst/>
          </a:prstGeom>
        </p:spPr>
      </p:pic>
    </p:spTree>
    <p:extLst>
      <p:ext uri="{BB962C8B-B14F-4D97-AF65-F5344CB8AC3E}">
        <p14:creationId xmlns:p14="http://schemas.microsoft.com/office/powerpoint/2010/main" val="323414198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 xmlns:a16="http://schemas.microsoft.com/office/drawing/2014/main" id="{A4A87C69-C36A-4EE8-B31C-E59FE91CE915}"/>
              </a:ext>
            </a:extLst>
          </p:cNvPr>
          <p:cNvSpPr/>
          <p:nvPr/>
        </p:nvSpPr>
        <p:spPr>
          <a:xfrm>
            <a:off x="22164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3077903" y="172277"/>
            <a:ext cx="8741577" cy="816304"/>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ru-RU" sz="2000" b="1" dirty="0">
                <a:solidFill>
                  <a:srgbClr val="0070C0"/>
                </a:solidFill>
              </a:rPr>
              <a:t>НОВЫЙ ПОРЯДОК  УПЛАТЫ ПЛАТЕЖЕЙ В РАЗЪЯСНЕНИЯХ ФНС</a:t>
            </a:r>
          </a:p>
        </p:txBody>
      </p:sp>
      <p:sp>
        <p:nvSpPr>
          <p:cNvPr id="5" name="TextBox 4">
            <a:extLst>
              <a:ext uri="{FF2B5EF4-FFF2-40B4-BE49-F238E27FC236}">
                <a16:creationId xmlns="" xmlns:a16="http://schemas.microsoft.com/office/drawing/2014/main" id="{8A25DFB0-0884-4ADA-A8E0-DB093644E74A}"/>
              </a:ext>
            </a:extLst>
          </p:cNvPr>
          <p:cNvSpPr txBox="1"/>
          <p:nvPr/>
        </p:nvSpPr>
        <p:spPr>
          <a:xfrm>
            <a:off x="1971311" y="1963272"/>
            <a:ext cx="8537097" cy="923330"/>
          </a:xfrm>
          <a:prstGeom prst="rect">
            <a:avLst/>
          </a:prstGeom>
          <a:noFill/>
        </p:spPr>
        <p:txBody>
          <a:bodyPr wrap="square">
            <a:spAutoFit/>
          </a:bodyPr>
          <a:lstStyle/>
          <a:p>
            <a:pPr algn="just"/>
            <a:r>
              <a:rPr lang="ru-RU" dirty="0"/>
              <a:t> </a:t>
            </a:r>
            <a:endParaRPr lang="ru-RU" dirty="0">
              <a:solidFill>
                <a:srgbClr val="FF0000"/>
              </a:solidFill>
            </a:endParaRPr>
          </a:p>
          <a:p>
            <a:endParaRPr lang="ru-RU" dirty="0"/>
          </a:p>
          <a:p>
            <a:endParaRPr lang="ru-RU" dirty="0"/>
          </a:p>
        </p:txBody>
      </p:sp>
      <p:sp>
        <p:nvSpPr>
          <p:cNvPr id="7" name="TextBox 6">
            <a:extLst>
              <a:ext uri="{FF2B5EF4-FFF2-40B4-BE49-F238E27FC236}">
                <a16:creationId xmlns="" xmlns:a16="http://schemas.microsoft.com/office/drawing/2014/main" id="{652483EA-B45D-4A4B-BBC4-64AF70E89243}"/>
              </a:ext>
            </a:extLst>
          </p:cNvPr>
          <p:cNvSpPr txBox="1"/>
          <p:nvPr/>
        </p:nvSpPr>
        <p:spPr>
          <a:xfrm>
            <a:off x="410308" y="1266092"/>
            <a:ext cx="7920892" cy="4969502"/>
          </a:xfrm>
          <a:prstGeom prst="rect">
            <a:avLst/>
          </a:prstGeom>
          <a:noFill/>
        </p:spPr>
        <p:txBody>
          <a:bodyPr wrap="square">
            <a:spAutoFit/>
          </a:bodyPr>
          <a:lstStyle/>
          <a:p>
            <a:pPr algn="just">
              <a:lnSpc>
                <a:spcPct val="107000"/>
              </a:lnSpc>
              <a:spcAft>
                <a:spcPts val="800"/>
              </a:spcAft>
            </a:pPr>
            <a:r>
              <a:rPr lang="ru-RU" sz="1700" b="1" kern="1800" dirty="0">
                <a:solidFill>
                  <a:srgbClr val="000000"/>
                </a:solidFill>
                <a:ea typeface="Times New Roman" panose="02020603050405020304" pitchFamily="18" charset="0"/>
              </a:rPr>
              <a:t>Сальдо на едином налоговом счете занижено: кто виноват и что </a:t>
            </a:r>
            <a:r>
              <a:rPr lang="ru-RU" sz="1700" b="1" kern="1800" dirty="0" smtClean="0">
                <a:solidFill>
                  <a:srgbClr val="000000"/>
                </a:solidFill>
                <a:ea typeface="Times New Roman" panose="02020603050405020304" pitchFamily="18" charset="0"/>
              </a:rPr>
              <a:t>делать?</a:t>
            </a:r>
          </a:p>
          <a:p>
            <a:pPr algn="just">
              <a:lnSpc>
                <a:spcPct val="107000"/>
              </a:lnSpc>
              <a:spcAft>
                <a:spcPts val="800"/>
              </a:spcAft>
            </a:pPr>
            <a:r>
              <a:rPr lang="ru-RU" sz="1700" dirty="0">
                <a:ea typeface="Times New Roman" panose="02020603050405020304" pitchFamily="18" charset="0"/>
                <a:cs typeface="Times New Roman" panose="02020603050405020304" pitchFamily="18" charset="0"/>
              </a:rPr>
              <a:t>В </a:t>
            </a:r>
            <a:r>
              <a:rPr lang="ru-RU" sz="1700" dirty="0" smtClean="0">
                <a:ea typeface="Times New Roman" panose="02020603050405020304" pitchFamily="18" charset="0"/>
                <a:cs typeface="Times New Roman" panose="02020603050405020304" pitchFamily="18" charset="0"/>
              </a:rPr>
              <a:t>январе-феврале 2023 </a:t>
            </a:r>
            <a:r>
              <a:rPr lang="ru-RU" sz="1700" dirty="0">
                <a:ea typeface="Times New Roman" panose="02020603050405020304" pitchFamily="18" charset="0"/>
                <a:cs typeface="Times New Roman" panose="02020603050405020304" pitchFamily="18" charset="0"/>
              </a:rPr>
              <a:t>года </a:t>
            </a:r>
            <a:r>
              <a:rPr lang="ru-RU" sz="1700" dirty="0" smtClean="0">
                <a:ea typeface="Times New Roman" panose="02020603050405020304" pitchFamily="18" charset="0"/>
                <a:cs typeface="Times New Roman" panose="02020603050405020304" pitchFamily="18" charset="0"/>
              </a:rPr>
              <a:t>ЮЛ  </a:t>
            </a:r>
            <a:r>
              <a:rPr lang="ru-RU" sz="1700" dirty="0" smtClean="0">
                <a:ea typeface="Times New Roman" panose="02020603050405020304" pitchFamily="18" charset="0"/>
                <a:cs typeface="Times New Roman" panose="02020603050405020304" pitchFamily="18" charset="0"/>
              </a:rPr>
              <a:t>и </a:t>
            </a:r>
            <a:r>
              <a:rPr lang="ru-RU" sz="1700" dirty="0">
                <a:ea typeface="Times New Roman" panose="02020603050405020304" pitchFamily="18" charset="0"/>
                <a:cs typeface="Times New Roman" panose="02020603050405020304" pitchFamily="18" charset="0"/>
              </a:rPr>
              <a:t>ИП запросили справки по расчетам с бюджетом и столкнулись с </a:t>
            </a:r>
            <a:r>
              <a:rPr lang="ru-RU" sz="1700" dirty="0" smtClean="0">
                <a:ea typeface="Times New Roman" panose="02020603050405020304" pitchFamily="18" charset="0"/>
                <a:cs typeface="Times New Roman" panose="02020603050405020304" pitchFamily="18" charset="0"/>
              </a:rPr>
              <a:t>расхождениями: </a:t>
            </a:r>
            <a:r>
              <a:rPr lang="ru-RU" sz="1700" dirty="0" smtClean="0">
                <a:ea typeface="Times New Roman" panose="02020603050405020304" pitchFamily="18" charset="0"/>
                <a:cs typeface="Times New Roman" panose="02020603050405020304" pitchFamily="18" charset="0"/>
              </a:rPr>
              <a:t> </a:t>
            </a:r>
            <a:r>
              <a:rPr lang="ru-RU" sz="1700" dirty="0">
                <a:ea typeface="Times New Roman" panose="02020603050405020304" pitchFamily="18" charset="0"/>
                <a:cs typeface="Times New Roman" panose="02020603050405020304" pitchFamily="18" charset="0"/>
              </a:rPr>
              <a:t>сальдо на ЕНС </a:t>
            </a:r>
            <a:r>
              <a:rPr lang="ru-RU" sz="1700" dirty="0" smtClean="0">
                <a:ea typeface="Times New Roman" panose="02020603050405020304" pitchFamily="18" charset="0"/>
                <a:cs typeface="Times New Roman" panose="02020603050405020304" pitchFamily="18" charset="0"/>
              </a:rPr>
              <a:t>занижено, </a:t>
            </a:r>
            <a:r>
              <a:rPr lang="ru-RU" sz="1700" dirty="0" smtClean="0">
                <a:ea typeface="Times New Roman" panose="02020603050405020304" pitchFamily="18" charset="0"/>
                <a:cs typeface="Times New Roman" panose="02020603050405020304" pitchFamily="18" charset="0"/>
              </a:rPr>
              <a:t> </a:t>
            </a:r>
            <a:r>
              <a:rPr lang="ru-RU" sz="1700" dirty="0">
                <a:ea typeface="Times New Roman" panose="02020603050405020304" pitchFamily="18" charset="0"/>
                <a:cs typeface="Times New Roman" panose="02020603050405020304" pitchFamily="18" charset="0"/>
              </a:rPr>
              <a:t>в нем отражены только переплаты по пеням и штрафам, по НДС и по налогу на прибыль, зачисляемому в федеральный </a:t>
            </a:r>
            <a:r>
              <a:rPr lang="ru-RU" sz="1700" dirty="0" smtClean="0">
                <a:ea typeface="Times New Roman" panose="02020603050405020304" pitchFamily="18" charset="0"/>
                <a:cs typeface="Times New Roman" panose="02020603050405020304" pitchFamily="18" charset="0"/>
              </a:rPr>
              <a:t>бюджет, большинство </a:t>
            </a:r>
            <a:r>
              <a:rPr lang="ru-RU" sz="1700" dirty="0">
                <a:ea typeface="Times New Roman" panose="02020603050405020304" pitchFamily="18" charset="0"/>
                <a:cs typeface="Times New Roman" panose="02020603050405020304" pitchFamily="18" charset="0"/>
              </a:rPr>
              <a:t>платежей, перечисленных в конце 2022 года</a:t>
            </a:r>
            <a:r>
              <a:rPr lang="ru-RU" sz="1700" dirty="0" smtClean="0">
                <a:ea typeface="Times New Roman" panose="02020603050405020304" pitchFamily="18" charset="0"/>
                <a:cs typeface="Times New Roman" panose="02020603050405020304" pitchFamily="18" charset="0"/>
              </a:rPr>
              <a:t>, </a:t>
            </a:r>
            <a:r>
              <a:rPr lang="ru-RU" sz="1700" dirty="0">
                <a:ea typeface="Times New Roman" panose="02020603050405020304" pitchFamily="18" charset="0"/>
                <a:cs typeface="Times New Roman" panose="02020603050405020304" pitchFamily="18" charset="0"/>
              </a:rPr>
              <a:t>не увеличили вступительное </a:t>
            </a:r>
            <a:r>
              <a:rPr lang="ru-RU" sz="1700" dirty="0" smtClean="0">
                <a:ea typeface="Times New Roman" panose="02020603050405020304" pitchFamily="18" charset="0"/>
                <a:cs typeface="Times New Roman" panose="02020603050405020304" pitchFamily="18" charset="0"/>
              </a:rPr>
              <a:t>сальдо, в их числе: </a:t>
            </a:r>
            <a:r>
              <a:rPr lang="ru-RU" sz="1700" dirty="0">
                <a:ea typeface="Times New Roman" panose="02020603050405020304" pitchFamily="18" charset="0"/>
                <a:cs typeface="Times New Roman" panose="02020603050405020304" pitchFamily="18" charset="0"/>
              </a:rPr>
              <a:t>НДФЛ, страховые взносы, </a:t>
            </a:r>
            <a:r>
              <a:rPr lang="ru-RU" sz="1700" dirty="0" smtClean="0">
                <a:ea typeface="Times New Roman" panose="02020603050405020304" pitchFamily="18" charset="0"/>
                <a:cs typeface="Times New Roman" panose="02020603050405020304" pitchFamily="18" charset="0"/>
              </a:rPr>
              <a:t>УСН.</a:t>
            </a:r>
            <a:endParaRPr lang="ru-RU" sz="1700" dirty="0">
              <a:ea typeface="Times New Roman" panose="02020603050405020304" pitchFamily="18" charset="0"/>
              <a:cs typeface="Times New Roman" panose="02020603050405020304" pitchFamily="18" charset="0"/>
            </a:endParaRPr>
          </a:p>
          <a:p>
            <a:pPr algn="just">
              <a:lnSpc>
                <a:spcPct val="107000"/>
              </a:lnSpc>
              <a:spcAft>
                <a:spcPts val="800"/>
              </a:spcAft>
            </a:pPr>
            <a:r>
              <a:rPr lang="ru-RU" sz="1700" b="1" dirty="0">
                <a:ea typeface="Times New Roman" panose="02020603050405020304" pitchFamily="18" charset="0"/>
                <a:cs typeface="Times New Roman" panose="02020603050405020304" pitchFamily="18" charset="0"/>
              </a:rPr>
              <a:t>Причины расхождений:</a:t>
            </a:r>
          </a:p>
          <a:p>
            <a:pPr marL="285750" indent="-285750" algn="just">
              <a:lnSpc>
                <a:spcPct val="107000"/>
              </a:lnSpc>
              <a:spcAft>
                <a:spcPts val="800"/>
              </a:spcAft>
              <a:buFont typeface="Wingdings" panose="05000000000000000000" pitchFamily="2" charset="2"/>
              <a:buChar char="Ø"/>
            </a:pPr>
            <a:r>
              <a:rPr lang="ru-RU" sz="1700" dirty="0" smtClean="0">
                <a:ea typeface="Times New Roman" panose="02020603050405020304" pitchFamily="18" charset="0"/>
                <a:cs typeface="Times New Roman" panose="02020603050405020304" pitchFamily="18" charset="0"/>
              </a:rPr>
              <a:t>технические </a:t>
            </a:r>
            <a:r>
              <a:rPr lang="ru-RU" sz="1700" dirty="0">
                <a:ea typeface="Times New Roman" panose="02020603050405020304" pitchFamily="18" charset="0"/>
                <a:cs typeface="Times New Roman" panose="02020603050405020304" pitchFamily="18" charset="0"/>
              </a:rPr>
              <a:t>сбои и недостаток </a:t>
            </a:r>
            <a:r>
              <a:rPr lang="ru-RU" sz="1700" dirty="0" smtClean="0">
                <a:ea typeface="Times New Roman" panose="02020603050405020304" pitchFamily="18" charset="0"/>
                <a:cs typeface="Times New Roman" panose="02020603050405020304" pitchFamily="18" charset="0"/>
              </a:rPr>
              <a:t>времени для </a:t>
            </a:r>
            <a:r>
              <a:rPr lang="ru-RU" sz="1700" dirty="0">
                <a:ea typeface="Times New Roman" panose="02020603050405020304" pitchFamily="18" charset="0"/>
                <a:cs typeface="Times New Roman" panose="02020603050405020304" pitchFamily="18" charset="0"/>
              </a:rPr>
              <a:t>правильного переноса </a:t>
            </a:r>
            <a:r>
              <a:rPr lang="ru-RU" sz="1700" dirty="0" smtClean="0">
                <a:ea typeface="Times New Roman" panose="02020603050405020304" pitchFamily="18" charset="0"/>
                <a:cs typeface="Times New Roman" panose="02020603050405020304" pitchFamily="18" charset="0"/>
              </a:rPr>
              <a:t>остатков </a:t>
            </a:r>
          </a:p>
          <a:p>
            <a:pPr marL="285750" indent="-285750" algn="just">
              <a:lnSpc>
                <a:spcPct val="107000"/>
              </a:lnSpc>
              <a:spcAft>
                <a:spcPts val="800"/>
              </a:spcAft>
              <a:buFont typeface="Wingdings" panose="05000000000000000000" pitchFamily="2" charset="2"/>
              <a:buChar char="Ø"/>
            </a:pPr>
            <a:r>
              <a:rPr lang="ru-RU" sz="1700" dirty="0" smtClean="0">
                <a:ea typeface="Times New Roman" panose="02020603050405020304" pitchFamily="18" charset="0"/>
                <a:cs typeface="Times New Roman" panose="02020603050405020304" pitchFamily="18" charset="0"/>
              </a:rPr>
              <a:t>по </a:t>
            </a:r>
            <a:r>
              <a:rPr lang="ru-RU" sz="1700" dirty="0">
                <a:ea typeface="Times New Roman" panose="02020603050405020304" pitchFamily="18" charset="0"/>
                <a:cs typeface="Times New Roman" panose="02020603050405020304" pitchFamily="18" charset="0"/>
              </a:rPr>
              <a:t>правилам переходного периода входящее сальдо на ЕНП не увеличивается на платежи, перечисленные в 2022 году, если срок отчетности по ним наступает в 2023 году. </a:t>
            </a:r>
            <a:r>
              <a:rPr lang="ru-RU" sz="1700" dirty="0" smtClean="0">
                <a:ea typeface="Times New Roman" panose="02020603050405020304" pitchFamily="18" charset="0"/>
                <a:cs typeface="Times New Roman" panose="02020603050405020304" pitchFamily="18" charset="0"/>
              </a:rPr>
              <a:t>Увеличение </a:t>
            </a:r>
            <a:r>
              <a:rPr lang="ru-RU" sz="1700" dirty="0">
                <a:ea typeface="Times New Roman" panose="02020603050405020304" pitchFamily="18" charset="0"/>
                <a:cs typeface="Times New Roman" panose="02020603050405020304" pitchFamily="18" charset="0"/>
              </a:rPr>
              <a:t>сальдо произойдет </a:t>
            </a:r>
            <a:r>
              <a:rPr lang="ru-RU" sz="1700" dirty="0" smtClean="0">
                <a:ea typeface="Times New Roman" panose="02020603050405020304" pitchFamily="18" charset="0"/>
                <a:cs typeface="Times New Roman" panose="02020603050405020304" pitchFamily="18" charset="0"/>
              </a:rPr>
              <a:t>после </a:t>
            </a:r>
            <a:r>
              <a:rPr lang="ru-RU" sz="1700" dirty="0">
                <a:ea typeface="Times New Roman" panose="02020603050405020304" pitchFamily="18" charset="0"/>
                <a:cs typeface="Times New Roman" panose="02020603050405020304" pitchFamily="18" charset="0"/>
              </a:rPr>
              <a:t>сдачи соответствующих деклараций и расчетов</a:t>
            </a:r>
            <a:r>
              <a:rPr lang="ru-RU" sz="1700" dirty="0" smtClean="0">
                <a:ea typeface="Times New Roman" panose="02020603050405020304" pitchFamily="18" charset="0"/>
                <a:cs typeface="Times New Roman" panose="02020603050405020304" pitchFamily="18" charset="0"/>
              </a:rPr>
              <a:t>. </a:t>
            </a:r>
            <a:r>
              <a:rPr lang="ru-RU" sz="1700" dirty="0" smtClean="0">
                <a:ea typeface="Times New Roman" panose="02020603050405020304" pitchFamily="18" charset="0"/>
                <a:cs typeface="Times New Roman" panose="02020603050405020304" pitchFamily="18" charset="0"/>
              </a:rPr>
              <a:t>Т.е., </a:t>
            </a:r>
            <a:r>
              <a:rPr lang="ru-RU" sz="1700" dirty="0">
                <a:ea typeface="Times New Roman" panose="02020603050405020304" pitchFamily="18" charset="0"/>
                <a:cs typeface="Times New Roman" panose="02020603050405020304" pitchFamily="18" charset="0"/>
              </a:rPr>
              <a:t>НДФЛ, взносы и </a:t>
            </a:r>
            <a:r>
              <a:rPr lang="ru-RU" sz="1700" dirty="0" smtClean="0">
                <a:ea typeface="Times New Roman" panose="02020603050405020304" pitchFamily="18" charset="0"/>
                <a:cs typeface="Times New Roman" panose="02020603050405020304" pitchFamily="18" charset="0"/>
              </a:rPr>
              <a:t>УСН, </a:t>
            </a:r>
            <a:r>
              <a:rPr lang="ru-RU" sz="1700" dirty="0">
                <a:ea typeface="Times New Roman" panose="02020603050405020304" pitchFamily="18" charset="0"/>
                <a:cs typeface="Times New Roman" panose="02020603050405020304" pitchFamily="18" charset="0"/>
              </a:rPr>
              <a:t>перечисленные в 2022 году, отразятся на сальдо единого налогового счета после сдачи РСВ, 6-НДФЛ и декларации по УСН за 2022 год. До тех пор указанные платежи можно увидеть в личном кабинете налогоплательщика на сайте ФНС (во вкладке ЕНС «Все обязательства», по соответствующим КБК</a:t>
            </a:r>
            <a:r>
              <a:rPr lang="ru-RU" sz="1700" dirty="0" smtClean="0">
                <a:ea typeface="Times New Roman" panose="02020603050405020304" pitchFamily="18" charset="0"/>
                <a:cs typeface="Times New Roman" panose="02020603050405020304" pitchFamily="18" charset="0"/>
              </a:rPr>
              <a:t>).</a:t>
            </a:r>
            <a:endParaRPr lang="ru-RU" sz="1700" dirty="0">
              <a:ea typeface="Times New Roman" panose="02020603050405020304" pitchFamily="18" charset="0"/>
              <a:cs typeface="Times New Roman" panose="02020603050405020304" pitchFamily="18" charset="0"/>
            </a:endParaRPr>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2"/>
          <a:srcRect b="14181"/>
          <a:stretch/>
        </p:blipFill>
        <p:spPr>
          <a:xfrm>
            <a:off x="463021" y="309861"/>
            <a:ext cx="2355840" cy="754920"/>
          </a:xfrm>
          <a:prstGeom prst="rect">
            <a:avLst/>
          </a:prstGeom>
        </p:spPr>
      </p:pic>
      <p:sp>
        <p:nvSpPr>
          <p:cNvPr id="8" name="Line 5">
            <a:extLst>
              <a:ext uri="{FF2B5EF4-FFF2-40B4-BE49-F238E27FC236}">
                <a16:creationId xmlns="" xmlns:a16="http://schemas.microsoft.com/office/drawing/2014/main" id="{81E79B63-4151-4A9C-895C-B92BA3AC9DB5}"/>
              </a:ext>
            </a:extLst>
          </p:cNvPr>
          <p:cNvSpPr/>
          <p:nvPr/>
        </p:nvSpPr>
        <p:spPr>
          <a:xfrm>
            <a:off x="3556440" y="981720"/>
            <a:ext cx="8110080" cy="0"/>
          </a:xfrm>
          <a:prstGeom prst="line">
            <a:avLst/>
          </a:prstGeom>
          <a:ln/>
        </p:spPr>
        <p:style>
          <a:lnRef idx="1">
            <a:schemeClr val="accent3"/>
          </a:lnRef>
          <a:fillRef idx="0">
            <a:schemeClr val="accent3"/>
          </a:fillRef>
          <a:effectRef idx="0">
            <a:schemeClr val="accent3"/>
          </a:effectRef>
          <a:fontRef idx="minor"/>
        </p:style>
      </p:sp>
      <p:sp>
        <p:nvSpPr>
          <p:cNvPr id="9" name="CustomShape 1">
            <a:extLst>
              <a:ext uri="{FF2B5EF4-FFF2-40B4-BE49-F238E27FC236}">
                <a16:creationId xmlns="" xmlns:a16="http://schemas.microsoft.com/office/drawing/2014/main" id="{20C67339-6A1C-4F9D-8A74-D056AA0B6743}"/>
              </a:ext>
            </a:extLst>
          </p:cNvPr>
          <p:cNvSpPr/>
          <p:nvPr/>
        </p:nvSpPr>
        <p:spPr>
          <a:xfrm>
            <a:off x="0" y="6340680"/>
            <a:ext cx="12191760" cy="517320"/>
          </a:xfrm>
          <a:prstGeom prst="rect">
            <a:avLst/>
          </a:prstGeom>
          <a:solidFill>
            <a:srgbClr val="CDDEE0"/>
          </a:solidFill>
          <a:ln>
            <a:noFill/>
          </a:ln>
        </p:spPr>
        <p:style>
          <a:lnRef idx="2">
            <a:schemeClr val="accent1">
              <a:shade val="50000"/>
            </a:schemeClr>
          </a:lnRef>
          <a:fillRef idx="1">
            <a:schemeClr val="accent1"/>
          </a:fillRef>
          <a:effectRef idx="0">
            <a:schemeClr val="accent1"/>
          </a:effectRef>
          <a:fontRef idx="minor"/>
        </p:style>
      </p:sp>
      <p:sp>
        <p:nvSpPr>
          <p:cNvPr id="10" name="CustomShape 4">
            <a:extLst>
              <a:ext uri="{FF2B5EF4-FFF2-40B4-BE49-F238E27FC236}">
                <a16:creationId xmlns="" xmlns:a16="http://schemas.microsoft.com/office/drawing/2014/main" id="{770229F1-50B0-4893-BC50-5F5573115AFA}"/>
              </a:ext>
            </a:extLst>
          </p:cNvPr>
          <p:cNvSpPr/>
          <p:nvPr/>
        </p:nvSpPr>
        <p:spPr>
          <a:xfrm>
            <a:off x="1523880" y="6410880"/>
            <a:ext cx="9143640" cy="401760"/>
          </a:xfrm>
          <a:prstGeom prst="rect">
            <a:avLst/>
          </a:prstGeom>
          <a:noFill/>
          <a:ln>
            <a:noFill/>
          </a:ln>
        </p:spPr>
        <p:style>
          <a:lnRef idx="0">
            <a:scrgbClr r="0" g="0" b="0"/>
          </a:lnRef>
          <a:fillRef idx="0">
            <a:scrgbClr r="0" g="0" b="0"/>
          </a:fillRef>
          <a:effectRef idx="0">
            <a:scrgbClr r="0" g="0" b="0"/>
          </a:effectRef>
          <a:fontRef idx="minor"/>
        </p:style>
        <p:txBody>
          <a:bodyPr>
            <a:noAutofit/>
          </a:bodyPr>
          <a:lstStyle/>
          <a:p>
            <a:pPr algn="ctr">
              <a:lnSpc>
                <a:spcPct val="90000"/>
              </a:lnSpc>
              <a:spcBef>
                <a:spcPts val="1001"/>
              </a:spcBef>
            </a:pPr>
            <a:r>
              <a:rPr lang="ru-RU" sz="2800" b="0" i="1" strike="noStrike" spc="-1" dirty="0">
                <a:solidFill>
                  <a:srgbClr val="58599B"/>
                </a:solidFill>
                <a:latin typeface="Warnock Pro"/>
              </a:rPr>
              <a:t>Защита интересов собственника. Надёжно!</a:t>
            </a:r>
            <a:endParaRPr lang="ru-RU" sz="2800" b="0" strike="noStrike" spc="-1" dirty="0">
              <a:latin typeface="Arial"/>
            </a:endParaRPr>
          </a:p>
        </p:txBody>
      </p:sp>
      <p:pic>
        <p:nvPicPr>
          <p:cNvPr id="11" name="Рисунок 10" descr="Сальдо на едином налоговом счете занижено: кто виноват и что делать"/>
          <p:cNvPicPr/>
          <p:nvPr/>
        </p:nvPicPr>
        <p:blipFill>
          <a:blip r:embed="rId3">
            <a:extLst>
              <a:ext uri="{28A0092B-C50C-407E-A947-70E740481C1C}">
                <a14:useLocalDpi xmlns:a14="http://schemas.microsoft.com/office/drawing/2010/main" val="0"/>
              </a:ext>
            </a:extLst>
          </a:blip>
          <a:srcRect/>
          <a:stretch>
            <a:fillRect/>
          </a:stretch>
        </p:blipFill>
        <p:spPr bwMode="auto">
          <a:xfrm>
            <a:off x="7937500" y="1168400"/>
            <a:ext cx="4254500" cy="4686299"/>
          </a:xfrm>
          <a:prstGeom prst="rect">
            <a:avLst/>
          </a:prstGeom>
          <a:noFill/>
          <a:ln>
            <a:noFill/>
          </a:ln>
        </p:spPr>
      </p:pic>
    </p:spTree>
    <p:extLst>
      <p:ext uri="{BB962C8B-B14F-4D97-AF65-F5344CB8AC3E}">
        <p14:creationId xmlns:p14="http://schemas.microsoft.com/office/powerpoint/2010/main" val="304946044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 xmlns:a16="http://schemas.microsoft.com/office/drawing/2014/main" id="{A4A87C69-C36A-4EE8-B31C-E59FE91CE915}"/>
              </a:ext>
            </a:extLst>
          </p:cNvPr>
          <p:cNvSpPr/>
          <p:nvPr/>
        </p:nvSpPr>
        <p:spPr>
          <a:xfrm>
            <a:off x="21783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3077903" y="0"/>
            <a:ext cx="8741577" cy="816304"/>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ru-RU" sz="2000" b="1" dirty="0">
                <a:solidFill>
                  <a:srgbClr val="0070C0"/>
                </a:solidFill>
              </a:rPr>
              <a:t>НОВЫЙ ПОРЯДОК  УПЛАТЫ ПЛАТЕЖЕЙ В РАЗЪЯСНЕНИЯХ ФНС</a:t>
            </a:r>
          </a:p>
        </p:txBody>
      </p:sp>
      <p:sp>
        <p:nvSpPr>
          <p:cNvPr id="5" name="TextBox 4">
            <a:extLst>
              <a:ext uri="{FF2B5EF4-FFF2-40B4-BE49-F238E27FC236}">
                <a16:creationId xmlns="" xmlns:a16="http://schemas.microsoft.com/office/drawing/2014/main" id="{8A25DFB0-0884-4ADA-A8E0-DB093644E74A}"/>
              </a:ext>
            </a:extLst>
          </p:cNvPr>
          <p:cNvSpPr txBox="1"/>
          <p:nvPr/>
        </p:nvSpPr>
        <p:spPr>
          <a:xfrm>
            <a:off x="1920511" y="1937872"/>
            <a:ext cx="8537097" cy="923330"/>
          </a:xfrm>
          <a:prstGeom prst="rect">
            <a:avLst/>
          </a:prstGeom>
          <a:noFill/>
        </p:spPr>
        <p:txBody>
          <a:bodyPr wrap="square">
            <a:spAutoFit/>
          </a:bodyPr>
          <a:lstStyle/>
          <a:p>
            <a:pPr algn="just"/>
            <a:r>
              <a:rPr lang="ru-RU" dirty="0"/>
              <a:t> </a:t>
            </a:r>
            <a:endParaRPr lang="ru-RU" dirty="0">
              <a:solidFill>
                <a:srgbClr val="FF0000"/>
              </a:solidFill>
            </a:endParaRPr>
          </a:p>
          <a:p>
            <a:endParaRPr lang="ru-RU" dirty="0"/>
          </a:p>
          <a:p>
            <a:endParaRPr lang="ru-RU" dirty="0"/>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2"/>
          <a:srcRect b="14181"/>
          <a:stretch/>
        </p:blipFill>
        <p:spPr>
          <a:xfrm>
            <a:off x="412221" y="233661"/>
            <a:ext cx="2355840" cy="754920"/>
          </a:xfrm>
          <a:prstGeom prst="rect">
            <a:avLst/>
          </a:prstGeom>
        </p:spPr>
      </p:pic>
      <p:sp>
        <p:nvSpPr>
          <p:cNvPr id="8" name="Line 5">
            <a:extLst>
              <a:ext uri="{FF2B5EF4-FFF2-40B4-BE49-F238E27FC236}">
                <a16:creationId xmlns="" xmlns:a16="http://schemas.microsoft.com/office/drawing/2014/main" id="{81E79B63-4151-4A9C-895C-B92BA3AC9DB5}"/>
              </a:ext>
            </a:extLst>
          </p:cNvPr>
          <p:cNvSpPr/>
          <p:nvPr/>
        </p:nvSpPr>
        <p:spPr>
          <a:xfrm>
            <a:off x="3556440" y="981720"/>
            <a:ext cx="8110080" cy="0"/>
          </a:xfrm>
          <a:prstGeom prst="line">
            <a:avLst/>
          </a:prstGeom>
          <a:ln/>
        </p:spPr>
        <p:style>
          <a:lnRef idx="1">
            <a:schemeClr val="accent3"/>
          </a:lnRef>
          <a:fillRef idx="0">
            <a:schemeClr val="accent3"/>
          </a:fillRef>
          <a:effectRef idx="0">
            <a:schemeClr val="accent3"/>
          </a:effectRef>
          <a:fontRef idx="minor"/>
        </p:style>
      </p:sp>
      <p:sp>
        <p:nvSpPr>
          <p:cNvPr id="9" name="CustomShape 1">
            <a:extLst>
              <a:ext uri="{FF2B5EF4-FFF2-40B4-BE49-F238E27FC236}">
                <a16:creationId xmlns="" xmlns:a16="http://schemas.microsoft.com/office/drawing/2014/main" id="{20C67339-6A1C-4F9D-8A74-D056AA0B6743}"/>
              </a:ext>
            </a:extLst>
          </p:cNvPr>
          <p:cNvSpPr/>
          <p:nvPr/>
        </p:nvSpPr>
        <p:spPr>
          <a:xfrm>
            <a:off x="0" y="6340680"/>
            <a:ext cx="12191760" cy="517320"/>
          </a:xfrm>
          <a:prstGeom prst="rect">
            <a:avLst/>
          </a:prstGeom>
          <a:solidFill>
            <a:srgbClr val="CDDEE0"/>
          </a:solidFill>
          <a:ln>
            <a:noFill/>
          </a:ln>
        </p:spPr>
        <p:style>
          <a:lnRef idx="2">
            <a:schemeClr val="accent1">
              <a:shade val="50000"/>
            </a:schemeClr>
          </a:lnRef>
          <a:fillRef idx="1">
            <a:schemeClr val="accent1"/>
          </a:fillRef>
          <a:effectRef idx="0">
            <a:schemeClr val="accent1"/>
          </a:effectRef>
          <a:fontRef idx="minor"/>
        </p:style>
      </p:sp>
      <p:sp>
        <p:nvSpPr>
          <p:cNvPr id="10" name="CustomShape 4">
            <a:extLst>
              <a:ext uri="{FF2B5EF4-FFF2-40B4-BE49-F238E27FC236}">
                <a16:creationId xmlns="" xmlns:a16="http://schemas.microsoft.com/office/drawing/2014/main" id="{770229F1-50B0-4893-BC50-5F5573115AFA}"/>
              </a:ext>
            </a:extLst>
          </p:cNvPr>
          <p:cNvSpPr/>
          <p:nvPr/>
        </p:nvSpPr>
        <p:spPr>
          <a:xfrm>
            <a:off x="1523880" y="6410880"/>
            <a:ext cx="9143640" cy="401760"/>
          </a:xfrm>
          <a:prstGeom prst="rect">
            <a:avLst/>
          </a:prstGeom>
          <a:noFill/>
          <a:ln>
            <a:noFill/>
          </a:ln>
        </p:spPr>
        <p:style>
          <a:lnRef idx="0">
            <a:scrgbClr r="0" g="0" b="0"/>
          </a:lnRef>
          <a:fillRef idx="0">
            <a:scrgbClr r="0" g="0" b="0"/>
          </a:fillRef>
          <a:effectRef idx="0">
            <a:scrgbClr r="0" g="0" b="0"/>
          </a:effectRef>
          <a:fontRef idx="minor"/>
        </p:style>
        <p:txBody>
          <a:bodyPr>
            <a:noAutofit/>
          </a:bodyPr>
          <a:lstStyle/>
          <a:p>
            <a:pPr algn="ctr">
              <a:lnSpc>
                <a:spcPct val="90000"/>
              </a:lnSpc>
              <a:spcBef>
                <a:spcPts val="1001"/>
              </a:spcBef>
            </a:pPr>
            <a:r>
              <a:rPr lang="ru-RU" sz="2800" b="0" i="1" strike="noStrike" spc="-1" dirty="0">
                <a:solidFill>
                  <a:srgbClr val="58599B"/>
                </a:solidFill>
                <a:latin typeface="Warnock Pro"/>
              </a:rPr>
              <a:t>Защита интересов собственника. Надёжно!</a:t>
            </a:r>
            <a:endParaRPr lang="ru-RU" sz="2800" b="0" strike="noStrike" spc="-1" dirty="0">
              <a:latin typeface="Arial"/>
            </a:endParaRPr>
          </a:p>
        </p:txBody>
      </p:sp>
      <p:sp>
        <p:nvSpPr>
          <p:cNvPr id="4" name="Прямоугольник 3"/>
          <p:cNvSpPr/>
          <p:nvPr/>
        </p:nvSpPr>
        <p:spPr>
          <a:xfrm>
            <a:off x="462842" y="1287288"/>
            <a:ext cx="8410223" cy="4556632"/>
          </a:xfrm>
          <a:prstGeom prst="rect">
            <a:avLst/>
          </a:prstGeom>
        </p:spPr>
        <p:txBody>
          <a:bodyPr wrap="square">
            <a:spAutoFit/>
          </a:bodyPr>
          <a:lstStyle/>
          <a:p>
            <a:pPr algn="just">
              <a:lnSpc>
                <a:spcPct val="107000"/>
              </a:lnSpc>
              <a:spcAft>
                <a:spcPts val="800"/>
              </a:spcAft>
            </a:pPr>
            <a:r>
              <a:rPr lang="ru-RU" sz="1700" b="1" dirty="0"/>
              <a:t>О</a:t>
            </a:r>
            <a:r>
              <a:rPr lang="ru-RU" sz="1700" b="1" dirty="0" smtClean="0"/>
              <a:t>сновные </a:t>
            </a:r>
            <a:r>
              <a:rPr lang="ru-RU" sz="1700" b="1" dirty="0"/>
              <a:t>правила формирования сальдо на ЕНС</a:t>
            </a:r>
            <a:r>
              <a:rPr lang="ru-RU" sz="1700" b="1" i="1" dirty="0" smtClean="0"/>
              <a:t>:</a:t>
            </a:r>
          </a:p>
          <a:p>
            <a:pPr marL="285750" indent="-285750" algn="just">
              <a:lnSpc>
                <a:spcPct val="107000"/>
              </a:lnSpc>
              <a:spcAft>
                <a:spcPts val="800"/>
              </a:spcAft>
              <a:buFont typeface="Wingdings" panose="05000000000000000000" pitchFamily="2" charset="2"/>
              <a:buChar char="Ø"/>
            </a:pPr>
            <a:r>
              <a:rPr lang="ru-RU" sz="1700" b="1" dirty="0" smtClean="0"/>
              <a:t>Во-первых</a:t>
            </a:r>
            <a:r>
              <a:rPr lang="ru-RU" sz="1700" dirty="0"/>
              <a:t>, переплата, возникшая более трех лет назад, не отразится на едином налоговом счете. Такую переплату не удастся вернуть или зачесть в счет уплаты других налогов (письмо ФНС 28.12.22 № СД-3-8/15024</a:t>
            </a:r>
            <a:r>
              <a:rPr lang="ru-RU" sz="1700" dirty="0" smtClean="0"/>
              <a:t>@); </a:t>
            </a:r>
            <a:endParaRPr lang="ru-RU" sz="1700" dirty="0"/>
          </a:p>
          <a:p>
            <a:pPr marL="285750" indent="-285750" algn="just">
              <a:buFont typeface="Wingdings" panose="05000000000000000000" pitchFamily="2" charset="2"/>
              <a:buChar char="Ø"/>
            </a:pPr>
            <a:r>
              <a:rPr lang="ru-RU" sz="1700" b="1" dirty="0"/>
              <a:t>Во-вторых</a:t>
            </a:r>
            <a:r>
              <a:rPr lang="ru-RU" sz="1700" dirty="0"/>
              <a:t>, предусмотрен отдельный порядок учета для налога на прибыль, зачисляемого в региональный бюджет, а также для страховых взносов за II и III кварталы 2022 года, строк уплаты которых для ряда отраслей увеличен на 12 месяцев. Указанные платежи в общем случае не увеличивают входящее сальдо на ЕСН (ч. 5, ч. 5.1 и ч. 5.2 ст. </a:t>
            </a:r>
            <a:r>
              <a:rPr lang="ru-RU" sz="1700" dirty="0">
                <a:hlinkClick r:id="rId3"/>
              </a:rPr>
              <a:t>4</a:t>
            </a:r>
            <a:r>
              <a:rPr lang="ru-RU" sz="1700" dirty="0"/>
              <a:t> Федерального закона </a:t>
            </a:r>
            <a:r>
              <a:rPr lang="ru-RU" sz="1700" dirty="0">
                <a:hlinkClick r:id="rId4"/>
              </a:rPr>
              <a:t>от 14.07.22 № 263-ФЗ</a:t>
            </a:r>
            <a:r>
              <a:rPr lang="ru-RU" sz="1700" dirty="0"/>
              <a:t>).</a:t>
            </a:r>
          </a:p>
          <a:p>
            <a:pPr marL="285750" indent="-285750" algn="just">
              <a:buFont typeface="Wingdings" panose="05000000000000000000" pitchFamily="2" charset="2"/>
              <a:buChar char="Ø"/>
            </a:pPr>
            <a:r>
              <a:rPr lang="ru-RU" sz="1700" b="1" dirty="0"/>
              <a:t>В-третьих</a:t>
            </a:r>
            <a:r>
              <a:rPr lang="ru-RU" sz="1700" dirty="0"/>
              <a:t>, «</a:t>
            </a:r>
            <a:r>
              <a:rPr lang="ru-RU" sz="1700" dirty="0" err="1"/>
              <a:t>уточненки</a:t>
            </a:r>
            <a:r>
              <a:rPr lang="ru-RU" sz="1700" dirty="0"/>
              <a:t>», поданные в 2023 году и относящиеся к налогам и взносам со сроком уплаты, наступившим до конца 2022 года, отразятся на сальдо следующим </a:t>
            </a:r>
            <a:r>
              <a:rPr lang="ru-RU" sz="1700" dirty="0" smtClean="0"/>
              <a:t>образом</a:t>
            </a:r>
            <a:r>
              <a:rPr lang="ru-RU" sz="1700" dirty="0" smtClean="0"/>
              <a:t>: пени </a:t>
            </a:r>
            <a:r>
              <a:rPr lang="ru-RU" sz="1700" dirty="0"/>
              <a:t>в общем случае рассчитают от величины отрицательного сальдо на ЕНП. При положительном и нулевом сальдо пени вычислят по специальной формуле. </a:t>
            </a:r>
            <a:r>
              <a:rPr lang="ru-RU" sz="1700" dirty="0" smtClean="0"/>
              <a:t>Такой</a:t>
            </a:r>
            <a:r>
              <a:rPr lang="ru-RU" sz="1700" dirty="0"/>
              <a:t> же порядок установлен для решений по проверкам, вынесенным в 2023 году в отношении налогов и взносов со сроком уплаты до конца 2022 года (ч. 7 ст. </a:t>
            </a:r>
            <a:r>
              <a:rPr lang="ru-RU" sz="1700" u="sng" dirty="0">
                <a:hlinkClick r:id="rId3"/>
              </a:rPr>
              <a:t>4</a:t>
            </a:r>
            <a:r>
              <a:rPr lang="ru-RU" sz="1700" dirty="0"/>
              <a:t> Закона № 263-ФЗ).  </a:t>
            </a:r>
          </a:p>
        </p:txBody>
      </p:sp>
      <p:pic>
        <p:nvPicPr>
          <p:cNvPr id="2050" name="Picture 2" descr="Важная информация - интересные картинки (16 фото) • Прикольные картинки и  позитив"/>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29511" y="1478845"/>
            <a:ext cx="3104443" cy="38897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08837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 xmlns:a16="http://schemas.microsoft.com/office/drawing/2014/main" id="{A4A87C69-C36A-4EE8-B31C-E59FE91CE915}"/>
              </a:ext>
            </a:extLst>
          </p:cNvPr>
          <p:cNvSpPr/>
          <p:nvPr/>
        </p:nvSpPr>
        <p:spPr>
          <a:xfrm>
            <a:off x="22164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3077903" y="172277"/>
            <a:ext cx="8741577" cy="816304"/>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ru-RU" sz="2000" b="1" dirty="0">
                <a:solidFill>
                  <a:srgbClr val="0070C0"/>
                </a:solidFill>
              </a:rPr>
              <a:t>НОВЫЙ ПОРЯДОК  УПЛАТЫ ПЛАТЕЖЕЙ В РАЗЪЯСНЕНИЯХ ФНС</a:t>
            </a:r>
          </a:p>
        </p:txBody>
      </p:sp>
      <p:sp>
        <p:nvSpPr>
          <p:cNvPr id="5" name="TextBox 4">
            <a:extLst>
              <a:ext uri="{FF2B5EF4-FFF2-40B4-BE49-F238E27FC236}">
                <a16:creationId xmlns="" xmlns:a16="http://schemas.microsoft.com/office/drawing/2014/main" id="{8A25DFB0-0884-4ADA-A8E0-DB093644E74A}"/>
              </a:ext>
            </a:extLst>
          </p:cNvPr>
          <p:cNvSpPr txBox="1"/>
          <p:nvPr/>
        </p:nvSpPr>
        <p:spPr>
          <a:xfrm>
            <a:off x="1971311" y="1963272"/>
            <a:ext cx="8537097" cy="923330"/>
          </a:xfrm>
          <a:prstGeom prst="rect">
            <a:avLst/>
          </a:prstGeom>
          <a:noFill/>
        </p:spPr>
        <p:txBody>
          <a:bodyPr wrap="square">
            <a:spAutoFit/>
          </a:bodyPr>
          <a:lstStyle/>
          <a:p>
            <a:pPr algn="just"/>
            <a:r>
              <a:rPr lang="ru-RU" dirty="0"/>
              <a:t> </a:t>
            </a:r>
            <a:endParaRPr lang="ru-RU" dirty="0">
              <a:solidFill>
                <a:srgbClr val="FF0000"/>
              </a:solidFill>
            </a:endParaRPr>
          </a:p>
          <a:p>
            <a:endParaRPr lang="ru-RU" dirty="0"/>
          </a:p>
          <a:p>
            <a:endParaRPr lang="ru-RU" dirty="0"/>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2"/>
          <a:srcRect b="14181"/>
          <a:stretch/>
        </p:blipFill>
        <p:spPr>
          <a:xfrm>
            <a:off x="463021" y="309861"/>
            <a:ext cx="2355840" cy="754920"/>
          </a:xfrm>
          <a:prstGeom prst="rect">
            <a:avLst/>
          </a:prstGeom>
        </p:spPr>
      </p:pic>
      <p:sp>
        <p:nvSpPr>
          <p:cNvPr id="8" name="Line 5">
            <a:extLst>
              <a:ext uri="{FF2B5EF4-FFF2-40B4-BE49-F238E27FC236}">
                <a16:creationId xmlns="" xmlns:a16="http://schemas.microsoft.com/office/drawing/2014/main" id="{81E79B63-4151-4A9C-895C-B92BA3AC9DB5}"/>
              </a:ext>
            </a:extLst>
          </p:cNvPr>
          <p:cNvSpPr/>
          <p:nvPr/>
        </p:nvSpPr>
        <p:spPr>
          <a:xfrm>
            <a:off x="3556440" y="981720"/>
            <a:ext cx="8110080" cy="0"/>
          </a:xfrm>
          <a:prstGeom prst="line">
            <a:avLst/>
          </a:prstGeom>
          <a:ln/>
        </p:spPr>
        <p:style>
          <a:lnRef idx="1">
            <a:schemeClr val="accent3"/>
          </a:lnRef>
          <a:fillRef idx="0">
            <a:schemeClr val="accent3"/>
          </a:fillRef>
          <a:effectRef idx="0">
            <a:schemeClr val="accent3"/>
          </a:effectRef>
          <a:fontRef idx="minor"/>
        </p:style>
      </p:sp>
      <p:sp>
        <p:nvSpPr>
          <p:cNvPr id="9" name="CustomShape 1">
            <a:extLst>
              <a:ext uri="{FF2B5EF4-FFF2-40B4-BE49-F238E27FC236}">
                <a16:creationId xmlns="" xmlns:a16="http://schemas.microsoft.com/office/drawing/2014/main" id="{20C67339-6A1C-4F9D-8A74-D056AA0B6743}"/>
              </a:ext>
            </a:extLst>
          </p:cNvPr>
          <p:cNvSpPr/>
          <p:nvPr/>
        </p:nvSpPr>
        <p:spPr>
          <a:xfrm>
            <a:off x="0" y="6340680"/>
            <a:ext cx="12191760" cy="517320"/>
          </a:xfrm>
          <a:prstGeom prst="rect">
            <a:avLst/>
          </a:prstGeom>
          <a:solidFill>
            <a:srgbClr val="CDDEE0"/>
          </a:solidFill>
          <a:ln>
            <a:noFill/>
          </a:ln>
        </p:spPr>
        <p:style>
          <a:lnRef idx="2">
            <a:schemeClr val="accent1">
              <a:shade val="50000"/>
            </a:schemeClr>
          </a:lnRef>
          <a:fillRef idx="1">
            <a:schemeClr val="accent1"/>
          </a:fillRef>
          <a:effectRef idx="0">
            <a:schemeClr val="accent1"/>
          </a:effectRef>
          <a:fontRef idx="minor"/>
        </p:style>
      </p:sp>
      <p:sp>
        <p:nvSpPr>
          <p:cNvPr id="10" name="CustomShape 4">
            <a:extLst>
              <a:ext uri="{FF2B5EF4-FFF2-40B4-BE49-F238E27FC236}">
                <a16:creationId xmlns="" xmlns:a16="http://schemas.microsoft.com/office/drawing/2014/main" id="{770229F1-50B0-4893-BC50-5F5573115AFA}"/>
              </a:ext>
            </a:extLst>
          </p:cNvPr>
          <p:cNvSpPr/>
          <p:nvPr/>
        </p:nvSpPr>
        <p:spPr>
          <a:xfrm>
            <a:off x="1523880" y="6410880"/>
            <a:ext cx="9143640" cy="401760"/>
          </a:xfrm>
          <a:prstGeom prst="rect">
            <a:avLst/>
          </a:prstGeom>
          <a:noFill/>
          <a:ln>
            <a:noFill/>
          </a:ln>
        </p:spPr>
        <p:style>
          <a:lnRef idx="0">
            <a:scrgbClr r="0" g="0" b="0"/>
          </a:lnRef>
          <a:fillRef idx="0">
            <a:scrgbClr r="0" g="0" b="0"/>
          </a:fillRef>
          <a:effectRef idx="0">
            <a:scrgbClr r="0" g="0" b="0"/>
          </a:effectRef>
          <a:fontRef idx="minor"/>
        </p:style>
        <p:txBody>
          <a:bodyPr>
            <a:noAutofit/>
          </a:bodyPr>
          <a:lstStyle/>
          <a:p>
            <a:pPr algn="ctr">
              <a:lnSpc>
                <a:spcPct val="90000"/>
              </a:lnSpc>
              <a:spcBef>
                <a:spcPts val="1001"/>
              </a:spcBef>
            </a:pPr>
            <a:r>
              <a:rPr lang="ru-RU" sz="2800" b="0" i="1" strike="noStrike" spc="-1" dirty="0">
                <a:solidFill>
                  <a:srgbClr val="58599B"/>
                </a:solidFill>
                <a:latin typeface="Warnock Pro"/>
              </a:rPr>
              <a:t>Защита интересов собственника. Надёжно!</a:t>
            </a:r>
            <a:endParaRPr lang="ru-RU" sz="2800" b="0" strike="noStrike" spc="-1" dirty="0">
              <a:latin typeface="Arial"/>
            </a:endParaRPr>
          </a:p>
        </p:txBody>
      </p:sp>
      <p:sp>
        <p:nvSpPr>
          <p:cNvPr id="4" name="Прямоугольник 3"/>
          <p:cNvSpPr/>
          <p:nvPr/>
        </p:nvSpPr>
        <p:spPr>
          <a:xfrm>
            <a:off x="431800" y="1760281"/>
            <a:ext cx="6731000" cy="3729804"/>
          </a:xfrm>
          <a:prstGeom prst="rect">
            <a:avLst/>
          </a:prstGeom>
        </p:spPr>
        <p:txBody>
          <a:bodyPr wrap="square">
            <a:spAutoFit/>
          </a:bodyPr>
          <a:lstStyle/>
          <a:p>
            <a:pPr algn="just">
              <a:lnSpc>
                <a:spcPct val="107000"/>
              </a:lnSpc>
              <a:spcAft>
                <a:spcPts val="800"/>
              </a:spcAft>
            </a:pPr>
            <a:r>
              <a:rPr lang="ru-RU" b="1" dirty="0">
                <a:solidFill>
                  <a:srgbClr val="FF0000"/>
                </a:solidFill>
                <a:ea typeface="Times New Roman" panose="02020603050405020304" pitchFamily="18" charset="0"/>
                <a:cs typeface="Times New Roman" panose="02020603050405020304" pitchFamily="18" charset="0"/>
              </a:rPr>
              <a:t>Важно</a:t>
            </a:r>
            <a:r>
              <a:rPr lang="ru-RU" b="1" dirty="0" smtClean="0">
                <a:solidFill>
                  <a:srgbClr val="FF0000"/>
                </a:solidFill>
                <a:ea typeface="Times New Roman" panose="02020603050405020304" pitchFamily="18" charset="0"/>
                <a:cs typeface="Times New Roman" panose="02020603050405020304" pitchFamily="18" charset="0"/>
              </a:rPr>
              <a:t>! </a:t>
            </a:r>
            <a:r>
              <a:rPr lang="ru-RU" dirty="0" smtClean="0">
                <a:solidFill>
                  <a:srgbClr val="000000"/>
                </a:solidFill>
                <a:ea typeface="Times New Roman" panose="02020603050405020304" pitchFamily="18" charset="0"/>
                <a:cs typeface="Times New Roman" panose="02020603050405020304" pitchFamily="18" charset="0"/>
              </a:rPr>
              <a:t>Даже </a:t>
            </a:r>
            <a:r>
              <a:rPr lang="ru-RU" dirty="0">
                <a:solidFill>
                  <a:srgbClr val="000000"/>
                </a:solidFill>
                <a:ea typeface="Times New Roman" panose="02020603050405020304" pitchFamily="18" charset="0"/>
                <a:cs typeface="Times New Roman" panose="02020603050405020304" pitchFamily="18" charset="0"/>
              </a:rPr>
              <a:t>если сальдо на ЕНП отрицательное, </a:t>
            </a:r>
            <a:r>
              <a:rPr lang="ru-RU" dirty="0" smtClean="0">
                <a:solidFill>
                  <a:srgbClr val="000000"/>
                </a:solidFill>
                <a:ea typeface="Times New Roman" panose="02020603050405020304" pitchFamily="18" charset="0"/>
                <a:cs typeface="Times New Roman" panose="02020603050405020304" pitchFamily="18" charset="0"/>
              </a:rPr>
              <a:t>ФНС  </a:t>
            </a:r>
            <a:r>
              <a:rPr lang="ru-RU" dirty="0">
                <a:solidFill>
                  <a:srgbClr val="000000"/>
                </a:solidFill>
                <a:ea typeface="Times New Roman" panose="02020603050405020304" pitchFamily="18" charset="0"/>
                <a:cs typeface="Times New Roman" panose="02020603050405020304" pitchFamily="18" charset="0"/>
              </a:rPr>
              <a:t>временно не </a:t>
            </a:r>
            <a:r>
              <a:rPr lang="ru-RU" dirty="0" smtClean="0">
                <a:solidFill>
                  <a:srgbClr val="000000"/>
                </a:solidFill>
                <a:ea typeface="Times New Roman" panose="02020603050405020304" pitchFamily="18" charset="0"/>
                <a:cs typeface="Times New Roman" panose="02020603050405020304" pitchFamily="18" charset="0"/>
              </a:rPr>
              <a:t>будет </a:t>
            </a:r>
            <a:r>
              <a:rPr lang="ru-RU" dirty="0">
                <a:solidFill>
                  <a:srgbClr val="000000"/>
                </a:solidFill>
                <a:ea typeface="Times New Roman" panose="02020603050405020304" pitchFamily="18" charset="0"/>
                <a:cs typeface="Times New Roman" panose="02020603050405020304" pitchFamily="18" charset="0"/>
              </a:rPr>
              <a:t>взыскивать </a:t>
            </a:r>
            <a:r>
              <a:rPr lang="ru-RU" dirty="0" smtClean="0">
                <a:solidFill>
                  <a:srgbClr val="000000"/>
                </a:solidFill>
                <a:ea typeface="Times New Roman" panose="02020603050405020304" pitchFamily="18" charset="0"/>
                <a:cs typeface="Times New Roman" panose="02020603050405020304" pitchFamily="18" charset="0"/>
              </a:rPr>
              <a:t>задолженность и штрафы </a:t>
            </a:r>
            <a:r>
              <a:rPr lang="ru-RU" dirty="0">
                <a:solidFill>
                  <a:srgbClr val="000000"/>
                </a:solidFill>
                <a:ea typeface="Times New Roman" panose="02020603050405020304" pitchFamily="18" charset="0"/>
                <a:cs typeface="Times New Roman" panose="02020603050405020304" pitchFamily="18" charset="0"/>
              </a:rPr>
              <a:t>за не сдачу уведомлений об исчисленных суммах налогов и взносов. ( Письмо ФНС от 26.01.23 № ЕД-26-8/2@.)</a:t>
            </a:r>
          </a:p>
          <a:p>
            <a:pPr algn="just">
              <a:lnSpc>
                <a:spcPct val="107000"/>
              </a:lnSpc>
              <a:spcAft>
                <a:spcPts val="800"/>
              </a:spcAft>
            </a:pPr>
            <a:r>
              <a:rPr lang="ru-RU" dirty="0" smtClean="0">
                <a:solidFill>
                  <a:srgbClr val="000000"/>
                </a:solidFill>
                <a:ea typeface="Times New Roman" panose="02020603050405020304" pitchFamily="18" charset="0"/>
                <a:cs typeface="Times New Roman" panose="02020603050405020304" pitchFamily="18" charset="0"/>
              </a:rPr>
              <a:t>При </a:t>
            </a:r>
            <a:r>
              <a:rPr lang="ru-RU" dirty="0">
                <a:solidFill>
                  <a:srgbClr val="000000"/>
                </a:solidFill>
                <a:ea typeface="Times New Roman" panose="02020603050405020304" pitchFamily="18" charset="0"/>
                <a:cs typeface="Times New Roman" panose="02020603050405020304" pitchFamily="18" charset="0"/>
              </a:rPr>
              <a:t>наличии разногласий относительно размера сальдо, ИФНС обязана провести сверку до 1 марта 2023 года. </a:t>
            </a:r>
            <a:endParaRPr lang="ru-RU" dirty="0" smtClean="0">
              <a:solidFill>
                <a:srgbClr val="000000"/>
              </a:solidFill>
              <a:ea typeface="Times New Roman" panose="02020603050405020304" pitchFamily="18" charset="0"/>
              <a:cs typeface="Times New Roman" panose="02020603050405020304" pitchFamily="18" charset="0"/>
            </a:endParaRPr>
          </a:p>
          <a:p>
            <a:pPr algn="just">
              <a:lnSpc>
                <a:spcPct val="107000"/>
              </a:lnSpc>
              <a:spcAft>
                <a:spcPts val="800"/>
              </a:spcAft>
            </a:pPr>
            <a:r>
              <a:rPr lang="ru-RU" dirty="0" smtClean="0">
                <a:solidFill>
                  <a:srgbClr val="000000"/>
                </a:solidFill>
                <a:ea typeface="Times New Roman" panose="02020603050405020304" pitchFamily="18" charset="0"/>
                <a:cs typeface="Times New Roman" panose="02020603050405020304" pitchFamily="18" charset="0"/>
              </a:rPr>
              <a:t>Формы </a:t>
            </a:r>
            <a:r>
              <a:rPr lang="ru-RU" dirty="0">
                <a:solidFill>
                  <a:srgbClr val="000000"/>
                </a:solidFill>
                <a:ea typeface="Times New Roman" panose="02020603050405020304" pitchFamily="18" charset="0"/>
                <a:cs typeface="Times New Roman" panose="02020603050405020304" pitchFamily="18" charset="0"/>
              </a:rPr>
              <a:t>запроса на сверку и акта по ее итогам приведены в письме ФНС от 29.12.22 № АБ-4-19/17879@. </a:t>
            </a:r>
            <a:endParaRPr lang="ru-RU" dirty="0" smtClean="0">
              <a:solidFill>
                <a:srgbClr val="000000"/>
              </a:solidFill>
              <a:ea typeface="Times New Roman" panose="02020603050405020304" pitchFamily="18" charset="0"/>
              <a:cs typeface="Times New Roman" panose="02020603050405020304" pitchFamily="18" charset="0"/>
            </a:endParaRPr>
          </a:p>
          <a:p>
            <a:pPr algn="just">
              <a:lnSpc>
                <a:spcPct val="107000"/>
              </a:lnSpc>
              <a:spcAft>
                <a:spcPts val="800"/>
              </a:spcAft>
            </a:pPr>
            <a:r>
              <a:rPr lang="ru-RU" dirty="0" smtClean="0">
                <a:solidFill>
                  <a:srgbClr val="000000"/>
                </a:solidFill>
                <a:ea typeface="Times New Roman" panose="02020603050405020304" pitchFamily="18" charset="0"/>
                <a:cs typeface="Times New Roman" panose="02020603050405020304" pitchFamily="18" charset="0"/>
              </a:rPr>
              <a:t>Запрос </a:t>
            </a:r>
            <a:r>
              <a:rPr lang="ru-RU" dirty="0">
                <a:solidFill>
                  <a:srgbClr val="000000"/>
                </a:solidFill>
                <a:ea typeface="Times New Roman" panose="02020603050405020304" pitchFamily="18" charset="0"/>
                <a:cs typeface="Times New Roman" panose="02020603050405020304" pitchFamily="18" charset="0"/>
              </a:rPr>
              <a:t>на несогласие с неверным сальдо можно направить через сервис оперативной помощи на сайте ФНС</a:t>
            </a:r>
            <a:r>
              <a:rPr lang="ru-RU" dirty="0" smtClean="0">
                <a:solidFill>
                  <a:srgbClr val="000000"/>
                </a:solidFill>
                <a:ea typeface="Times New Roman" panose="02020603050405020304" pitchFamily="18" charset="0"/>
                <a:cs typeface="Times New Roman" panose="02020603050405020304" pitchFamily="18" charset="0"/>
              </a:rPr>
              <a:t>.</a:t>
            </a:r>
          </a:p>
          <a:p>
            <a:pPr algn="just">
              <a:lnSpc>
                <a:spcPct val="107000"/>
              </a:lnSpc>
              <a:spcAft>
                <a:spcPts val="800"/>
              </a:spcAft>
            </a:pP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7170" name="Picture 2" descr="мультяшный парень для жизни радостного человека: 1 тыс изображений найдено  в Яндекс Картинках"/>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81975" y="1549400"/>
            <a:ext cx="3273426" cy="4546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189231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 xmlns:a16="http://schemas.microsoft.com/office/drawing/2014/main" id="{A4A87C69-C36A-4EE8-B31C-E59FE91CE915}"/>
              </a:ext>
            </a:extLst>
          </p:cNvPr>
          <p:cNvSpPr/>
          <p:nvPr/>
        </p:nvSpPr>
        <p:spPr>
          <a:xfrm>
            <a:off x="21783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2895870" y="0"/>
            <a:ext cx="8741577" cy="816304"/>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ru-RU" sz="2000" b="1" dirty="0" smtClean="0">
                <a:solidFill>
                  <a:srgbClr val="0070C0"/>
                </a:solidFill>
              </a:rPr>
              <a:t>НОВЫЕ СПРАВКИ О САЛЬДО </a:t>
            </a:r>
            <a:r>
              <a:rPr lang="ru-RU" sz="2000" b="1" dirty="0" smtClean="0">
                <a:solidFill>
                  <a:srgbClr val="0070C0"/>
                </a:solidFill>
              </a:rPr>
              <a:t>ЕНС</a:t>
            </a:r>
            <a:endParaRPr lang="ru-RU" sz="2000" b="1" dirty="0">
              <a:solidFill>
                <a:srgbClr val="0070C0"/>
              </a:solidFill>
            </a:endParaRPr>
          </a:p>
        </p:txBody>
      </p:sp>
      <p:sp>
        <p:nvSpPr>
          <p:cNvPr id="5" name="TextBox 4">
            <a:extLst>
              <a:ext uri="{FF2B5EF4-FFF2-40B4-BE49-F238E27FC236}">
                <a16:creationId xmlns="" xmlns:a16="http://schemas.microsoft.com/office/drawing/2014/main" id="{8A25DFB0-0884-4ADA-A8E0-DB093644E74A}"/>
              </a:ext>
            </a:extLst>
          </p:cNvPr>
          <p:cNvSpPr txBox="1"/>
          <p:nvPr/>
        </p:nvSpPr>
        <p:spPr>
          <a:xfrm>
            <a:off x="1920511" y="1937872"/>
            <a:ext cx="8537097" cy="923330"/>
          </a:xfrm>
          <a:prstGeom prst="rect">
            <a:avLst/>
          </a:prstGeom>
          <a:noFill/>
        </p:spPr>
        <p:txBody>
          <a:bodyPr wrap="square">
            <a:spAutoFit/>
          </a:bodyPr>
          <a:lstStyle/>
          <a:p>
            <a:pPr algn="just"/>
            <a:r>
              <a:rPr lang="ru-RU" dirty="0"/>
              <a:t> </a:t>
            </a:r>
            <a:endParaRPr lang="ru-RU" dirty="0">
              <a:solidFill>
                <a:srgbClr val="FF0000"/>
              </a:solidFill>
            </a:endParaRPr>
          </a:p>
          <a:p>
            <a:endParaRPr lang="ru-RU" dirty="0"/>
          </a:p>
          <a:p>
            <a:endParaRPr lang="ru-RU" dirty="0"/>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2"/>
          <a:srcRect b="14181"/>
          <a:stretch/>
        </p:blipFill>
        <p:spPr>
          <a:xfrm>
            <a:off x="412221" y="233661"/>
            <a:ext cx="2355840" cy="754920"/>
          </a:xfrm>
          <a:prstGeom prst="rect">
            <a:avLst/>
          </a:prstGeom>
        </p:spPr>
      </p:pic>
      <p:sp>
        <p:nvSpPr>
          <p:cNvPr id="8" name="Line 5">
            <a:extLst>
              <a:ext uri="{FF2B5EF4-FFF2-40B4-BE49-F238E27FC236}">
                <a16:creationId xmlns="" xmlns:a16="http://schemas.microsoft.com/office/drawing/2014/main" id="{81E79B63-4151-4A9C-895C-B92BA3AC9DB5}"/>
              </a:ext>
            </a:extLst>
          </p:cNvPr>
          <p:cNvSpPr/>
          <p:nvPr/>
        </p:nvSpPr>
        <p:spPr>
          <a:xfrm>
            <a:off x="3556440" y="981720"/>
            <a:ext cx="8110080" cy="0"/>
          </a:xfrm>
          <a:prstGeom prst="line">
            <a:avLst/>
          </a:prstGeom>
          <a:ln/>
        </p:spPr>
        <p:style>
          <a:lnRef idx="1">
            <a:schemeClr val="accent3"/>
          </a:lnRef>
          <a:fillRef idx="0">
            <a:schemeClr val="accent3"/>
          </a:fillRef>
          <a:effectRef idx="0">
            <a:schemeClr val="accent3"/>
          </a:effectRef>
          <a:fontRef idx="minor"/>
        </p:style>
      </p:sp>
      <p:sp>
        <p:nvSpPr>
          <p:cNvPr id="9" name="CustomShape 1">
            <a:extLst>
              <a:ext uri="{FF2B5EF4-FFF2-40B4-BE49-F238E27FC236}">
                <a16:creationId xmlns="" xmlns:a16="http://schemas.microsoft.com/office/drawing/2014/main" id="{20C67339-6A1C-4F9D-8A74-D056AA0B6743}"/>
              </a:ext>
            </a:extLst>
          </p:cNvPr>
          <p:cNvSpPr/>
          <p:nvPr/>
        </p:nvSpPr>
        <p:spPr>
          <a:xfrm>
            <a:off x="0" y="6340680"/>
            <a:ext cx="12191760" cy="517320"/>
          </a:xfrm>
          <a:prstGeom prst="rect">
            <a:avLst/>
          </a:prstGeom>
          <a:solidFill>
            <a:srgbClr val="CDDEE0"/>
          </a:solidFill>
          <a:ln>
            <a:noFill/>
          </a:ln>
        </p:spPr>
        <p:style>
          <a:lnRef idx="2">
            <a:schemeClr val="accent1">
              <a:shade val="50000"/>
            </a:schemeClr>
          </a:lnRef>
          <a:fillRef idx="1">
            <a:schemeClr val="accent1"/>
          </a:fillRef>
          <a:effectRef idx="0">
            <a:schemeClr val="accent1"/>
          </a:effectRef>
          <a:fontRef idx="minor"/>
        </p:style>
      </p:sp>
      <p:sp>
        <p:nvSpPr>
          <p:cNvPr id="10" name="CustomShape 4">
            <a:extLst>
              <a:ext uri="{FF2B5EF4-FFF2-40B4-BE49-F238E27FC236}">
                <a16:creationId xmlns="" xmlns:a16="http://schemas.microsoft.com/office/drawing/2014/main" id="{770229F1-50B0-4893-BC50-5F5573115AFA}"/>
              </a:ext>
            </a:extLst>
          </p:cNvPr>
          <p:cNvSpPr/>
          <p:nvPr/>
        </p:nvSpPr>
        <p:spPr>
          <a:xfrm>
            <a:off x="1523880" y="6410880"/>
            <a:ext cx="9143640" cy="401760"/>
          </a:xfrm>
          <a:prstGeom prst="rect">
            <a:avLst/>
          </a:prstGeom>
          <a:noFill/>
          <a:ln>
            <a:noFill/>
          </a:ln>
        </p:spPr>
        <p:style>
          <a:lnRef idx="0">
            <a:scrgbClr r="0" g="0" b="0"/>
          </a:lnRef>
          <a:fillRef idx="0">
            <a:scrgbClr r="0" g="0" b="0"/>
          </a:fillRef>
          <a:effectRef idx="0">
            <a:scrgbClr r="0" g="0" b="0"/>
          </a:effectRef>
          <a:fontRef idx="minor"/>
        </p:style>
        <p:txBody>
          <a:bodyPr>
            <a:noAutofit/>
          </a:bodyPr>
          <a:lstStyle/>
          <a:p>
            <a:pPr algn="ctr">
              <a:lnSpc>
                <a:spcPct val="90000"/>
              </a:lnSpc>
              <a:spcBef>
                <a:spcPts val="1001"/>
              </a:spcBef>
            </a:pPr>
            <a:r>
              <a:rPr lang="ru-RU" sz="2800" b="0" i="1" strike="noStrike" spc="-1" dirty="0">
                <a:solidFill>
                  <a:srgbClr val="58599B"/>
                </a:solidFill>
                <a:latin typeface="Warnock Pro"/>
              </a:rPr>
              <a:t>Защита интересов собственника. Надёжно!</a:t>
            </a:r>
            <a:endParaRPr lang="ru-RU" sz="2800" b="0" strike="noStrike" spc="-1" dirty="0">
              <a:latin typeface="Arial"/>
            </a:endParaRPr>
          </a:p>
        </p:txBody>
      </p:sp>
      <p:sp>
        <p:nvSpPr>
          <p:cNvPr id="4" name="Прямоугольник 3"/>
          <p:cNvSpPr/>
          <p:nvPr/>
        </p:nvSpPr>
        <p:spPr>
          <a:xfrm>
            <a:off x="215900" y="1185689"/>
            <a:ext cx="11696700" cy="5791009"/>
          </a:xfrm>
          <a:prstGeom prst="rect">
            <a:avLst/>
          </a:prstGeom>
        </p:spPr>
        <p:txBody>
          <a:bodyPr wrap="square">
            <a:spAutoFit/>
          </a:bodyPr>
          <a:lstStyle/>
          <a:p>
            <a:pPr algn="just">
              <a:lnSpc>
                <a:spcPct val="107000"/>
              </a:lnSpc>
              <a:spcAft>
                <a:spcPts val="800"/>
              </a:spcAft>
            </a:pPr>
            <a:r>
              <a:rPr lang="ru-RU" sz="1600" dirty="0" smtClean="0"/>
              <a:t>С </a:t>
            </a:r>
            <a:r>
              <a:rPr lang="ru-RU" sz="1600" dirty="0"/>
              <a:t>января 2023 года налогоплательщики могут запросить у ИФНС следующие справки о взаиморасчетах с бюджетом (подп. 10 п. 1 ст. 32 НК РФ):</a:t>
            </a:r>
          </a:p>
          <a:p>
            <a:pPr marL="285750" indent="-285750" algn="just">
              <a:lnSpc>
                <a:spcPct val="107000"/>
              </a:lnSpc>
              <a:spcAft>
                <a:spcPts val="800"/>
              </a:spcAft>
              <a:buFont typeface="Wingdings" panose="05000000000000000000" pitchFamily="2" charset="2"/>
              <a:buChar char="Ø"/>
            </a:pPr>
            <a:r>
              <a:rPr lang="ru-RU" sz="1600" b="1" dirty="0" smtClean="0"/>
              <a:t>Справка </a:t>
            </a:r>
            <a:r>
              <a:rPr lang="ru-RU" sz="1600" b="1" dirty="0"/>
              <a:t>о наличии положительного, отрицательного или нулевого сальдо единого налогового счета (ЕНС</a:t>
            </a:r>
            <a:r>
              <a:rPr lang="ru-RU" sz="1600" dirty="0" smtClean="0"/>
              <a:t>) </a:t>
            </a:r>
          </a:p>
          <a:p>
            <a:pPr algn="just">
              <a:lnSpc>
                <a:spcPct val="107000"/>
              </a:lnSpc>
              <a:spcAft>
                <a:spcPts val="800"/>
              </a:spcAft>
            </a:pPr>
            <a:r>
              <a:rPr lang="ru-RU" sz="1600" dirty="0" smtClean="0"/>
              <a:t>Утверждена Приказом </a:t>
            </a:r>
            <a:r>
              <a:rPr lang="ru-RU" sz="1600" dirty="0"/>
              <a:t>ФНС от 30.11.22 № ЕД-7-8/1128</a:t>
            </a:r>
            <a:r>
              <a:rPr lang="ru-RU" sz="1600" dirty="0" smtClean="0"/>
              <a:t>@). Срок выдачи </a:t>
            </a:r>
            <a:r>
              <a:rPr lang="ru-RU" sz="1600" b="1" dirty="0" smtClean="0"/>
              <a:t>-  </a:t>
            </a:r>
            <a:r>
              <a:rPr lang="ru-RU" sz="1600" b="1" dirty="0"/>
              <a:t>в течение 5-ти рабочих дней с даты </a:t>
            </a:r>
            <a:r>
              <a:rPr lang="ru-RU" sz="1600" b="1" dirty="0" smtClean="0"/>
              <a:t>запроса</a:t>
            </a:r>
            <a:r>
              <a:rPr lang="ru-RU" sz="1600" dirty="0"/>
              <a:t>. Если сальдо </a:t>
            </a:r>
            <a:r>
              <a:rPr lang="ru-RU" sz="1600" dirty="0" smtClean="0"/>
              <a:t>отрицательное –справка содержит  расшифровку, </a:t>
            </a:r>
            <a:r>
              <a:rPr lang="ru-RU" sz="1600" dirty="0"/>
              <a:t>по каким </a:t>
            </a:r>
            <a:r>
              <a:rPr lang="ru-RU" sz="1600" dirty="0" smtClean="0"/>
              <a:t>налогам </a:t>
            </a:r>
            <a:r>
              <a:rPr lang="ru-RU" sz="1600" dirty="0"/>
              <a:t>(авансовым платежам, взносам, штрафам) оно </a:t>
            </a:r>
            <a:r>
              <a:rPr lang="ru-RU" sz="1600" dirty="0" smtClean="0"/>
              <a:t>образовано, а также расшифровку недоимки по пеням.</a:t>
            </a:r>
          </a:p>
          <a:p>
            <a:pPr marL="285750" indent="-285750" algn="just">
              <a:lnSpc>
                <a:spcPct val="107000"/>
              </a:lnSpc>
              <a:spcAft>
                <a:spcPts val="800"/>
              </a:spcAft>
              <a:buFont typeface="Wingdings" panose="05000000000000000000" pitchFamily="2" charset="2"/>
              <a:buChar char="Ø"/>
            </a:pPr>
            <a:r>
              <a:rPr lang="ru-RU" sz="1600" dirty="0" smtClean="0"/>
              <a:t> </a:t>
            </a:r>
            <a:r>
              <a:rPr lang="ru-RU" sz="1600" b="1" dirty="0"/>
              <a:t>Справка о принадлежности сумм денежных средств, перечисленных в качестве единого налогового платежа (ЕНП</a:t>
            </a:r>
            <a:r>
              <a:rPr lang="ru-RU" sz="1600" dirty="0"/>
              <a:t>). </a:t>
            </a:r>
            <a:endParaRPr lang="ru-RU" sz="1600" dirty="0" smtClean="0"/>
          </a:p>
          <a:p>
            <a:pPr algn="just">
              <a:lnSpc>
                <a:spcPct val="107000"/>
              </a:lnSpc>
              <a:spcAft>
                <a:spcPts val="800"/>
              </a:spcAft>
            </a:pPr>
            <a:r>
              <a:rPr lang="ru-RU" sz="1600" dirty="0" smtClean="0"/>
              <a:t>Утверждена Приказом </a:t>
            </a:r>
            <a:r>
              <a:rPr lang="ru-RU" sz="1600" dirty="0"/>
              <a:t>ФНС от 30.11.22 № ЕД-7-8/1129</a:t>
            </a:r>
            <a:r>
              <a:rPr lang="ru-RU" sz="1600" dirty="0" smtClean="0"/>
              <a:t>@. Срок </a:t>
            </a:r>
            <a:r>
              <a:rPr lang="ru-RU" sz="1600" dirty="0"/>
              <a:t>предоставления - </a:t>
            </a:r>
            <a:r>
              <a:rPr lang="ru-RU" sz="1600" b="1" dirty="0"/>
              <a:t>в течение 5-ти рабочих дней с даты поступления </a:t>
            </a:r>
            <a:r>
              <a:rPr lang="ru-RU" sz="1600" b="1" dirty="0" smtClean="0"/>
              <a:t>запроса</a:t>
            </a:r>
            <a:r>
              <a:rPr lang="ru-RU" sz="1600" dirty="0" smtClean="0"/>
              <a:t>. Отражает  </a:t>
            </a:r>
            <a:r>
              <a:rPr lang="ru-RU" sz="1600" dirty="0"/>
              <a:t>поступления (платежи и зачет переплаты) и </a:t>
            </a:r>
            <a:r>
              <a:rPr lang="ru-RU" sz="1600" dirty="0" smtClean="0"/>
              <a:t>списания.</a:t>
            </a:r>
          </a:p>
          <a:p>
            <a:pPr marL="285750" indent="-285750" algn="just">
              <a:lnSpc>
                <a:spcPct val="107000"/>
              </a:lnSpc>
              <a:spcAft>
                <a:spcPts val="800"/>
              </a:spcAft>
              <a:buFont typeface="Wingdings" panose="05000000000000000000" pitchFamily="2" charset="2"/>
              <a:buChar char="Ø"/>
            </a:pPr>
            <a:r>
              <a:rPr lang="ru-RU" sz="1600" dirty="0" smtClean="0"/>
              <a:t> </a:t>
            </a:r>
            <a:r>
              <a:rPr lang="ru-RU" sz="1600" b="1" dirty="0"/>
              <a:t>Справка об исполнении обязанности по уплате налогов, сборов, взносов, пеней, штрафов, процентов</a:t>
            </a:r>
            <a:r>
              <a:rPr lang="ru-RU" sz="1600" dirty="0"/>
              <a:t> (неофициальное название — справка об отсутствии задолженности</a:t>
            </a:r>
            <a:r>
              <a:rPr lang="ru-RU" sz="1600" dirty="0" smtClean="0"/>
              <a:t>). </a:t>
            </a:r>
          </a:p>
          <a:p>
            <a:pPr algn="just">
              <a:lnSpc>
                <a:spcPct val="107000"/>
              </a:lnSpc>
              <a:spcAft>
                <a:spcPts val="800"/>
              </a:spcAft>
            </a:pPr>
            <a:r>
              <a:rPr lang="ru-RU" sz="1600" dirty="0" smtClean="0"/>
              <a:t>Утверждена Приказом </a:t>
            </a:r>
            <a:r>
              <a:rPr lang="ru-RU" sz="1600" dirty="0"/>
              <a:t>ФНС от 23.11.22 № ЕД-7-8/1123</a:t>
            </a:r>
            <a:r>
              <a:rPr lang="ru-RU" sz="1600" dirty="0" smtClean="0"/>
              <a:t>@. </a:t>
            </a:r>
            <a:r>
              <a:rPr lang="ru-RU" sz="1600" b="1" dirty="0" smtClean="0"/>
              <a:t>Срок предоставления - в </a:t>
            </a:r>
            <a:r>
              <a:rPr lang="ru-RU" sz="1600" b="1" dirty="0"/>
              <a:t>течение 10-ти рабочих дней с даты запроса</a:t>
            </a:r>
            <a:r>
              <a:rPr lang="ru-RU" sz="1600" dirty="0"/>
              <a:t>. Детальной разбивки по видам платежей данная справка не содержит.</a:t>
            </a:r>
          </a:p>
          <a:p>
            <a:pPr algn="just">
              <a:lnSpc>
                <a:spcPct val="107000"/>
              </a:lnSpc>
              <a:spcAft>
                <a:spcPts val="800"/>
              </a:spcAft>
            </a:pPr>
            <a:r>
              <a:rPr lang="ru-RU" sz="1600" b="1" dirty="0">
                <a:solidFill>
                  <a:srgbClr val="FF0000"/>
                </a:solidFill>
              </a:rPr>
              <a:t>Внимание</a:t>
            </a:r>
            <a:r>
              <a:rPr lang="ru-RU" sz="1600" b="1" dirty="0" smtClean="0">
                <a:solidFill>
                  <a:srgbClr val="FF0000"/>
                </a:solidFill>
              </a:rPr>
              <a:t>!  </a:t>
            </a:r>
            <a:r>
              <a:rPr lang="ru-RU" sz="1600" dirty="0" smtClean="0"/>
              <a:t>Для </a:t>
            </a:r>
            <a:r>
              <a:rPr lang="ru-RU" sz="1600" dirty="0"/>
              <a:t>получения всех перечисленных справок предусмотрена единая форма </a:t>
            </a:r>
            <a:r>
              <a:rPr lang="ru-RU" sz="1600" dirty="0" smtClean="0"/>
              <a:t>заявления, утвержденная </a:t>
            </a:r>
            <a:r>
              <a:rPr lang="ru-RU" sz="1600" dirty="0"/>
              <a:t>приказом ФНС от 14.11.22 № ЕД-7-19/1086</a:t>
            </a:r>
            <a:r>
              <a:rPr lang="ru-RU" sz="1600" dirty="0" smtClean="0"/>
              <a:t>@. Существует </a:t>
            </a:r>
            <a:r>
              <a:rPr lang="ru-RU" sz="1600" dirty="0"/>
              <a:t>три способа передачи справки налогоплательщику: через инспекцию, в которую подано заявление; через МФЦ (если заявление подано через многофункциональный центр), а также по почте.</a:t>
            </a:r>
          </a:p>
          <a:p>
            <a:pPr algn="just">
              <a:lnSpc>
                <a:spcPct val="107000"/>
              </a:lnSpc>
              <a:spcAft>
                <a:spcPts val="800"/>
              </a:spcAft>
            </a:pPr>
            <a:r>
              <a:rPr lang="ru-RU" sz="1600" dirty="0"/>
              <a:t> </a:t>
            </a:r>
          </a:p>
          <a:p>
            <a:pPr algn="just">
              <a:lnSpc>
                <a:spcPct val="107000"/>
              </a:lnSpc>
              <a:spcAft>
                <a:spcPts val="800"/>
              </a:spcAft>
            </a:pPr>
            <a:endParaRPr lang="ru-RU" dirty="0"/>
          </a:p>
        </p:txBody>
      </p:sp>
    </p:spTree>
    <p:extLst>
      <p:ext uri="{BB962C8B-B14F-4D97-AF65-F5344CB8AC3E}">
        <p14:creationId xmlns:p14="http://schemas.microsoft.com/office/powerpoint/2010/main" val="225463022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 xmlns:a16="http://schemas.microsoft.com/office/drawing/2014/main" id="{A4A87C69-C36A-4EE8-B31C-E59FE91CE915}"/>
              </a:ext>
            </a:extLst>
          </p:cNvPr>
          <p:cNvSpPr/>
          <p:nvPr/>
        </p:nvSpPr>
        <p:spPr>
          <a:xfrm>
            <a:off x="21783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2836124" y="202969"/>
            <a:ext cx="8741577" cy="816304"/>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ru-RU" sz="2000" b="1" dirty="0">
                <a:solidFill>
                  <a:srgbClr val="0070C0"/>
                </a:solidFill>
              </a:rPr>
              <a:t>ВЛИЯНИЕ </a:t>
            </a:r>
            <a:r>
              <a:rPr lang="ru-RU" sz="2000" b="1" dirty="0" smtClean="0">
                <a:solidFill>
                  <a:srgbClr val="0070C0"/>
                </a:solidFill>
              </a:rPr>
              <a:t>ЕНП НА </a:t>
            </a:r>
            <a:r>
              <a:rPr lang="ru-RU" sz="2000" b="1" dirty="0">
                <a:solidFill>
                  <a:srgbClr val="0070C0"/>
                </a:solidFill>
              </a:rPr>
              <a:t>ПРОВЕДЕНИЕ ПРОВЕРОК</a:t>
            </a:r>
          </a:p>
        </p:txBody>
      </p:sp>
      <p:sp>
        <p:nvSpPr>
          <p:cNvPr id="5" name="TextBox 4">
            <a:extLst>
              <a:ext uri="{FF2B5EF4-FFF2-40B4-BE49-F238E27FC236}">
                <a16:creationId xmlns="" xmlns:a16="http://schemas.microsoft.com/office/drawing/2014/main" id="{8A25DFB0-0884-4ADA-A8E0-DB093644E74A}"/>
              </a:ext>
            </a:extLst>
          </p:cNvPr>
          <p:cNvSpPr txBox="1"/>
          <p:nvPr/>
        </p:nvSpPr>
        <p:spPr>
          <a:xfrm>
            <a:off x="1920511" y="1937872"/>
            <a:ext cx="8537097" cy="923330"/>
          </a:xfrm>
          <a:prstGeom prst="rect">
            <a:avLst/>
          </a:prstGeom>
          <a:noFill/>
        </p:spPr>
        <p:txBody>
          <a:bodyPr wrap="square">
            <a:spAutoFit/>
          </a:bodyPr>
          <a:lstStyle/>
          <a:p>
            <a:pPr algn="just"/>
            <a:r>
              <a:rPr lang="ru-RU" dirty="0"/>
              <a:t> </a:t>
            </a:r>
            <a:endParaRPr lang="ru-RU" dirty="0">
              <a:solidFill>
                <a:srgbClr val="FF0000"/>
              </a:solidFill>
            </a:endParaRPr>
          </a:p>
          <a:p>
            <a:endParaRPr lang="ru-RU" dirty="0"/>
          </a:p>
          <a:p>
            <a:endParaRPr lang="ru-RU" dirty="0"/>
          </a:p>
        </p:txBody>
      </p:sp>
      <p:sp>
        <p:nvSpPr>
          <p:cNvPr id="7" name="TextBox 6">
            <a:extLst>
              <a:ext uri="{FF2B5EF4-FFF2-40B4-BE49-F238E27FC236}">
                <a16:creationId xmlns="" xmlns:a16="http://schemas.microsoft.com/office/drawing/2014/main" id="{652483EA-B45D-4A4B-BBC4-64AF70E89243}"/>
              </a:ext>
            </a:extLst>
          </p:cNvPr>
          <p:cNvSpPr txBox="1"/>
          <p:nvPr/>
        </p:nvSpPr>
        <p:spPr>
          <a:xfrm>
            <a:off x="626301" y="1465545"/>
            <a:ext cx="10622072" cy="3970318"/>
          </a:xfrm>
          <a:prstGeom prst="rect">
            <a:avLst/>
          </a:prstGeom>
          <a:noFill/>
        </p:spPr>
        <p:txBody>
          <a:bodyPr wrap="square">
            <a:spAutoFit/>
          </a:bodyPr>
          <a:lstStyle/>
          <a:p>
            <a:pPr marL="285750" indent="-285750" algn="just">
              <a:buFont typeface="Wingdings" panose="05000000000000000000" pitchFamily="2" charset="2"/>
              <a:buChar char="Ø"/>
            </a:pPr>
            <a:r>
              <a:rPr lang="ru-RU" dirty="0"/>
              <a:t>Непосредственно введение ЕНП / ЕНС на проведение проверок не влияет</a:t>
            </a:r>
          </a:p>
          <a:p>
            <a:pPr marL="285750" indent="-285750" algn="just">
              <a:buFont typeface="Wingdings" panose="05000000000000000000" pitchFamily="2" charset="2"/>
              <a:buChar char="Ø"/>
            </a:pPr>
            <a:r>
              <a:rPr lang="ru-RU" dirty="0"/>
              <a:t>Требование об уплате налога трансформировалось в требование об уплате задолженности. </a:t>
            </a:r>
            <a:endParaRPr lang="ru-RU" dirty="0" smtClean="0"/>
          </a:p>
          <a:p>
            <a:pPr algn="just"/>
            <a:r>
              <a:rPr lang="ru-RU" b="1" dirty="0" smtClean="0">
                <a:solidFill>
                  <a:srgbClr val="FF0000"/>
                </a:solidFill>
              </a:rPr>
              <a:t>ВАЖНО!: </a:t>
            </a:r>
            <a:r>
              <a:rPr lang="ru-RU" dirty="0"/>
              <a:t>раньше направлялось требование с указанием конкретных налогов (сборов), с указанием налогового периода, налога, суммы. С 1 января 2023 г. налогоплательщик </a:t>
            </a:r>
            <a:r>
              <a:rPr lang="ru-RU" dirty="0" smtClean="0"/>
              <a:t>получает </a:t>
            </a:r>
            <a:r>
              <a:rPr lang="ru-RU" dirty="0"/>
              <a:t>требование об уплате задолженности в виде отрицательного сальдо по единому налоговому счету.</a:t>
            </a:r>
          </a:p>
          <a:p>
            <a:pPr marL="285750" indent="-285750" algn="just">
              <a:buFont typeface="Wingdings" panose="05000000000000000000" pitchFamily="2" charset="2"/>
              <a:buChar char="Ø"/>
            </a:pPr>
            <a:r>
              <a:rPr lang="ru-RU" dirty="0"/>
              <a:t>Из решений по результатам налоговых проверок исключены суммы пеней – теперь в решении о привлечении к ответственности за совершение налогового правонарушения указывается размер выявленной недоимки, а также подлежащий уплате штраф. </a:t>
            </a:r>
          </a:p>
          <a:p>
            <a:pPr marL="285750" indent="-285750" algn="just">
              <a:buFont typeface="Wingdings" panose="05000000000000000000" pitchFamily="2" charset="2"/>
              <a:buChar char="Ø"/>
            </a:pPr>
            <a:r>
              <a:rPr lang="ru-RU" dirty="0"/>
              <a:t>С ЕНС налогоплательщик не </a:t>
            </a:r>
            <a:r>
              <a:rPr lang="ru-RU" dirty="0" smtClean="0"/>
              <a:t>может </a:t>
            </a:r>
            <a:r>
              <a:rPr lang="ru-RU" dirty="0"/>
              <a:t>определять очередность погашения конкретных налогов и сборов и, к примеру, сначала заплатить пени или штраф. Сначала закрывается недоимка, потом налог, пени, проценты и штрафы. При этом деньги будут распределяться по всем налогам (суммам пени, штрафа) пропорционально, и если их не хватит на погашение всех налогов и задолженностей, то ни один налог не будет уплачен полностью. В этом случае будут начислены пени по всем неуплаченным налогам и сборам в составе совокупной налоговой </a:t>
            </a:r>
            <a:r>
              <a:rPr lang="ru-RU" dirty="0" smtClean="0"/>
              <a:t>обязанности</a:t>
            </a:r>
            <a:endParaRPr lang="ru-RU" dirty="0"/>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2"/>
          <a:srcRect b="14181"/>
          <a:stretch/>
        </p:blipFill>
        <p:spPr>
          <a:xfrm>
            <a:off x="412221" y="233661"/>
            <a:ext cx="2355840" cy="754920"/>
          </a:xfrm>
          <a:prstGeom prst="rect">
            <a:avLst/>
          </a:prstGeom>
        </p:spPr>
      </p:pic>
      <p:sp>
        <p:nvSpPr>
          <p:cNvPr id="8" name="Line 5">
            <a:extLst>
              <a:ext uri="{FF2B5EF4-FFF2-40B4-BE49-F238E27FC236}">
                <a16:creationId xmlns="" xmlns:a16="http://schemas.microsoft.com/office/drawing/2014/main" id="{81E79B63-4151-4A9C-895C-B92BA3AC9DB5}"/>
              </a:ext>
            </a:extLst>
          </p:cNvPr>
          <p:cNvSpPr/>
          <p:nvPr/>
        </p:nvSpPr>
        <p:spPr>
          <a:xfrm>
            <a:off x="3556440" y="981720"/>
            <a:ext cx="8110080" cy="0"/>
          </a:xfrm>
          <a:prstGeom prst="line">
            <a:avLst/>
          </a:prstGeom>
          <a:ln/>
        </p:spPr>
        <p:style>
          <a:lnRef idx="1">
            <a:schemeClr val="accent3"/>
          </a:lnRef>
          <a:fillRef idx="0">
            <a:schemeClr val="accent3"/>
          </a:fillRef>
          <a:effectRef idx="0">
            <a:schemeClr val="accent3"/>
          </a:effectRef>
          <a:fontRef idx="minor"/>
        </p:style>
      </p:sp>
      <p:sp>
        <p:nvSpPr>
          <p:cNvPr id="9" name="CustomShape 1">
            <a:extLst>
              <a:ext uri="{FF2B5EF4-FFF2-40B4-BE49-F238E27FC236}">
                <a16:creationId xmlns="" xmlns:a16="http://schemas.microsoft.com/office/drawing/2014/main" id="{20C67339-6A1C-4F9D-8A74-D056AA0B6743}"/>
              </a:ext>
            </a:extLst>
          </p:cNvPr>
          <p:cNvSpPr/>
          <p:nvPr/>
        </p:nvSpPr>
        <p:spPr>
          <a:xfrm>
            <a:off x="0" y="6340680"/>
            <a:ext cx="12191760" cy="517320"/>
          </a:xfrm>
          <a:prstGeom prst="rect">
            <a:avLst/>
          </a:prstGeom>
          <a:solidFill>
            <a:srgbClr val="CDDEE0"/>
          </a:solidFill>
          <a:ln>
            <a:noFill/>
          </a:ln>
        </p:spPr>
        <p:style>
          <a:lnRef idx="2">
            <a:schemeClr val="accent1">
              <a:shade val="50000"/>
            </a:schemeClr>
          </a:lnRef>
          <a:fillRef idx="1">
            <a:schemeClr val="accent1"/>
          </a:fillRef>
          <a:effectRef idx="0">
            <a:schemeClr val="accent1"/>
          </a:effectRef>
          <a:fontRef idx="minor"/>
        </p:style>
      </p:sp>
      <p:sp>
        <p:nvSpPr>
          <p:cNvPr id="10" name="CustomShape 4">
            <a:extLst>
              <a:ext uri="{FF2B5EF4-FFF2-40B4-BE49-F238E27FC236}">
                <a16:creationId xmlns="" xmlns:a16="http://schemas.microsoft.com/office/drawing/2014/main" id="{770229F1-50B0-4893-BC50-5F5573115AFA}"/>
              </a:ext>
            </a:extLst>
          </p:cNvPr>
          <p:cNvSpPr/>
          <p:nvPr/>
        </p:nvSpPr>
        <p:spPr>
          <a:xfrm>
            <a:off x="2044580" y="6338170"/>
            <a:ext cx="9143640" cy="720710"/>
          </a:xfrm>
          <a:prstGeom prst="rect">
            <a:avLst/>
          </a:prstGeom>
          <a:noFill/>
          <a:ln>
            <a:noFill/>
          </a:ln>
        </p:spPr>
        <p:style>
          <a:lnRef idx="0">
            <a:scrgbClr r="0" g="0" b="0"/>
          </a:lnRef>
          <a:fillRef idx="0">
            <a:scrgbClr r="0" g="0" b="0"/>
          </a:fillRef>
          <a:effectRef idx="0">
            <a:scrgbClr r="0" g="0" b="0"/>
          </a:effectRef>
          <a:fontRef idx="minor"/>
        </p:style>
        <p:txBody>
          <a:bodyPr>
            <a:noAutofit/>
          </a:bodyPr>
          <a:lstStyle/>
          <a:p>
            <a:pPr algn="ctr">
              <a:lnSpc>
                <a:spcPct val="90000"/>
              </a:lnSpc>
              <a:spcBef>
                <a:spcPts val="1001"/>
              </a:spcBef>
            </a:pPr>
            <a:r>
              <a:rPr lang="ru-RU" sz="2800" b="0" i="1" strike="noStrike" spc="-1" dirty="0">
                <a:solidFill>
                  <a:srgbClr val="58599B"/>
                </a:solidFill>
                <a:latin typeface="Warnock Pro"/>
              </a:rPr>
              <a:t>Защита интересов собственника. Надёжно!</a:t>
            </a:r>
            <a:endParaRPr lang="ru-RU" sz="2800" b="0" strike="noStrike" spc="-1" dirty="0">
              <a:latin typeface="Arial"/>
            </a:endParaRPr>
          </a:p>
        </p:txBody>
      </p:sp>
    </p:spTree>
    <p:extLst>
      <p:ext uri="{BB962C8B-B14F-4D97-AF65-F5344CB8AC3E}">
        <p14:creationId xmlns:p14="http://schemas.microsoft.com/office/powerpoint/2010/main" val="304352846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 xmlns:a16="http://schemas.microsoft.com/office/drawing/2014/main" id="{A4A87C69-C36A-4EE8-B31C-E59FE91CE915}"/>
              </a:ext>
            </a:extLst>
          </p:cNvPr>
          <p:cNvSpPr/>
          <p:nvPr/>
        </p:nvSpPr>
        <p:spPr>
          <a:xfrm>
            <a:off x="21783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2836124" y="202969"/>
            <a:ext cx="8741577" cy="816304"/>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ru-RU" sz="2000" b="1" dirty="0">
                <a:solidFill>
                  <a:srgbClr val="0070C0"/>
                </a:solidFill>
              </a:rPr>
              <a:t>ВЛИЯНИЕ </a:t>
            </a:r>
            <a:r>
              <a:rPr lang="ru-RU" sz="2000" b="1" dirty="0" smtClean="0">
                <a:solidFill>
                  <a:srgbClr val="0070C0"/>
                </a:solidFill>
              </a:rPr>
              <a:t>ЕНП НА </a:t>
            </a:r>
            <a:r>
              <a:rPr lang="ru-RU" sz="2000" b="1" dirty="0">
                <a:solidFill>
                  <a:srgbClr val="0070C0"/>
                </a:solidFill>
              </a:rPr>
              <a:t>ПРОВЕДЕНИЕ ПРОВЕРОК</a:t>
            </a:r>
          </a:p>
        </p:txBody>
      </p:sp>
      <p:sp>
        <p:nvSpPr>
          <p:cNvPr id="5" name="TextBox 4">
            <a:extLst>
              <a:ext uri="{FF2B5EF4-FFF2-40B4-BE49-F238E27FC236}">
                <a16:creationId xmlns="" xmlns:a16="http://schemas.microsoft.com/office/drawing/2014/main" id="{8A25DFB0-0884-4ADA-A8E0-DB093644E74A}"/>
              </a:ext>
            </a:extLst>
          </p:cNvPr>
          <p:cNvSpPr txBox="1"/>
          <p:nvPr/>
        </p:nvSpPr>
        <p:spPr>
          <a:xfrm>
            <a:off x="1920511" y="1937872"/>
            <a:ext cx="8537097" cy="923330"/>
          </a:xfrm>
          <a:prstGeom prst="rect">
            <a:avLst/>
          </a:prstGeom>
          <a:noFill/>
        </p:spPr>
        <p:txBody>
          <a:bodyPr wrap="square">
            <a:spAutoFit/>
          </a:bodyPr>
          <a:lstStyle/>
          <a:p>
            <a:pPr algn="just"/>
            <a:r>
              <a:rPr lang="ru-RU" dirty="0"/>
              <a:t> </a:t>
            </a:r>
            <a:endParaRPr lang="ru-RU" dirty="0">
              <a:solidFill>
                <a:srgbClr val="FF0000"/>
              </a:solidFill>
            </a:endParaRPr>
          </a:p>
          <a:p>
            <a:endParaRPr lang="ru-RU" dirty="0"/>
          </a:p>
          <a:p>
            <a:endParaRPr lang="ru-RU" dirty="0"/>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2"/>
          <a:srcRect b="14181"/>
          <a:stretch/>
        </p:blipFill>
        <p:spPr>
          <a:xfrm>
            <a:off x="412221" y="233661"/>
            <a:ext cx="2355840" cy="754920"/>
          </a:xfrm>
          <a:prstGeom prst="rect">
            <a:avLst/>
          </a:prstGeom>
        </p:spPr>
      </p:pic>
      <p:sp>
        <p:nvSpPr>
          <p:cNvPr id="8" name="Line 5">
            <a:extLst>
              <a:ext uri="{FF2B5EF4-FFF2-40B4-BE49-F238E27FC236}">
                <a16:creationId xmlns="" xmlns:a16="http://schemas.microsoft.com/office/drawing/2014/main" id="{81E79B63-4151-4A9C-895C-B92BA3AC9DB5}"/>
              </a:ext>
            </a:extLst>
          </p:cNvPr>
          <p:cNvSpPr/>
          <p:nvPr/>
        </p:nvSpPr>
        <p:spPr>
          <a:xfrm>
            <a:off x="3556440" y="981720"/>
            <a:ext cx="8110080" cy="0"/>
          </a:xfrm>
          <a:prstGeom prst="line">
            <a:avLst/>
          </a:prstGeom>
          <a:ln/>
        </p:spPr>
        <p:style>
          <a:lnRef idx="1">
            <a:schemeClr val="accent3"/>
          </a:lnRef>
          <a:fillRef idx="0">
            <a:schemeClr val="accent3"/>
          </a:fillRef>
          <a:effectRef idx="0">
            <a:schemeClr val="accent3"/>
          </a:effectRef>
          <a:fontRef idx="minor"/>
        </p:style>
      </p:sp>
      <p:sp>
        <p:nvSpPr>
          <p:cNvPr id="9" name="CustomShape 1">
            <a:extLst>
              <a:ext uri="{FF2B5EF4-FFF2-40B4-BE49-F238E27FC236}">
                <a16:creationId xmlns="" xmlns:a16="http://schemas.microsoft.com/office/drawing/2014/main" id="{20C67339-6A1C-4F9D-8A74-D056AA0B6743}"/>
              </a:ext>
            </a:extLst>
          </p:cNvPr>
          <p:cNvSpPr/>
          <p:nvPr/>
        </p:nvSpPr>
        <p:spPr>
          <a:xfrm>
            <a:off x="0" y="6340680"/>
            <a:ext cx="12191760" cy="517320"/>
          </a:xfrm>
          <a:prstGeom prst="rect">
            <a:avLst/>
          </a:prstGeom>
          <a:solidFill>
            <a:srgbClr val="CDDEE0"/>
          </a:solidFill>
          <a:ln>
            <a:noFill/>
          </a:ln>
        </p:spPr>
        <p:style>
          <a:lnRef idx="2">
            <a:schemeClr val="accent1">
              <a:shade val="50000"/>
            </a:schemeClr>
          </a:lnRef>
          <a:fillRef idx="1">
            <a:schemeClr val="accent1"/>
          </a:fillRef>
          <a:effectRef idx="0">
            <a:schemeClr val="accent1"/>
          </a:effectRef>
          <a:fontRef idx="minor"/>
        </p:style>
      </p:sp>
      <p:sp>
        <p:nvSpPr>
          <p:cNvPr id="10" name="CustomShape 4">
            <a:extLst>
              <a:ext uri="{FF2B5EF4-FFF2-40B4-BE49-F238E27FC236}">
                <a16:creationId xmlns="" xmlns:a16="http://schemas.microsoft.com/office/drawing/2014/main" id="{770229F1-50B0-4893-BC50-5F5573115AFA}"/>
              </a:ext>
            </a:extLst>
          </p:cNvPr>
          <p:cNvSpPr/>
          <p:nvPr/>
        </p:nvSpPr>
        <p:spPr>
          <a:xfrm>
            <a:off x="2044580" y="6325644"/>
            <a:ext cx="9143640" cy="733236"/>
          </a:xfrm>
          <a:prstGeom prst="rect">
            <a:avLst/>
          </a:prstGeom>
          <a:noFill/>
          <a:ln>
            <a:noFill/>
          </a:ln>
        </p:spPr>
        <p:style>
          <a:lnRef idx="0">
            <a:scrgbClr r="0" g="0" b="0"/>
          </a:lnRef>
          <a:fillRef idx="0">
            <a:scrgbClr r="0" g="0" b="0"/>
          </a:fillRef>
          <a:effectRef idx="0">
            <a:scrgbClr r="0" g="0" b="0"/>
          </a:effectRef>
          <a:fontRef idx="minor"/>
        </p:style>
        <p:txBody>
          <a:bodyPr>
            <a:noAutofit/>
          </a:bodyPr>
          <a:lstStyle/>
          <a:p>
            <a:pPr algn="ctr">
              <a:lnSpc>
                <a:spcPct val="90000"/>
              </a:lnSpc>
              <a:spcBef>
                <a:spcPts val="1001"/>
              </a:spcBef>
            </a:pPr>
            <a:r>
              <a:rPr lang="ru-RU" sz="2800" b="0" i="1" strike="noStrike" spc="-1" dirty="0">
                <a:solidFill>
                  <a:srgbClr val="58599B"/>
                </a:solidFill>
                <a:latin typeface="Warnock Pro"/>
              </a:rPr>
              <a:t>Защита интересов собственника. Надёжно!</a:t>
            </a:r>
            <a:endParaRPr lang="ru-RU" sz="2800" b="0" strike="noStrike" spc="-1" dirty="0">
              <a:latin typeface="Arial"/>
            </a:endParaRPr>
          </a:p>
        </p:txBody>
      </p:sp>
      <p:sp>
        <p:nvSpPr>
          <p:cNvPr id="4" name="Прямоугольник 3"/>
          <p:cNvSpPr/>
          <p:nvPr/>
        </p:nvSpPr>
        <p:spPr>
          <a:xfrm>
            <a:off x="3507287" y="1756279"/>
            <a:ext cx="7878870" cy="3416320"/>
          </a:xfrm>
          <a:prstGeom prst="rect">
            <a:avLst/>
          </a:prstGeom>
        </p:spPr>
        <p:txBody>
          <a:bodyPr wrap="square">
            <a:spAutoFit/>
          </a:bodyPr>
          <a:lstStyle/>
          <a:p>
            <a:pPr marL="285750" indent="-285750" algn="just">
              <a:buFont typeface="Wingdings" panose="05000000000000000000" pitchFamily="2" charset="2"/>
              <a:buChar char="Ø"/>
            </a:pPr>
            <a:r>
              <a:rPr lang="ru-RU" dirty="0"/>
              <a:t>В случае, если размер недоимки, выявленный в результате налоговой проверки, позволяет предполагать факт совершения нарушения законодательства о налогах и сборах, содержащего признаки преступления, в решении о привлечении к ответственности за совершение налогового правонарушения либо в решении об отказе в привлечении к ответственности за совершение налогового правонарушения должно содержаться предупреждение лица, в отношении которого вынесено соответствующее решение, об обязанности налогового органа в случае неуплаты этим лицом суммы недоимки в полном объеме направить в установленный в соответствии с пунктом 3 статьи 32 настоящего Кодекса срок материалы в следственные органы для решения вопроса о возбуждении уголовного дела.</a:t>
            </a:r>
          </a:p>
        </p:txBody>
      </p:sp>
      <p:pic>
        <p:nvPicPr>
          <p:cNvPr id="11" name="Рисунок 10"/>
          <p:cNvPicPr>
            <a:picLocks noChangeAspect="1"/>
          </p:cNvPicPr>
          <p:nvPr/>
        </p:nvPicPr>
        <p:blipFill>
          <a:blip r:embed="rId3"/>
          <a:stretch>
            <a:fillRect/>
          </a:stretch>
        </p:blipFill>
        <p:spPr>
          <a:xfrm>
            <a:off x="389809" y="1443038"/>
            <a:ext cx="2466126" cy="3642529"/>
          </a:xfrm>
          <a:prstGeom prst="rect">
            <a:avLst/>
          </a:prstGeom>
        </p:spPr>
      </p:pic>
    </p:spTree>
    <p:extLst>
      <p:ext uri="{BB962C8B-B14F-4D97-AF65-F5344CB8AC3E}">
        <p14:creationId xmlns:p14="http://schemas.microsoft.com/office/powerpoint/2010/main" val="16324409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 xmlns:a16="http://schemas.microsoft.com/office/drawing/2014/main" id="{A4A87C69-C36A-4EE8-B31C-E59FE91CE915}"/>
              </a:ext>
            </a:extLst>
          </p:cNvPr>
          <p:cNvSpPr/>
          <p:nvPr/>
        </p:nvSpPr>
        <p:spPr>
          <a:xfrm>
            <a:off x="21783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2836124" y="202969"/>
            <a:ext cx="8741577" cy="816304"/>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ru-RU" sz="2000" b="1" dirty="0" smtClean="0">
                <a:solidFill>
                  <a:srgbClr val="0070C0"/>
                </a:solidFill>
              </a:rPr>
              <a:t>КАК ПОДАТЬ </a:t>
            </a:r>
            <a:r>
              <a:rPr lang="ru-RU" sz="2000" b="1" dirty="0" smtClean="0">
                <a:solidFill>
                  <a:srgbClr val="0070C0"/>
                </a:solidFill>
              </a:rPr>
              <a:t> УТОЧНЕННУЮ ДЕКЛАРАЦИЮ </a:t>
            </a:r>
            <a:r>
              <a:rPr lang="ru-RU" sz="2000" b="1" dirty="0">
                <a:solidFill>
                  <a:srgbClr val="0070C0"/>
                </a:solidFill>
              </a:rPr>
              <a:t>В УСЛОВИЯХ </a:t>
            </a:r>
            <a:r>
              <a:rPr lang="ru-RU" sz="2000" b="1" dirty="0" smtClean="0">
                <a:solidFill>
                  <a:srgbClr val="0070C0"/>
                </a:solidFill>
              </a:rPr>
              <a:t>ЕНС ?</a:t>
            </a:r>
            <a:endParaRPr lang="ru-RU" sz="2000" b="1" dirty="0">
              <a:solidFill>
                <a:srgbClr val="0070C0"/>
              </a:solidFill>
            </a:endParaRPr>
          </a:p>
          <a:p>
            <a:pPr algn="ctr"/>
            <a:endParaRPr lang="ru-RU" sz="2000" b="1" dirty="0">
              <a:solidFill>
                <a:srgbClr val="0070C0"/>
              </a:solidFill>
            </a:endParaRPr>
          </a:p>
        </p:txBody>
      </p:sp>
      <p:sp>
        <p:nvSpPr>
          <p:cNvPr id="5" name="TextBox 4">
            <a:extLst>
              <a:ext uri="{FF2B5EF4-FFF2-40B4-BE49-F238E27FC236}">
                <a16:creationId xmlns="" xmlns:a16="http://schemas.microsoft.com/office/drawing/2014/main" id="{8A25DFB0-0884-4ADA-A8E0-DB093644E74A}"/>
              </a:ext>
            </a:extLst>
          </p:cNvPr>
          <p:cNvSpPr txBox="1"/>
          <p:nvPr/>
        </p:nvSpPr>
        <p:spPr>
          <a:xfrm>
            <a:off x="1920511" y="1937872"/>
            <a:ext cx="8537097" cy="923330"/>
          </a:xfrm>
          <a:prstGeom prst="rect">
            <a:avLst/>
          </a:prstGeom>
          <a:noFill/>
        </p:spPr>
        <p:txBody>
          <a:bodyPr wrap="square">
            <a:spAutoFit/>
          </a:bodyPr>
          <a:lstStyle/>
          <a:p>
            <a:pPr algn="just"/>
            <a:r>
              <a:rPr lang="ru-RU" dirty="0"/>
              <a:t> </a:t>
            </a:r>
            <a:endParaRPr lang="ru-RU" dirty="0">
              <a:solidFill>
                <a:srgbClr val="FF0000"/>
              </a:solidFill>
            </a:endParaRPr>
          </a:p>
          <a:p>
            <a:endParaRPr lang="ru-RU" dirty="0"/>
          </a:p>
          <a:p>
            <a:endParaRPr lang="ru-RU" dirty="0"/>
          </a:p>
        </p:txBody>
      </p:sp>
      <p:sp>
        <p:nvSpPr>
          <p:cNvPr id="7" name="TextBox 6">
            <a:extLst>
              <a:ext uri="{FF2B5EF4-FFF2-40B4-BE49-F238E27FC236}">
                <a16:creationId xmlns="" xmlns:a16="http://schemas.microsoft.com/office/drawing/2014/main" id="{652483EA-B45D-4A4B-BBC4-64AF70E89243}"/>
              </a:ext>
            </a:extLst>
          </p:cNvPr>
          <p:cNvSpPr txBox="1"/>
          <p:nvPr/>
        </p:nvSpPr>
        <p:spPr>
          <a:xfrm>
            <a:off x="4500034" y="979311"/>
            <a:ext cx="6972300" cy="4801314"/>
          </a:xfrm>
          <a:prstGeom prst="rect">
            <a:avLst/>
          </a:prstGeom>
          <a:noFill/>
        </p:spPr>
        <p:txBody>
          <a:bodyPr wrap="square">
            <a:spAutoFit/>
          </a:bodyPr>
          <a:lstStyle/>
          <a:p>
            <a:pPr algn="just"/>
            <a:r>
              <a:rPr lang="ru-RU" dirty="0"/>
              <a:t>Общий принцип подачи уточненных деклараций в ст.81 НК РФ </a:t>
            </a:r>
            <a:r>
              <a:rPr lang="ru-RU" b="1" dirty="0"/>
              <a:t>не </a:t>
            </a:r>
            <a:r>
              <a:rPr lang="ru-RU" b="1" dirty="0" smtClean="0"/>
              <a:t>изменился.</a:t>
            </a:r>
            <a:endParaRPr lang="ru-RU" b="1" dirty="0"/>
          </a:p>
          <a:p>
            <a:pPr algn="just"/>
            <a:r>
              <a:rPr lang="ru-RU" dirty="0"/>
              <a:t>Если уточненная налоговая декларация представляется в налоговый орган </a:t>
            </a:r>
            <a:r>
              <a:rPr lang="ru-RU" b="1" dirty="0"/>
              <a:t>после истечения срока подачи налоговой декларации и срока уплаты налога</a:t>
            </a:r>
            <a:r>
              <a:rPr lang="ru-RU" dirty="0"/>
              <a:t>, то налогоплательщик </a:t>
            </a:r>
            <a:r>
              <a:rPr lang="ru-RU" b="1" dirty="0"/>
              <a:t>освобождается</a:t>
            </a:r>
            <a:r>
              <a:rPr lang="ru-RU" dirty="0"/>
              <a:t> от ответственности в случаях: </a:t>
            </a:r>
          </a:p>
          <a:p>
            <a:pPr marL="285750" indent="-285750" algn="just">
              <a:buFont typeface="Wingdings" panose="05000000000000000000" pitchFamily="2" charset="2"/>
              <a:buChar char="Ø"/>
            </a:pPr>
            <a:r>
              <a:rPr lang="ru-RU" dirty="0"/>
              <a:t>представления уточненной налоговой декларации </a:t>
            </a:r>
            <a:r>
              <a:rPr lang="ru-RU" b="1" dirty="0"/>
              <a:t>до момента</a:t>
            </a:r>
            <a:r>
              <a:rPr lang="ru-RU" dirty="0"/>
              <a:t>, когда налогоплательщик узнал об обнаружении налоговым органом </a:t>
            </a:r>
            <a:r>
              <a:rPr lang="ru-RU" dirty="0" smtClean="0"/>
              <a:t>не отражения </a:t>
            </a:r>
            <a:r>
              <a:rPr lang="ru-RU" dirty="0"/>
              <a:t>или неполноты отражения сведений в налоговой декларации, а также ошибок, приводящих к занижению подлежащей уплате суммы налога, либо о назначении выездной налоговой проверки по данному налогу за данный период, </a:t>
            </a:r>
            <a:endParaRPr lang="ru-RU" dirty="0" smtClean="0"/>
          </a:p>
          <a:p>
            <a:pPr marL="285750" indent="-285750" algn="just">
              <a:buFont typeface="Wingdings" panose="05000000000000000000" pitchFamily="2" charset="2"/>
              <a:buChar char="Ø"/>
            </a:pPr>
            <a:r>
              <a:rPr lang="ru-RU" b="1" dirty="0" smtClean="0"/>
              <a:t>при </a:t>
            </a:r>
            <a:r>
              <a:rPr lang="ru-RU" b="1" dirty="0"/>
              <a:t>условии, что на момент представления </a:t>
            </a:r>
            <a:r>
              <a:rPr lang="ru-RU" dirty="0"/>
              <a:t>уточненной налоговой декларации </a:t>
            </a:r>
            <a:r>
              <a:rPr lang="ru-RU" b="1" dirty="0"/>
              <a:t>имеется положительное сальдо единого налогового счета в размере, соответствующем недостающей сумме налога и соответствующих ей </a:t>
            </a:r>
            <a:r>
              <a:rPr lang="ru-RU" b="1" dirty="0" smtClean="0"/>
              <a:t>пеней.</a:t>
            </a:r>
            <a:endParaRPr lang="ru-RU" b="1" dirty="0"/>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2"/>
          <a:srcRect b="14181"/>
          <a:stretch/>
        </p:blipFill>
        <p:spPr>
          <a:xfrm>
            <a:off x="412221" y="233661"/>
            <a:ext cx="2355840" cy="754920"/>
          </a:xfrm>
          <a:prstGeom prst="rect">
            <a:avLst/>
          </a:prstGeom>
        </p:spPr>
      </p:pic>
      <p:sp>
        <p:nvSpPr>
          <p:cNvPr id="8" name="Line 5">
            <a:extLst>
              <a:ext uri="{FF2B5EF4-FFF2-40B4-BE49-F238E27FC236}">
                <a16:creationId xmlns="" xmlns:a16="http://schemas.microsoft.com/office/drawing/2014/main" id="{81E79B63-4151-4A9C-895C-B92BA3AC9DB5}"/>
              </a:ext>
            </a:extLst>
          </p:cNvPr>
          <p:cNvSpPr/>
          <p:nvPr/>
        </p:nvSpPr>
        <p:spPr>
          <a:xfrm>
            <a:off x="3556440" y="981720"/>
            <a:ext cx="8110080" cy="0"/>
          </a:xfrm>
          <a:prstGeom prst="line">
            <a:avLst/>
          </a:prstGeom>
          <a:ln/>
        </p:spPr>
        <p:style>
          <a:lnRef idx="1">
            <a:schemeClr val="accent3"/>
          </a:lnRef>
          <a:fillRef idx="0">
            <a:schemeClr val="accent3"/>
          </a:fillRef>
          <a:effectRef idx="0">
            <a:schemeClr val="accent3"/>
          </a:effectRef>
          <a:fontRef idx="minor"/>
        </p:style>
      </p:sp>
      <p:sp>
        <p:nvSpPr>
          <p:cNvPr id="9" name="CustomShape 1">
            <a:extLst>
              <a:ext uri="{FF2B5EF4-FFF2-40B4-BE49-F238E27FC236}">
                <a16:creationId xmlns="" xmlns:a16="http://schemas.microsoft.com/office/drawing/2014/main" id="{20C67339-6A1C-4F9D-8A74-D056AA0B6743}"/>
              </a:ext>
            </a:extLst>
          </p:cNvPr>
          <p:cNvSpPr/>
          <p:nvPr/>
        </p:nvSpPr>
        <p:spPr>
          <a:xfrm>
            <a:off x="-101600" y="6340680"/>
            <a:ext cx="12191760" cy="517320"/>
          </a:xfrm>
          <a:prstGeom prst="rect">
            <a:avLst/>
          </a:prstGeom>
          <a:solidFill>
            <a:srgbClr val="CDDEE0"/>
          </a:solidFill>
          <a:ln>
            <a:noFill/>
          </a:ln>
        </p:spPr>
        <p:style>
          <a:lnRef idx="2">
            <a:schemeClr val="accent1">
              <a:shade val="50000"/>
            </a:schemeClr>
          </a:lnRef>
          <a:fillRef idx="1">
            <a:schemeClr val="accent1"/>
          </a:fillRef>
          <a:effectRef idx="0">
            <a:schemeClr val="accent1"/>
          </a:effectRef>
          <a:fontRef idx="minor"/>
        </p:style>
      </p:sp>
      <p:sp>
        <p:nvSpPr>
          <p:cNvPr id="10" name="CustomShape 4">
            <a:extLst>
              <a:ext uri="{FF2B5EF4-FFF2-40B4-BE49-F238E27FC236}">
                <a16:creationId xmlns="" xmlns:a16="http://schemas.microsoft.com/office/drawing/2014/main" id="{770229F1-50B0-4893-BC50-5F5573115AFA}"/>
              </a:ext>
            </a:extLst>
          </p:cNvPr>
          <p:cNvSpPr/>
          <p:nvPr/>
        </p:nvSpPr>
        <p:spPr>
          <a:xfrm>
            <a:off x="2004163" y="6456240"/>
            <a:ext cx="9108899" cy="401760"/>
          </a:xfrm>
          <a:prstGeom prst="rect">
            <a:avLst/>
          </a:prstGeom>
          <a:noFill/>
          <a:ln>
            <a:noFill/>
          </a:ln>
        </p:spPr>
        <p:style>
          <a:lnRef idx="0">
            <a:scrgbClr r="0" g="0" b="0"/>
          </a:lnRef>
          <a:fillRef idx="0">
            <a:scrgbClr r="0" g="0" b="0"/>
          </a:fillRef>
          <a:effectRef idx="0">
            <a:scrgbClr r="0" g="0" b="0"/>
          </a:effectRef>
          <a:fontRef idx="minor"/>
        </p:style>
        <p:txBody>
          <a:bodyPr>
            <a:noAutofit/>
          </a:bodyPr>
          <a:lstStyle/>
          <a:p>
            <a:pPr algn="ctr">
              <a:lnSpc>
                <a:spcPct val="90000"/>
              </a:lnSpc>
              <a:spcBef>
                <a:spcPts val="1001"/>
              </a:spcBef>
            </a:pPr>
            <a:r>
              <a:rPr lang="ru-RU" sz="2800" b="0" i="1" strike="noStrike" spc="-1" dirty="0">
                <a:solidFill>
                  <a:srgbClr val="58599B"/>
                </a:solidFill>
                <a:latin typeface="Warnock Pro"/>
              </a:rPr>
              <a:t>Защита интересов собственника. Надёжно!</a:t>
            </a:r>
            <a:endParaRPr lang="ru-RU" sz="2800" b="0" strike="noStrike" spc="-1" dirty="0">
              <a:latin typeface="Arial"/>
            </a:endParaRPr>
          </a:p>
        </p:txBody>
      </p:sp>
      <p:pic>
        <p:nvPicPr>
          <p:cNvPr id="12" name="Рисунок 11"/>
          <p:cNvPicPr>
            <a:picLocks noChangeAspect="1"/>
          </p:cNvPicPr>
          <p:nvPr/>
        </p:nvPicPr>
        <p:blipFill>
          <a:blip r:embed="rId3"/>
          <a:stretch>
            <a:fillRect/>
          </a:stretch>
        </p:blipFill>
        <p:spPr>
          <a:xfrm>
            <a:off x="533401" y="1079500"/>
            <a:ext cx="3886200" cy="4470400"/>
          </a:xfrm>
          <a:prstGeom prst="rect">
            <a:avLst/>
          </a:prstGeom>
        </p:spPr>
      </p:pic>
    </p:spTree>
    <p:extLst>
      <p:ext uri="{BB962C8B-B14F-4D97-AF65-F5344CB8AC3E}">
        <p14:creationId xmlns:p14="http://schemas.microsoft.com/office/powerpoint/2010/main" val="234914711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 xmlns:a16="http://schemas.microsoft.com/office/drawing/2014/main" id="{A4A87C69-C36A-4EE8-B31C-E59FE91CE915}"/>
              </a:ext>
            </a:extLst>
          </p:cNvPr>
          <p:cNvSpPr/>
          <p:nvPr/>
        </p:nvSpPr>
        <p:spPr>
          <a:xfrm>
            <a:off x="21783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3077903" y="172277"/>
            <a:ext cx="8741577" cy="816304"/>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ru-RU" sz="2000" b="1" dirty="0">
                <a:solidFill>
                  <a:srgbClr val="0070C0"/>
                </a:solidFill>
              </a:rPr>
              <a:t>НОВЫЙ ПОРЯДОК  УПЛАТЫ ПЛАТЕЖЕЙ В </a:t>
            </a:r>
            <a:r>
              <a:rPr lang="ru-RU" sz="2000" b="1" dirty="0" smtClean="0">
                <a:solidFill>
                  <a:srgbClr val="0070C0"/>
                </a:solidFill>
              </a:rPr>
              <a:t>РАЗЪЯСНЕНИЯХ </a:t>
            </a:r>
            <a:r>
              <a:rPr lang="ru-RU" sz="2000" b="1" dirty="0">
                <a:solidFill>
                  <a:srgbClr val="0070C0"/>
                </a:solidFill>
              </a:rPr>
              <a:t>ФНС</a:t>
            </a:r>
          </a:p>
        </p:txBody>
      </p:sp>
      <p:sp>
        <p:nvSpPr>
          <p:cNvPr id="5" name="TextBox 4">
            <a:extLst>
              <a:ext uri="{FF2B5EF4-FFF2-40B4-BE49-F238E27FC236}">
                <a16:creationId xmlns="" xmlns:a16="http://schemas.microsoft.com/office/drawing/2014/main" id="{8A25DFB0-0884-4ADA-A8E0-DB093644E74A}"/>
              </a:ext>
            </a:extLst>
          </p:cNvPr>
          <p:cNvSpPr txBox="1"/>
          <p:nvPr/>
        </p:nvSpPr>
        <p:spPr>
          <a:xfrm>
            <a:off x="1920511" y="1937872"/>
            <a:ext cx="8537097" cy="923330"/>
          </a:xfrm>
          <a:prstGeom prst="rect">
            <a:avLst/>
          </a:prstGeom>
          <a:noFill/>
        </p:spPr>
        <p:txBody>
          <a:bodyPr wrap="square">
            <a:spAutoFit/>
          </a:bodyPr>
          <a:lstStyle/>
          <a:p>
            <a:pPr algn="just"/>
            <a:r>
              <a:rPr lang="ru-RU" dirty="0"/>
              <a:t> </a:t>
            </a:r>
            <a:endParaRPr lang="ru-RU" dirty="0">
              <a:solidFill>
                <a:srgbClr val="FF0000"/>
              </a:solidFill>
            </a:endParaRPr>
          </a:p>
          <a:p>
            <a:endParaRPr lang="ru-RU" dirty="0"/>
          </a:p>
          <a:p>
            <a:endParaRPr lang="ru-RU" dirty="0"/>
          </a:p>
        </p:txBody>
      </p:sp>
      <p:sp>
        <p:nvSpPr>
          <p:cNvPr id="7" name="TextBox 6">
            <a:extLst>
              <a:ext uri="{FF2B5EF4-FFF2-40B4-BE49-F238E27FC236}">
                <a16:creationId xmlns="" xmlns:a16="http://schemas.microsoft.com/office/drawing/2014/main" id="{652483EA-B45D-4A4B-BBC4-64AF70E89243}"/>
              </a:ext>
            </a:extLst>
          </p:cNvPr>
          <p:cNvSpPr txBox="1"/>
          <p:nvPr/>
        </p:nvSpPr>
        <p:spPr>
          <a:xfrm>
            <a:off x="410309" y="1266092"/>
            <a:ext cx="5275384" cy="3872214"/>
          </a:xfrm>
          <a:prstGeom prst="rect">
            <a:avLst/>
          </a:prstGeom>
          <a:noFill/>
        </p:spPr>
        <p:txBody>
          <a:bodyPr wrap="square">
            <a:spAutoFit/>
          </a:bodyPr>
          <a:lstStyle/>
          <a:p>
            <a:pPr algn="just">
              <a:lnSpc>
                <a:spcPct val="107000"/>
              </a:lnSpc>
              <a:spcAft>
                <a:spcPts val="800"/>
              </a:spcAft>
            </a:pPr>
            <a:r>
              <a:rPr lang="ru-RU" b="1" dirty="0"/>
              <a:t>Что будет с денежными средствами, перечисленными налогоплательщиком по прежним реквизитам?</a:t>
            </a:r>
          </a:p>
          <a:p>
            <a:pPr algn="just">
              <a:lnSpc>
                <a:spcPct val="107000"/>
              </a:lnSpc>
              <a:spcAft>
                <a:spcPts val="800"/>
              </a:spcAft>
            </a:pPr>
            <a:r>
              <a:rPr lang="ru-RU" dirty="0"/>
              <a:t>   Денежные средства, подлежащие перечислению Единым налоговым платежом, но перечисленные на конкретные КБК налогов автоматически будут признаны Единым </a:t>
            </a:r>
            <a:r>
              <a:rPr lang="ru-RU" dirty="0" smtClean="0"/>
              <a:t>налоговым </a:t>
            </a:r>
            <a:r>
              <a:rPr lang="ru-RU" dirty="0"/>
              <a:t>платежом и учтены на Едином налоговом счете налогоплательщика.</a:t>
            </a:r>
          </a:p>
          <a:p>
            <a:pPr algn="just">
              <a:lnSpc>
                <a:spcPct val="107000"/>
              </a:lnSpc>
              <a:spcAft>
                <a:spcPts val="800"/>
              </a:spcAft>
            </a:pPr>
            <a:r>
              <a:rPr lang="ru-RU" dirty="0" smtClean="0"/>
              <a:t>(п. </a:t>
            </a:r>
            <a:r>
              <a:rPr lang="ru-RU" dirty="0"/>
              <a:t>13 </a:t>
            </a:r>
            <a:r>
              <a:rPr lang="ru-RU" dirty="0" smtClean="0"/>
              <a:t>ст</a:t>
            </a:r>
            <a:r>
              <a:rPr lang="ru-RU" dirty="0"/>
              <a:t>.</a:t>
            </a:r>
            <a:r>
              <a:rPr lang="ru-RU" dirty="0" smtClean="0"/>
              <a:t> </a:t>
            </a:r>
            <a:r>
              <a:rPr lang="ru-RU" dirty="0"/>
              <a:t>4 Федерального закона от 14.07.2022 № 263-ФЗ «О внесении изменений в части первую и вторую Налогового кодекса Российской Федерации</a:t>
            </a:r>
            <a:r>
              <a:rPr lang="ru-RU" sz="2000" dirty="0"/>
              <a:t>»</a:t>
            </a:r>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2"/>
          <a:srcRect b="14181"/>
          <a:stretch/>
        </p:blipFill>
        <p:spPr>
          <a:xfrm>
            <a:off x="412221" y="233661"/>
            <a:ext cx="2355840" cy="754920"/>
          </a:xfrm>
          <a:prstGeom prst="rect">
            <a:avLst/>
          </a:prstGeom>
        </p:spPr>
      </p:pic>
      <p:sp>
        <p:nvSpPr>
          <p:cNvPr id="8" name="Line 5">
            <a:extLst>
              <a:ext uri="{FF2B5EF4-FFF2-40B4-BE49-F238E27FC236}">
                <a16:creationId xmlns="" xmlns:a16="http://schemas.microsoft.com/office/drawing/2014/main" id="{81E79B63-4151-4A9C-895C-B92BA3AC9DB5}"/>
              </a:ext>
            </a:extLst>
          </p:cNvPr>
          <p:cNvSpPr/>
          <p:nvPr/>
        </p:nvSpPr>
        <p:spPr>
          <a:xfrm>
            <a:off x="3556440" y="981720"/>
            <a:ext cx="8110080" cy="0"/>
          </a:xfrm>
          <a:prstGeom prst="line">
            <a:avLst/>
          </a:prstGeom>
          <a:ln/>
        </p:spPr>
        <p:style>
          <a:lnRef idx="1">
            <a:schemeClr val="accent3"/>
          </a:lnRef>
          <a:fillRef idx="0">
            <a:schemeClr val="accent3"/>
          </a:fillRef>
          <a:effectRef idx="0">
            <a:schemeClr val="accent3"/>
          </a:effectRef>
          <a:fontRef idx="minor"/>
        </p:style>
      </p:sp>
      <p:sp>
        <p:nvSpPr>
          <p:cNvPr id="9" name="CustomShape 1">
            <a:extLst>
              <a:ext uri="{FF2B5EF4-FFF2-40B4-BE49-F238E27FC236}">
                <a16:creationId xmlns="" xmlns:a16="http://schemas.microsoft.com/office/drawing/2014/main" id="{20C67339-6A1C-4F9D-8A74-D056AA0B6743}"/>
              </a:ext>
            </a:extLst>
          </p:cNvPr>
          <p:cNvSpPr/>
          <p:nvPr/>
        </p:nvSpPr>
        <p:spPr>
          <a:xfrm>
            <a:off x="0" y="6340680"/>
            <a:ext cx="12191760" cy="517320"/>
          </a:xfrm>
          <a:prstGeom prst="rect">
            <a:avLst/>
          </a:prstGeom>
          <a:solidFill>
            <a:srgbClr val="CDDEE0"/>
          </a:solidFill>
          <a:ln>
            <a:noFill/>
          </a:ln>
        </p:spPr>
        <p:style>
          <a:lnRef idx="2">
            <a:schemeClr val="accent1">
              <a:shade val="50000"/>
            </a:schemeClr>
          </a:lnRef>
          <a:fillRef idx="1">
            <a:schemeClr val="accent1"/>
          </a:fillRef>
          <a:effectRef idx="0">
            <a:schemeClr val="accent1"/>
          </a:effectRef>
          <a:fontRef idx="minor"/>
        </p:style>
      </p:sp>
      <p:sp>
        <p:nvSpPr>
          <p:cNvPr id="10" name="CustomShape 4">
            <a:extLst>
              <a:ext uri="{FF2B5EF4-FFF2-40B4-BE49-F238E27FC236}">
                <a16:creationId xmlns="" xmlns:a16="http://schemas.microsoft.com/office/drawing/2014/main" id="{770229F1-50B0-4893-BC50-5F5573115AFA}"/>
              </a:ext>
            </a:extLst>
          </p:cNvPr>
          <p:cNvSpPr/>
          <p:nvPr/>
        </p:nvSpPr>
        <p:spPr>
          <a:xfrm>
            <a:off x="1523880" y="6410880"/>
            <a:ext cx="9143640" cy="401760"/>
          </a:xfrm>
          <a:prstGeom prst="rect">
            <a:avLst/>
          </a:prstGeom>
          <a:noFill/>
          <a:ln>
            <a:noFill/>
          </a:ln>
        </p:spPr>
        <p:style>
          <a:lnRef idx="0">
            <a:scrgbClr r="0" g="0" b="0"/>
          </a:lnRef>
          <a:fillRef idx="0">
            <a:scrgbClr r="0" g="0" b="0"/>
          </a:fillRef>
          <a:effectRef idx="0">
            <a:scrgbClr r="0" g="0" b="0"/>
          </a:effectRef>
          <a:fontRef idx="minor"/>
        </p:style>
        <p:txBody>
          <a:bodyPr>
            <a:noAutofit/>
          </a:bodyPr>
          <a:lstStyle/>
          <a:p>
            <a:pPr algn="ctr">
              <a:lnSpc>
                <a:spcPct val="90000"/>
              </a:lnSpc>
              <a:spcBef>
                <a:spcPts val="1001"/>
              </a:spcBef>
            </a:pPr>
            <a:r>
              <a:rPr lang="ru-RU" sz="2800" b="0" i="1" strike="noStrike" spc="-1" dirty="0">
                <a:solidFill>
                  <a:srgbClr val="58599B"/>
                </a:solidFill>
                <a:latin typeface="Warnock Pro"/>
              </a:rPr>
              <a:t>Защита интересов собственника. Надёжно!</a:t>
            </a:r>
            <a:endParaRPr lang="ru-RU" sz="2800" b="0" strike="noStrike" spc="-1" dirty="0">
              <a:latin typeface="Arial"/>
            </a:endParaRPr>
          </a:p>
        </p:txBody>
      </p:sp>
      <p:pic>
        <p:nvPicPr>
          <p:cNvPr id="12" name="Рисунок 11"/>
          <p:cNvPicPr>
            <a:picLocks noChangeAspect="1"/>
          </p:cNvPicPr>
          <p:nvPr/>
        </p:nvPicPr>
        <p:blipFill>
          <a:blip r:embed="rId3"/>
          <a:stretch>
            <a:fillRect/>
          </a:stretch>
        </p:blipFill>
        <p:spPr>
          <a:xfrm>
            <a:off x="6705600" y="1160585"/>
            <a:ext cx="5486400" cy="4566139"/>
          </a:xfrm>
          <a:prstGeom prst="rect">
            <a:avLst/>
          </a:prstGeom>
        </p:spPr>
      </p:pic>
    </p:spTree>
    <p:extLst>
      <p:ext uri="{BB962C8B-B14F-4D97-AF65-F5344CB8AC3E}">
        <p14:creationId xmlns:p14="http://schemas.microsoft.com/office/powerpoint/2010/main" val="45981311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 xmlns:a16="http://schemas.microsoft.com/office/drawing/2014/main" id="{A4A87C69-C36A-4EE8-B31C-E59FE91CE915}"/>
              </a:ext>
            </a:extLst>
          </p:cNvPr>
          <p:cNvSpPr/>
          <p:nvPr/>
        </p:nvSpPr>
        <p:spPr>
          <a:xfrm>
            <a:off x="21783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3077903" y="172277"/>
            <a:ext cx="8741577" cy="816304"/>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ru-RU" sz="2000" b="1" dirty="0">
                <a:solidFill>
                  <a:srgbClr val="0070C0"/>
                </a:solidFill>
              </a:rPr>
              <a:t>НОВЫЙ ПОРЯДОК  УПЛАТЫ ПЛАТЕЖЕЙ В РАЗЪЯСНЕНИЯХ ФНС</a:t>
            </a:r>
          </a:p>
        </p:txBody>
      </p:sp>
      <p:sp>
        <p:nvSpPr>
          <p:cNvPr id="5" name="TextBox 4">
            <a:extLst>
              <a:ext uri="{FF2B5EF4-FFF2-40B4-BE49-F238E27FC236}">
                <a16:creationId xmlns="" xmlns:a16="http://schemas.microsoft.com/office/drawing/2014/main" id="{8A25DFB0-0884-4ADA-A8E0-DB093644E74A}"/>
              </a:ext>
            </a:extLst>
          </p:cNvPr>
          <p:cNvSpPr txBox="1"/>
          <p:nvPr/>
        </p:nvSpPr>
        <p:spPr>
          <a:xfrm>
            <a:off x="1971311" y="1963272"/>
            <a:ext cx="8537097" cy="923330"/>
          </a:xfrm>
          <a:prstGeom prst="rect">
            <a:avLst/>
          </a:prstGeom>
          <a:noFill/>
        </p:spPr>
        <p:txBody>
          <a:bodyPr wrap="square">
            <a:spAutoFit/>
          </a:bodyPr>
          <a:lstStyle/>
          <a:p>
            <a:pPr algn="just"/>
            <a:r>
              <a:rPr lang="ru-RU" dirty="0"/>
              <a:t> </a:t>
            </a:r>
            <a:endParaRPr lang="ru-RU" dirty="0">
              <a:solidFill>
                <a:srgbClr val="FF0000"/>
              </a:solidFill>
            </a:endParaRPr>
          </a:p>
          <a:p>
            <a:endParaRPr lang="ru-RU" dirty="0"/>
          </a:p>
          <a:p>
            <a:endParaRPr lang="ru-RU" dirty="0"/>
          </a:p>
        </p:txBody>
      </p:sp>
      <p:sp>
        <p:nvSpPr>
          <p:cNvPr id="7" name="TextBox 6">
            <a:extLst>
              <a:ext uri="{FF2B5EF4-FFF2-40B4-BE49-F238E27FC236}">
                <a16:creationId xmlns="" xmlns:a16="http://schemas.microsoft.com/office/drawing/2014/main" id="{652483EA-B45D-4A4B-BBC4-64AF70E89243}"/>
              </a:ext>
            </a:extLst>
          </p:cNvPr>
          <p:cNvSpPr txBox="1"/>
          <p:nvPr/>
        </p:nvSpPr>
        <p:spPr>
          <a:xfrm>
            <a:off x="5390119" y="1480581"/>
            <a:ext cx="6155591" cy="3557512"/>
          </a:xfrm>
          <a:prstGeom prst="rect">
            <a:avLst/>
          </a:prstGeom>
          <a:noFill/>
        </p:spPr>
        <p:txBody>
          <a:bodyPr wrap="square">
            <a:spAutoFit/>
          </a:bodyPr>
          <a:lstStyle/>
          <a:p>
            <a:pPr algn="just">
              <a:lnSpc>
                <a:spcPct val="107000"/>
              </a:lnSpc>
              <a:spcAft>
                <a:spcPts val="800"/>
              </a:spcAft>
            </a:pPr>
            <a:r>
              <a:rPr lang="ru-RU" b="1" dirty="0">
                <a:ea typeface="Times New Roman" panose="02020603050405020304" pitchFamily="18" charset="0"/>
                <a:cs typeface="Times New Roman" panose="02020603050405020304" pitchFamily="18" charset="0"/>
              </a:rPr>
              <a:t>Можно ли внести единый платеж за другую организацию?</a:t>
            </a:r>
            <a:endParaRPr lang="ru-RU" dirty="0">
              <a:ea typeface="Calibri" panose="020F0502020204030204" pitchFamily="34" charset="0"/>
              <a:cs typeface="Times New Roman" panose="02020603050405020304" pitchFamily="18" charset="0"/>
            </a:endParaRPr>
          </a:p>
          <a:p>
            <a:pPr algn="just">
              <a:lnSpc>
                <a:spcPct val="107000"/>
              </a:lnSpc>
              <a:spcAft>
                <a:spcPts val="800"/>
              </a:spcAft>
            </a:pPr>
            <a:r>
              <a:rPr lang="ru-RU" dirty="0">
                <a:ea typeface="Times New Roman" panose="02020603050405020304" pitchFamily="18" charset="0"/>
                <a:cs typeface="Times New Roman" panose="02020603050405020304" pitchFamily="18" charset="0"/>
              </a:rPr>
              <a:t>Российское законодательство разрешает вносить авансовые платежи и погашать задолженность по бюджетным обязательствам за третьих лиц. Данное правило распространяется и на систему </a:t>
            </a:r>
            <a:r>
              <a:rPr lang="ru-RU" dirty="0" smtClean="0">
                <a:ea typeface="Times New Roman" panose="02020603050405020304" pitchFamily="18" charset="0"/>
                <a:cs typeface="Times New Roman" panose="02020603050405020304" pitchFamily="18" charset="0"/>
              </a:rPr>
              <a:t>ЕНС— </a:t>
            </a:r>
            <a:r>
              <a:rPr lang="ru-RU" dirty="0">
                <a:ea typeface="Times New Roman" panose="02020603050405020304" pitchFamily="18" charset="0"/>
                <a:cs typeface="Times New Roman" panose="02020603050405020304" pitchFamily="18" charset="0"/>
              </a:rPr>
              <a:t>его также можно внести за другую организацию. </a:t>
            </a:r>
          </a:p>
          <a:p>
            <a:pPr algn="just">
              <a:lnSpc>
                <a:spcPct val="107000"/>
              </a:lnSpc>
              <a:spcAft>
                <a:spcPts val="800"/>
              </a:spcAft>
            </a:pPr>
            <a:r>
              <a:rPr lang="ru-RU" dirty="0" smtClean="0">
                <a:ea typeface="Times New Roman" panose="02020603050405020304" pitchFamily="18" charset="0"/>
                <a:cs typeface="Times New Roman" panose="02020603050405020304" pitchFamily="18" charset="0"/>
              </a:rPr>
              <a:t>Но </a:t>
            </a:r>
            <a:r>
              <a:rPr lang="ru-RU" dirty="0" smtClean="0">
                <a:ea typeface="Times New Roman" panose="02020603050405020304" pitchFamily="18" charset="0"/>
                <a:cs typeface="Times New Roman" panose="02020603050405020304" pitchFamily="18" charset="0"/>
              </a:rPr>
              <a:t>есть </a:t>
            </a:r>
            <a:r>
              <a:rPr lang="ru-RU" b="1" dirty="0" smtClean="0">
                <a:solidFill>
                  <a:srgbClr val="FF0000"/>
                </a:solidFill>
                <a:ea typeface="Times New Roman" panose="02020603050405020304" pitchFamily="18" charset="0"/>
                <a:cs typeface="Times New Roman" panose="02020603050405020304" pitchFamily="18" charset="0"/>
              </a:rPr>
              <a:t>один</a:t>
            </a:r>
            <a:r>
              <a:rPr lang="ru-RU" dirty="0" smtClean="0">
                <a:ea typeface="Times New Roman" panose="02020603050405020304" pitchFamily="18" charset="0"/>
                <a:cs typeface="Times New Roman" panose="02020603050405020304" pitchFamily="18" charset="0"/>
              </a:rPr>
              <a:t> </a:t>
            </a:r>
            <a:r>
              <a:rPr lang="ru-RU" b="1" dirty="0" smtClean="0">
                <a:solidFill>
                  <a:srgbClr val="FF0000"/>
                </a:solidFill>
                <a:ea typeface="Times New Roman" panose="02020603050405020304" pitchFamily="18" charset="0"/>
                <a:cs typeface="Times New Roman" panose="02020603050405020304" pitchFamily="18" charset="0"/>
              </a:rPr>
              <a:t>нюанс!</a:t>
            </a:r>
            <a:r>
              <a:rPr lang="ru-RU" dirty="0" smtClean="0">
                <a:ea typeface="Times New Roman" panose="02020603050405020304" pitchFamily="18" charset="0"/>
                <a:cs typeface="Times New Roman" panose="02020603050405020304" pitchFamily="18" charset="0"/>
              </a:rPr>
              <a:t>: вернуть платеж (или его часть), внесенный за третье лицо, впоследствии будет невозможно. Те </a:t>
            </a:r>
            <a:r>
              <a:rPr lang="ru-RU" dirty="0" smtClean="0">
                <a:ea typeface="Times New Roman" panose="02020603050405020304" pitchFamily="18" charset="0"/>
                <a:cs typeface="Times New Roman" panose="02020603050405020304" pitchFamily="18" charset="0"/>
              </a:rPr>
              <a:t>ЮЛ и ИП</a:t>
            </a:r>
            <a:r>
              <a:rPr lang="ru-RU" dirty="0" smtClean="0">
                <a:ea typeface="Times New Roman" panose="02020603050405020304" pitchFamily="18" charset="0"/>
                <a:cs typeface="Times New Roman" panose="02020603050405020304" pitchFamily="18" charset="0"/>
              </a:rPr>
              <a:t>, которые перечисляют единый налоговый платеж за себя, </a:t>
            </a:r>
            <a:r>
              <a:rPr lang="ru-RU" dirty="0" smtClean="0">
                <a:ea typeface="Times New Roman" panose="02020603050405020304" pitchFamily="18" charset="0"/>
                <a:cs typeface="Times New Roman" panose="02020603050405020304" pitchFamily="18" charset="0"/>
              </a:rPr>
              <a:t>могут вернуть его, подав в налоговый орган</a:t>
            </a:r>
            <a:r>
              <a:rPr lang="ru-RU" dirty="0" smtClean="0">
                <a:ea typeface="Times New Roman" panose="02020603050405020304" pitchFamily="18" charset="0"/>
                <a:cs typeface="Times New Roman" panose="02020603050405020304" pitchFamily="18" charset="0"/>
              </a:rPr>
              <a:t> заявление на возврат.</a:t>
            </a:r>
            <a:endParaRPr lang="ru-RU" dirty="0">
              <a:effectLst/>
              <a:ea typeface="Calibri" panose="020F0502020204030204" pitchFamily="34" charset="0"/>
              <a:cs typeface="Times New Roman" panose="02020603050405020304" pitchFamily="18" charset="0"/>
            </a:endParaRPr>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2"/>
          <a:srcRect b="14181"/>
          <a:stretch/>
        </p:blipFill>
        <p:spPr>
          <a:xfrm>
            <a:off x="412221" y="233661"/>
            <a:ext cx="2355840" cy="754920"/>
          </a:xfrm>
          <a:prstGeom prst="rect">
            <a:avLst/>
          </a:prstGeom>
        </p:spPr>
      </p:pic>
      <p:sp>
        <p:nvSpPr>
          <p:cNvPr id="8" name="Line 5">
            <a:extLst>
              <a:ext uri="{FF2B5EF4-FFF2-40B4-BE49-F238E27FC236}">
                <a16:creationId xmlns="" xmlns:a16="http://schemas.microsoft.com/office/drawing/2014/main" id="{81E79B63-4151-4A9C-895C-B92BA3AC9DB5}"/>
              </a:ext>
            </a:extLst>
          </p:cNvPr>
          <p:cNvSpPr/>
          <p:nvPr/>
        </p:nvSpPr>
        <p:spPr>
          <a:xfrm>
            <a:off x="3556440" y="981720"/>
            <a:ext cx="8110080" cy="0"/>
          </a:xfrm>
          <a:prstGeom prst="line">
            <a:avLst/>
          </a:prstGeom>
          <a:ln/>
        </p:spPr>
        <p:style>
          <a:lnRef idx="1">
            <a:schemeClr val="accent3"/>
          </a:lnRef>
          <a:fillRef idx="0">
            <a:schemeClr val="accent3"/>
          </a:fillRef>
          <a:effectRef idx="0">
            <a:schemeClr val="accent3"/>
          </a:effectRef>
          <a:fontRef idx="minor"/>
        </p:style>
      </p:sp>
      <p:sp>
        <p:nvSpPr>
          <p:cNvPr id="9" name="CustomShape 1">
            <a:extLst>
              <a:ext uri="{FF2B5EF4-FFF2-40B4-BE49-F238E27FC236}">
                <a16:creationId xmlns="" xmlns:a16="http://schemas.microsoft.com/office/drawing/2014/main" id="{20C67339-6A1C-4F9D-8A74-D056AA0B6743}"/>
              </a:ext>
            </a:extLst>
          </p:cNvPr>
          <p:cNvSpPr/>
          <p:nvPr/>
        </p:nvSpPr>
        <p:spPr>
          <a:xfrm>
            <a:off x="0" y="6340680"/>
            <a:ext cx="12191760" cy="517320"/>
          </a:xfrm>
          <a:prstGeom prst="rect">
            <a:avLst/>
          </a:prstGeom>
          <a:solidFill>
            <a:srgbClr val="CDDEE0"/>
          </a:solidFill>
          <a:ln>
            <a:noFill/>
          </a:ln>
        </p:spPr>
        <p:style>
          <a:lnRef idx="2">
            <a:schemeClr val="accent1">
              <a:shade val="50000"/>
            </a:schemeClr>
          </a:lnRef>
          <a:fillRef idx="1">
            <a:schemeClr val="accent1"/>
          </a:fillRef>
          <a:effectRef idx="0">
            <a:schemeClr val="accent1"/>
          </a:effectRef>
          <a:fontRef idx="minor"/>
        </p:style>
      </p:sp>
      <p:sp>
        <p:nvSpPr>
          <p:cNvPr id="10" name="CustomShape 4">
            <a:extLst>
              <a:ext uri="{FF2B5EF4-FFF2-40B4-BE49-F238E27FC236}">
                <a16:creationId xmlns="" xmlns:a16="http://schemas.microsoft.com/office/drawing/2014/main" id="{770229F1-50B0-4893-BC50-5F5573115AFA}"/>
              </a:ext>
            </a:extLst>
          </p:cNvPr>
          <p:cNvSpPr/>
          <p:nvPr/>
        </p:nvSpPr>
        <p:spPr>
          <a:xfrm>
            <a:off x="1523880" y="6410880"/>
            <a:ext cx="9143640" cy="401760"/>
          </a:xfrm>
          <a:prstGeom prst="rect">
            <a:avLst/>
          </a:prstGeom>
          <a:noFill/>
          <a:ln>
            <a:noFill/>
          </a:ln>
        </p:spPr>
        <p:style>
          <a:lnRef idx="0">
            <a:scrgbClr r="0" g="0" b="0"/>
          </a:lnRef>
          <a:fillRef idx="0">
            <a:scrgbClr r="0" g="0" b="0"/>
          </a:fillRef>
          <a:effectRef idx="0">
            <a:scrgbClr r="0" g="0" b="0"/>
          </a:effectRef>
          <a:fontRef idx="minor"/>
        </p:style>
        <p:txBody>
          <a:bodyPr>
            <a:noAutofit/>
          </a:bodyPr>
          <a:lstStyle/>
          <a:p>
            <a:pPr algn="ctr">
              <a:lnSpc>
                <a:spcPct val="90000"/>
              </a:lnSpc>
              <a:spcBef>
                <a:spcPts val="1001"/>
              </a:spcBef>
            </a:pPr>
            <a:r>
              <a:rPr lang="ru-RU" sz="2800" b="0" i="1" strike="noStrike" spc="-1" dirty="0">
                <a:solidFill>
                  <a:srgbClr val="58599B"/>
                </a:solidFill>
                <a:latin typeface="Warnock Pro"/>
              </a:rPr>
              <a:t>Защита интересов собственника. Надёжно!</a:t>
            </a:r>
            <a:endParaRPr lang="ru-RU" sz="2800" b="0" strike="noStrike" spc="-1" dirty="0">
              <a:latin typeface="Arial"/>
            </a:endParaRPr>
          </a:p>
        </p:txBody>
      </p:sp>
      <p:pic>
        <p:nvPicPr>
          <p:cNvPr id="14" name="Picture 6" descr="думающий человек рисунок: 2 тыс изображений найдено в Яндекс Картинках"/>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5501" y="1217612"/>
            <a:ext cx="3962400" cy="45354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23027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 xmlns:a16="http://schemas.microsoft.com/office/drawing/2014/main" id="{A4A87C69-C36A-4EE8-B31C-E59FE91CE915}"/>
              </a:ext>
            </a:extLst>
          </p:cNvPr>
          <p:cNvSpPr/>
          <p:nvPr/>
        </p:nvSpPr>
        <p:spPr>
          <a:xfrm>
            <a:off x="21783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3077903" y="172277"/>
            <a:ext cx="8741577" cy="816304"/>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ru-RU" sz="2000" b="1" dirty="0" smtClean="0">
                <a:solidFill>
                  <a:srgbClr val="0070C0"/>
                </a:solidFill>
              </a:rPr>
              <a:t>НОВЫЕ ПРАВИЛА ПРОВЕДЕНИЯ ЗАЧЕТА ПЕРЕПЛАТЫ:</a:t>
            </a:r>
          </a:p>
          <a:p>
            <a:pPr algn="ctr"/>
            <a:r>
              <a:rPr lang="ru-RU" sz="2000" b="1" dirty="0" smtClean="0">
                <a:solidFill>
                  <a:srgbClr val="0070C0"/>
                </a:solidFill>
              </a:rPr>
              <a:t>ОБЩИЕ ПОЛОЖЕНИЯ ПО ОСУЩЕСТВЛЕНИЮ ЗАЧЕТА</a:t>
            </a:r>
            <a:endParaRPr lang="ru-RU" sz="2000" b="1" dirty="0">
              <a:solidFill>
                <a:srgbClr val="0070C0"/>
              </a:solidFill>
            </a:endParaRPr>
          </a:p>
        </p:txBody>
      </p:sp>
      <p:sp>
        <p:nvSpPr>
          <p:cNvPr id="5" name="TextBox 4">
            <a:extLst>
              <a:ext uri="{FF2B5EF4-FFF2-40B4-BE49-F238E27FC236}">
                <a16:creationId xmlns="" xmlns:a16="http://schemas.microsoft.com/office/drawing/2014/main" id="{8A25DFB0-0884-4ADA-A8E0-DB093644E74A}"/>
              </a:ext>
            </a:extLst>
          </p:cNvPr>
          <p:cNvSpPr txBox="1"/>
          <p:nvPr/>
        </p:nvSpPr>
        <p:spPr>
          <a:xfrm>
            <a:off x="1920511" y="1937872"/>
            <a:ext cx="8537097" cy="923330"/>
          </a:xfrm>
          <a:prstGeom prst="rect">
            <a:avLst/>
          </a:prstGeom>
          <a:noFill/>
        </p:spPr>
        <p:txBody>
          <a:bodyPr wrap="square">
            <a:spAutoFit/>
          </a:bodyPr>
          <a:lstStyle/>
          <a:p>
            <a:pPr algn="just"/>
            <a:r>
              <a:rPr lang="ru-RU" dirty="0"/>
              <a:t> </a:t>
            </a:r>
            <a:endParaRPr lang="ru-RU" dirty="0">
              <a:solidFill>
                <a:srgbClr val="FF0000"/>
              </a:solidFill>
            </a:endParaRPr>
          </a:p>
          <a:p>
            <a:endParaRPr lang="ru-RU" dirty="0"/>
          </a:p>
          <a:p>
            <a:endParaRPr lang="ru-RU" dirty="0"/>
          </a:p>
        </p:txBody>
      </p:sp>
      <p:sp>
        <p:nvSpPr>
          <p:cNvPr id="7" name="TextBox 6">
            <a:extLst>
              <a:ext uri="{FF2B5EF4-FFF2-40B4-BE49-F238E27FC236}">
                <a16:creationId xmlns="" xmlns:a16="http://schemas.microsoft.com/office/drawing/2014/main" id="{652483EA-B45D-4A4B-BBC4-64AF70E89243}"/>
              </a:ext>
            </a:extLst>
          </p:cNvPr>
          <p:cNvSpPr txBox="1"/>
          <p:nvPr/>
        </p:nvSpPr>
        <p:spPr>
          <a:xfrm>
            <a:off x="412221" y="988581"/>
            <a:ext cx="11522604" cy="4923271"/>
          </a:xfrm>
          <a:prstGeom prst="rect">
            <a:avLst/>
          </a:prstGeom>
          <a:noFill/>
        </p:spPr>
        <p:txBody>
          <a:bodyPr wrap="square">
            <a:spAutoFit/>
          </a:bodyPr>
          <a:lstStyle/>
          <a:p>
            <a:pPr algn="just">
              <a:lnSpc>
                <a:spcPct val="107000"/>
              </a:lnSpc>
              <a:spcAft>
                <a:spcPts val="800"/>
              </a:spcAft>
            </a:pPr>
            <a:r>
              <a:rPr lang="ru-RU" dirty="0" smtClean="0"/>
              <a:t>	</a:t>
            </a:r>
            <a:endParaRPr lang="ru-RU" sz="2000" dirty="0" smtClean="0"/>
          </a:p>
          <a:p>
            <a:pPr algn="just"/>
            <a:r>
              <a:rPr lang="ru-RU" b="1" dirty="0" smtClean="0"/>
              <a:t>Ст.78 </a:t>
            </a:r>
            <a:r>
              <a:rPr lang="ru-RU" b="1" dirty="0"/>
              <a:t>НК РФ</a:t>
            </a:r>
            <a:r>
              <a:rPr lang="ru-RU" dirty="0"/>
              <a:t> ( в редакции Федерального закона от 14.07.2022г. №263-ФЗ</a:t>
            </a:r>
            <a:r>
              <a:rPr lang="ru-RU" dirty="0" smtClean="0"/>
              <a:t>):</a:t>
            </a:r>
          </a:p>
          <a:p>
            <a:pPr algn="just"/>
            <a:endParaRPr lang="ru-RU" dirty="0"/>
          </a:p>
          <a:p>
            <a:pPr algn="just"/>
            <a:r>
              <a:rPr lang="ru-RU" b="1" dirty="0"/>
              <a:t>Переплата по налогу </a:t>
            </a:r>
            <a:r>
              <a:rPr lang="ru-RU" dirty="0"/>
              <a:t>(понятие изменено)  -  Денежные средства, формирующие положительное сальдо ЕНС налогоплательщика( в редакции Федерального закона от 14.07.2022г. №263-ФЗ</a:t>
            </a:r>
            <a:r>
              <a:rPr lang="ru-RU" dirty="0" smtClean="0"/>
              <a:t>)</a:t>
            </a:r>
          </a:p>
          <a:p>
            <a:pPr algn="just"/>
            <a:endParaRPr lang="ru-RU" dirty="0"/>
          </a:p>
          <a:p>
            <a:pPr algn="just"/>
            <a:r>
              <a:rPr lang="ru-RU" b="1" dirty="0"/>
              <a:t>Зачет переплаты (</a:t>
            </a:r>
            <a:r>
              <a:rPr lang="ru-RU" dirty="0"/>
              <a:t>понятие изменено)</a:t>
            </a:r>
            <a:r>
              <a:rPr lang="ru-RU" b="1" dirty="0"/>
              <a:t> – </a:t>
            </a:r>
            <a:r>
              <a:rPr lang="ru-RU" dirty="0"/>
              <a:t>Распоряжение денежными средствами, формирующими положительное сальдо ЕНС налогоплательщика посредством  зачета ( в редакции Федерального закона от 14.07.2022г. №263-ФЗ</a:t>
            </a:r>
            <a:r>
              <a:rPr lang="ru-RU" dirty="0" smtClean="0"/>
              <a:t>)</a:t>
            </a:r>
          </a:p>
          <a:p>
            <a:pPr algn="just"/>
            <a:endParaRPr lang="ru-RU" dirty="0"/>
          </a:p>
          <a:p>
            <a:pPr algn="just"/>
            <a:r>
              <a:rPr lang="ru-RU" b="1" dirty="0"/>
              <a:t>Зачет возможен (</a:t>
            </a:r>
            <a:r>
              <a:rPr lang="ru-RU" dirty="0"/>
              <a:t>п.1 ст.78 НК РФ):</a:t>
            </a:r>
          </a:p>
          <a:p>
            <a:pPr marL="285750" lvl="0" indent="-285750" algn="just">
              <a:buFont typeface="Wingdings" panose="05000000000000000000" pitchFamily="2" charset="2"/>
              <a:buChar char="Ø"/>
            </a:pPr>
            <a:r>
              <a:rPr lang="ru-RU" b="1" dirty="0">
                <a:solidFill>
                  <a:srgbClr val="FF0000"/>
                </a:solidFill>
              </a:rPr>
              <a:t>Новое!</a:t>
            </a:r>
            <a:r>
              <a:rPr lang="ru-RU" b="1" dirty="0"/>
              <a:t> </a:t>
            </a:r>
            <a:r>
              <a:rPr lang="ru-RU" dirty="0"/>
              <a:t>В счет исполнения обязанности другого лица по уплате налогов (это продолжение истории уплаты налогов за 3-е лицо);</a:t>
            </a:r>
          </a:p>
          <a:p>
            <a:pPr marL="285750" lvl="0" indent="-285750" algn="just">
              <a:buFont typeface="Wingdings" panose="05000000000000000000" pitchFamily="2" charset="2"/>
              <a:buChar char="Ø"/>
            </a:pPr>
            <a:r>
              <a:rPr lang="ru-RU" dirty="0"/>
              <a:t>В счет исполнения предстоящей обязанности по уплате конкретного налога;</a:t>
            </a:r>
          </a:p>
          <a:p>
            <a:pPr marL="285750" lvl="0" indent="-285750" algn="just">
              <a:buFont typeface="Wingdings" panose="05000000000000000000" pitchFamily="2" charset="2"/>
              <a:buChar char="Ø"/>
            </a:pPr>
            <a:r>
              <a:rPr lang="ru-RU" dirty="0"/>
              <a:t>В счет исполнения решений налогового органа, либо погашения задолженности, не учитываемой в совокупной обязанности налогоплательщика.</a:t>
            </a:r>
          </a:p>
          <a:p>
            <a:pPr marL="285750" indent="-285750" algn="just">
              <a:buFont typeface="Wingdings" panose="05000000000000000000" pitchFamily="2" charset="2"/>
              <a:buChar char="Ø"/>
            </a:pPr>
            <a:r>
              <a:rPr lang="ru-RU" dirty="0"/>
              <a:t>Зачет производится в сумме, </a:t>
            </a:r>
            <a:r>
              <a:rPr lang="ru-RU" b="1" dirty="0"/>
              <a:t>не превышающей положительное сальдо</a:t>
            </a:r>
            <a:r>
              <a:rPr lang="ru-RU" dirty="0"/>
              <a:t> </a:t>
            </a:r>
            <a:r>
              <a:rPr lang="ru-RU" b="1" dirty="0"/>
              <a:t>ЕНС</a:t>
            </a:r>
            <a:r>
              <a:rPr lang="ru-RU" dirty="0"/>
              <a:t> налогоплательщика (п.2 ст.78 НК РФ).</a:t>
            </a:r>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2"/>
          <a:srcRect b="14181"/>
          <a:stretch/>
        </p:blipFill>
        <p:spPr>
          <a:xfrm>
            <a:off x="412221" y="233661"/>
            <a:ext cx="2355840" cy="754920"/>
          </a:xfrm>
          <a:prstGeom prst="rect">
            <a:avLst/>
          </a:prstGeom>
        </p:spPr>
      </p:pic>
      <p:sp>
        <p:nvSpPr>
          <p:cNvPr id="8" name="Line 5">
            <a:extLst>
              <a:ext uri="{FF2B5EF4-FFF2-40B4-BE49-F238E27FC236}">
                <a16:creationId xmlns="" xmlns:a16="http://schemas.microsoft.com/office/drawing/2014/main" id="{81E79B63-4151-4A9C-895C-B92BA3AC9DB5}"/>
              </a:ext>
            </a:extLst>
          </p:cNvPr>
          <p:cNvSpPr/>
          <p:nvPr/>
        </p:nvSpPr>
        <p:spPr>
          <a:xfrm>
            <a:off x="3556440" y="981720"/>
            <a:ext cx="8110080" cy="0"/>
          </a:xfrm>
          <a:prstGeom prst="line">
            <a:avLst/>
          </a:prstGeom>
          <a:ln/>
        </p:spPr>
        <p:style>
          <a:lnRef idx="1">
            <a:schemeClr val="accent3"/>
          </a:lnRef>
          <a:fillRef idx="0">
            <a:schemeClr val="accent3"/>
          </a:fillRef>
          <a:effectRef idx="0">
            <a:schemeClr val="accent3"/>
          </a:effectRef>
          <a:fontRef idx="minor"/>
        </p:style>
      </p:sp>
      <p:sp>
        <p:nvSpPr>
          <p:cNvPr id="9" name="CustomShape 1">
            <a:extLst>
              <a:ext uri="{FF2B5EF4-FFF2-40B4-BE49-F238E27FC236}">
                <a16:creationId xmlns="" xmlns:a16="http://schemas.microsoft.com/office/drawing/2014/main" id="{20C67339-6A1C-4F9D-8A74-D056AA0B6743}"/>
              </a:ext>
            </a:extLst>
          </p:cNvPr>
          <p:cNvSpPr/>
          <p:nvPr/>
        </p:nvSpPr>
        <p:spPr>
          <a:xfrm>
            <a:off x="0" y="6340680"/>
            <a:ext cx="12191760" cy="517320"/>
          </a:xfrm>
          <a:prstGeom prst="rect">
            <a:avLst/>
          </a:prstGeom>
          <a:solidFill>
            <a:srgbClr val="CDDEE0"/>
          </a:solidFill>
          <a:ln>
            <a:noFill/>
          </a:ln>
        </p:spPr>
        <p:style>
          <a:lnRef idx="2">
            <a:schemeClr val="accent1">
              <a:shade val="50000"/>
            </a:schemeClr>
          </a:lnRef>
          <a:fillRef idx="1">
            <a:schemeClr val="accent1"/>
          </a:fillRef>
          <a:effectRef idx="0">
            <a:schemeClr val="accent1"/>
          </a:effectRef>
          <a:fontRef idx="minor"/>
        </p:style>
      </p:sp>
      <p:sp>
        <p:nvSpPr>
          <p:cNvPr id="10" name="CustomShape 4">
            <a:extLst>
              <a:ext uri="{FF2B5EF4-FFF2-40B4-BE49-F238E27FC236}">
                <a16:creationId xmlns="" xmlns:a16="http://schemas.microsoft.com/office/drawing/2014/main" id="{770229F1-50B0-4893-BC50-5F5573115AFA}"/>
              </a:ext>
            </a:extLst>
          </p:cNvPr>
          <p:cNvSpPr/>
          <p:nvPr/>
        </p:nvSpPr>
        <p:spPr>
          <a:xfrm>
            <a:off x="1523880" y="6410880"/>
            <a:ext cx="9143640" cy="401760"/>
          </a:xfrm>
          <a:prstGeom prst="rect">
            <a:avLst/>
          </a:prstGeom>
          <a:noFill/>
          <a:ln>
            <a:noFill/>
          </a:ln>
        </p:spPr>
        <p:style>
          <a:lnRef idx="0">
            <a:scrgbClr r="0" g="0" b="0"/>
          </a:lnRef>
          <a:fillRef idx="0">
            <a:scrgbClr r="0" g="0" b="0"/>
          </a:fillRef>
          <a:effectRef idx="0">
            <a:scrgbClr r="0" g="0" b="0"/>
          </a:effectRef>
          <a:fontRef idx="minor"/>
        </p:style>
        <p:txBody>
          <a:bodyPr>
            <a:noAutofit/>
          </a:bodyPr>
          <a:lstStyle/>
          <a:p>
            <a:pPr algn="ctr">
              <a:lnSpc>
                <a:spcPct val="90000"/>
              </a:lnSpc>
              <a:spcBef>
                <a:spcPts val="1001"/>
              </a:spcBef>
            </a:pPr>
            <a:r>
              <a:rPr lang="ru-RU" sz="2800" b="0" i="1" strike="noStrike" spc="-1" dirty="0">
                <a:solidFill>
                  <a:srgbClr val="58599B"/>
                </a:solidFill>
                <a:latin typeface="Warnock Pro"/>
              </a:rPr>
              <a:t>Защита интересов собственника. Надёжно!</a:t>
            </a:r>
            <a:endParaRPr lang="ru-RU" sz="2800" b="0" strike="noStrike" spc="-1" dirty="0">
              <a:latin typeface="Arial"/>
            </a:endParaRPr>
          </a:p>
        </p:txBody>
      </p:sp>
    </p:spTree>
    <p:extLst>
      <p:ext uri="{BB962C8B-B14F-4D97-AF65-F5344CB8AC3E}">
        <p14:creationId xmlns:p14="http://schemas.microsoft.com/office/powerpoint/2010/main" val="28190719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Прямоугольник 12">
            <a:extLst>
              <a:ext uri="{FF2B5EF4-FFF2-40B4-BE49-F238E27FC236}">
                <a16:creationId xmlns:a16="http://schemas.microsoft.com/office/drawing/2014/main" xmlns="" id="{82A46D97-050C-444D-BBAC-2C8211B8241C}"/>
              </a:ext>
            </a:extLst>
          </p:cNvPr>
          <p:cNvSpPr/>
          <p:nvPr/>
        </p:nvSpPr>
        <p:spPr>
          <a:xfrm>
            <a:off x="-185530" y="6340839"/>
            <a:ext cx="12192000" cy="517161"/>
          </a:xfrm>
          <a:prstGeom prst="rect">
            <a:avLst/>
          </a:prstGeom>
          <a:solidFill>
            <a:srgbClr val="CDDE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9" name="Заголовок 1">
            <a:extLst>
              <a:ext uri="{FF2B5EF4-FFF2-40B4-BE49-F238E27FC236}">
                <a16:creationId xmlns:a16="http://schemas.microsoft.com/office/drawing/2014/main" xmlns="" id="{5F66FBF6-F0A4-4195-A879-115E9917926F}"/>
              </a:ext>
            </a:extLst>
          </p:cNvPr>
          <p:cNvSpPr>
            <a:spLocks noGrp="1"/>
          </p:cNvSpPr>
          <p:nvPr>
            <p:ph type="title"/>
          </p:nvPr>
        </p:nvSpPr>
        <p:spPr>
          <a:xfrm>
            <a:off x="3556990" y="379902"/>
            <a:ext cx="8110245" cy="601553"/>
          </a:xfrm>
        </p:spPr>
        <p:txBody>
          <a:bodyPr>
            <a:normAutofit/>
          </a:bodyPr>
          <a:lstStyle/>
          <a:p>
            <a:pPr algn="ctr"/>
            <a:r>
              <a:rPr lang="ru-RU" sz="2000" b="1" dirty="0" smtClean="0">
                <a:solidFill>
                  <a:srgbClr val="0070C0"/>
                </a:solidFill>
                <a:latin typeface="Calibri" panose="020F0502020204030204" pitchFamily="34" charset="0"/>
                <a:cs typeface="Calibri" panose="020F0502020204030204" pitchFamily="34" charset="0"/>
              </a:rPr>
              <a:t>ОБЩАЯ ИНФОРМАЦИЯ О АГК «АУДИТ-ВЕЛА»</a:t>
            </a:r>
            <a:endParaRPr lang="ru-RU" sz="2000" b="1" dirty="0">
              <a:solidFill>
                <a:srgbClr val="0070C0"/>
              </a:solidFill>
              <a:latin typeface="Calibri" panose="020F0502020204030204" pitchFamily="34" charset="0"/>
              <a:cs typeface="Calibri" panose="020F0502020204030204" pitchFamily="34" charset="0"/>
            </a:endParaRPr>
          </a:p>
        </p:txBody>
      </p:sp>
      <p:sp>
        <p:nvSpPr>
          <p:cNvPr id="3" name="Объект 2">
            <a:extLst>
              <a:ext uri="{FF2B5EF4-FFF2-40B4-BE49-F238E27FC236}">
                <a16:creationId xmlns:a16="http://schemas.microsoft.com/office/drawing/2014/main" xmlns="" id="{4EC0D15F-37E3-4017-9373-3882ACAB30D7}"/>
              </a:ext>
            </a:extLst>
          </p:cNvPr>
          <p:cNvSpPr>
            <a:spLocks noGrp="1"/>
          </p:cNvSpPr>
          <p:nvPr>
            <p:ph idx="1"/>
          </p:nvPr>
        </p:nvSpPr>
        <p:spPr>
          <a:xfrm>
            <a:off x="1186721" y="1238854"/>
            <a:ext cx="10568066" cy="4922616"/>
          </a:xfrm>
        </p:spPr>
        <p:txBody>
          <a:bodyPr>
            <a:normAutofit fontScale="92500" lnSpcReduction="20000"/>
          </a:bodyPr>
          <a:lstStyle/>
          <a:p>
            <a:pPr marL="0" indent="0" algn="just">
              <a:lnSpc>
                <a:spcPct val="110000"/>
              </a:lnSpc>
              <a:spcBef>
                <a:spcPts val="0"/>
              </a:spcBef>
              <a:buNone/>
            </a:pPr>
            <a:r>
              <a:rPr lang="ru-RU" sz="1900" b="1" i="0" u="none" strike="noStrike" dirty="0">
                <a:effectLst/>
                <a:latin typeface="Calibri" panose="020F0502020204030204" pitchFamily="34" charset="0"/>
                <a:cs typeface="Calibri" panose="020F0502020204030204" pitchFamily="34" charset="0"/>
              </a:rPr>
              <a:t>Работаем с 1997 года</a:t>
            </a:r>
          </a:p>
          <a:p>
            <a:pPr marL="0" indent="0" algn="just">
              <a:lnSpc>
                <a:spcPct val="110000"/>
              </a:lnSpc>
              <a:spcBef>
                <a:spcPts val="0"/>
              </a:spcBef>
              <a:buNone/>
            </a:pPr>
            <a:r>
              <a:rPr lang="ru-RU" sz="1900" b="0" i="0" u="none" strike="noStrike" dirty="0">
                <a:effectLst/>
                <a:latin typeface="Calibri" panose="020F0502020204030204" pitchFamily="34" charset="0"/>
                <a:cs typeface="Calibri" panose="020F0502020204030204" pitchFamily="34" charset="0"/>
              </a:rPr>
              <a:t>Оказываем аудиторские и консалтинговые услуги на протяжении уже</a:t>
            </a:r>
            <a:r>
              <a:rPr lang="ru-RU" sz="1900" b="0" i="0" u="none" strike="noStrike" dirty="0">
                <a:solidFill>
                  <a:schemeClr val="tx1">
                    <a:lumMod val="65000"/>
                    <a:lumOff val="35000"/>
                  </a:schemeClr>
                </a:solidFill>
                <a:effectLst/>
                <a:latin typeface="Calibri" panose="020F0502020204030204" pitchFamily="34" charset="0"/>
                <a:cs typeface="Calibri" panose="020F0502020204030204" pitchFamily="34" charset="0"/>
              </a:rPr>
              <a:t> </a:t>
            </a:r>
            <a:r>
              <a:rPr lang="ru-RU" sz="1900" b="1" i="0" u="none" strike="noStrike" dirty="0" smtClean="0">
                <a:solidFill>
                  <a:srgbClr val="FF6405"/>
                </a:solidFill>
                <a:effectLst/>
                <a:latin typeface="Calibri" panose="020F0502020204030204" pitchFamily="34" charset="0"/>
                <a:cs typeface="Calibri" panose="020F0502020204030204" pitchFamily="34" charset="0"/>
              </a:rPr>
              <a:t>25 </a:t>
            </a:r>
            <a:r>
              <a:rPr lang="ru-RU" sz="1900" b="1" i="0" u="none" strike="noStrike" dirty="0">
                <a:solidFill>
                  <a:srgbClr val="FF6405"/>
                </a:solidFill>
                <a:effectLst/>
                <a:latin typeface="Calibri" panose="020F0502020204030204" pitchFamily="34" charset="0"/>
                <a:cs typeface="Calibri" panose="020F0502020204030204" pitchFamily="34" charset="0"/>
              </a:rPr>
              <a:t>лет</a:t>
            </a:r>
            <a:r>
              <a:rPr lang="ru-RU" sz="1900" i="0" u="none" strike="noStrike" dirty="0">
                <a:effectLst/>
                <a:latin typeface="Calibri" panose="020F0502020204030204" pitchFamily="34" charset="0"/>
                <a:cs typeface="Calibri" panose="020F0502020204030204" pitchFamily="34" charset="0"/>
              </a:rPr>
              <a:t>.</a:t>
            </a:r>
            <a:endParaRPr lang="ru-RU" sz="1900" b="1" i="0" u="none" strike="noStrike" dirty="0">
              <a:effectLst/>
              <a:latin typeface="Calibri" panose="020F0502020204030204" pitchFamily="34" charset="0"/>
              <a:cs typeface="Calibri" panose="020F0502020204030204" pitchFamily="34" charset="0"/>
            </a:endParaRPr>
          </a:p>
          <a:p>
            <a:pPr marL="0" indent="0" algn="just">
              <a:lnSpc>
                <a:spcPct val="110000"/>
              </a:lnSpc>
              <a:spcBef>
                <a:spcPts val="0"/>
              </a:spcBef>
              <a:buNone/>
            </a:pPr>
            <a:endParaRPr lang="ru-RU" sz="1800" b="1" dirty="0">
              <a:solidFill>
                <a:schemeClr val="tx1">
                  <a:lumMod val="65000"/>
                  <a:lumOff val="35000"/>
                </a:schemeClr>
              </a:solidFill>
            </a:endParaRPr>
          </a:p>
          <a:p>
            <a:pPr marL="0" indent="0" algn="just">
              <a:lnSpc>
                <a:spcPct val="110000"/>
              </a:lnSpc>
              <a:spcBef>
                <a:spcPts val="0"/>
              </a:spcBef>
              <a:buNone/>
            </a:pPr>
            <a:r>
              <a:rPr lang="ru-RU" sz="2100" b="1" i="0" u="none" strike="noStrike" dirty="0">
                <a:effectLst/>
                <a:latin typeface="Calibri" panose="020F0502020204030204" pitchFamily="34" charset="0"/>
                <a:cs typeface="Calibri" panose="020F0502020204030204" pitchFamily="34" charset="0"/>
              </a:rPr>
              <a:t>Численность сотрудников компании – </a:t>
            </a:r>
            <a:r>
              <a:rPr lang="ru-RU" sz="2100" b="1" i="0" u="none" strike="noStrike" dirty="0">
                <a:solidFill>
                  <a:srgbClr val="FF6405"/>
                </a:solidFill>
                <a:effectLst/>
                <a:latin typeface="Calibri" panose="020F0502020204030204" pitchFamily="34" charset="0"/>
                <a:cs typeface="Calibri" panose="020F0502020204030204" pitchFamily="34" charset="0"/>
              </a:rPr>
              <a:t>более 75 человек</a:t>
            </a:r>
            <a:endParaRPr lang="ru-RU" sz="2100" b="0" i="0" u="none" strike="noStrike" dirty="0">
              <a:solidFill>
                <a:srgbClr val="FF6405"/>
              </a:solidFill>
              <a:effectLst/>
              <a:latin typeface="Calibri" panose="020F0502020204030204" pitchFamily="34" charset="0"/>
              <a:cs typeface="Calibri" panose="020F0502020204030204" pitchFamily="34" charset="0"/>
            </a:endParaRPr>
          </a:p>
          <a:p>
            <a:pPr marL="0" indent="0" algn="just">
              <a:lnSpc>
                <a:spcPct val="110000"/>
              </a:lnSpc>
              <a:spcBef>
                <a:spcPts val="0"/>
              </a:spcBef>
              <a:buNone/>
            </a:pPr>
            <a:r>
              <a:rPr lang="ru-RU" sz="2100" b="0" i="0" u="none" strike="noStrike" dirty="0">
                <a:effectLst/>
                <a:latin typeface="Calibri" panose="020F0502020204030204" pitchFamily="34" charset="0"/>
                <a:cs typeface="Calibri" panose="020F0502020204030204" pitchFamily="34" charset="0"/>
              </a:rPr>
              <a:t>В штате группы компаний аудиторы, налоговые консультанты, юристы, эксперты в бухгалтерском учете и кадровом делопроизводстве, финансисты, специалисты по управлению проектами.</a:t>
            </a:r>
          </a:p>
          <a:p>
            <a:pPr marL="0" indent="0" algn="just">
              <a:lnSpc>
                <a:spcPct val="110000"/>
              </a:lnSpc>
              <a:spcBef>
                <a:spcPts val="0"/>
              </a:spcBef>
              <a:buNone/>
            </a:pPr>
            <a:r>
              <a:rPr lang="ru-RU" sz="1800" dirty="0">
                <a:solidFill>
                  <a:schemeClr val="tx1">
                    <a:lumMod val="65000"/>
                    <a:lumOff val="35000"/>
                  </a:schemeClr>
                </a:solidFill>
              </a:rPr>
              <a:t> </a:t>
            </a:r>
          </a:p>
          <a:p>
            <a:pPr marL="0" indent="0" algn="just">
              <a:lnSpc>
                <a:spcPct val="110000"/>
              </a:lnSpc>
              <a:spcBef>
                <a:spcPts val="0"/>
              </a:spcBef>
              <a:buNone/>
            </a:pPr>
            <a:r>
              <a:rPr lang="ru-RU" sz="2100" b="1" i="0" u="none" strike="noStrike" dirty="0">
                <a:effectLst/>
                <a:latin typeface="Calibri" panose="020F0502020204030204" pitchFamily="34" charset="0"/>
                <a:cs typeface="Calibri" panose="020F0502020204030204" pitchFamily="34" charset="0"/>
              </a:rPr>
              <a:t>Членство в профессиональных организациях:</a:t>
            </a:r>
          </a:p>
          <a:p>
            <a:pPr algn="just">
              <a:lnSpc>
                <a:spcPct val="110000"/>
              </a:lnSpc>
              <a:spcBef>
                <a:spcPts val="0"/>
              </a:spcBef>
            </a:pPr>
            <a:r>
              <a:rPr lang="ru-RU" sz="2100" b="0" i="0" u="none" strike="noStrike" dirty="0">
                <a:effectLst/>
                <a:latin typeface="Calibri" panose="020F0502020204030204" pitchFamily="34" charset="0"/>
                <a:cs typeface="Calibri" panose="020F0502020204030204" pitchFamily="34" charset="0"/>
              </a:rPr>
              <a:t>Саморегулируемая организация аудиторов Ассоциации «Содружество»;</a:t>
            </a:r>
          </a:p>
          <a:p>
            <a:pPr algn="just">
              <a:lnSpc>
                <a:spcPct val="110000"/>
              </a:lnSpc>
              <a:spcBef>
                <a:spcPts val="0"/>
              </a:spcBef>
            </a:pPr>
            <a:r>
              <a:rPr lang="ru-RU" sz="2100" dirty="0">
                <a:latin typeface="Calibri" panose="020F0502020204030204" pitchFamily="34" charset="0"/>
                <a:cs typeface="Calibri" panose="020F0502020204030204" pitchFamily="34" charset="0"/>
              </a:rPr>
              <a:t>Фонд «Национальный негосударственный регулятор бухгалтерского учета «Бухгалтерский методологический центр» (Фонд «НРБУ «БМЦ»);</a:t>
            </a:r>
          </a:p>
          <a:p>
            <a:pPr algn="just">
              <a:lnSpc>
                <a:spcPct val="110000"/>
              </a:lnSpc>
              <a:spcBef>
                <a:spcPts val="0"/>
              </a:spcBef>
            </a:pPr>
            <a:r>
              <a:rPr lang="ru-RU" sz="2100" dirty="0">
                <a:latin typeface="Calibri" panose="020F0502020204030204" pitchFamily="34" charset="0"/>
                <a:cs typeface="Calibri" panose="020F0502020204030204" pitchFamily="34" charset="0"/>
              </a:rPr>
              <a:t>Институт профессиональных бухгалтеров и аудиторов России и НП «Ростовский-на-Дону территориальный институт профессиональных бухгалтеров и аудиторов».</a:t>
            </a:r>
          </a:p>
          <a:p>
            <a:pPr marL="0" indent="0" algn="just">
              <a:lnSpc>
                <a:spcPct val="110000"/>
              </a:lnSpc>
              <a:spcBef>
                <a:spcPts val="0"/>
              </a:spcBef>
              <a:buNone/>
            </a:pPr>
            <a:endParaRPr lang="ru-RU" sz="2200" b="1" dirty="0">
              <a:latin typeface="Calibri" panose="020F0502020204030204" pitchFamily="34" charset="0"/>
              <a:cs typeface="Calibri" panose="020F0502020204030204" pitchFamily="34" charset="0"/>
            </a:endParaRPr>
          </a:p>
          <a:p>
            <a:pPr marL="0" indent="0" algn="just">
              <a:lnSpc>
                <a:spcPct val="110000"/>
              </a:lnSpc>
              <a:spcBef>
                <a:spcPts val="0"/>
              </a:spcBef>
              <a:buNone/>
            </a:pPr>
            <a:r>
              <a:rPr lang="ru-RU" sz="1900" b="1" i="0" u="none" strike="noStrike" dirty="0" smtClean="0">
                <a:solidFill>
                  <a:srgbClr val="FF6405"/>
                </a:solidFill>
                <a:effectLst/>
                <a:hlinkClick r:id="rId2">
                  <a:extLst>
                    <a:ext uri="{A12FA001-AC4F-418D-AE19-62706E023703}">
                      <ahyp:hlinkClr xmlns:ahyp="http://schemas.microsoft.com/office/drawing/2018/hyperlinkcolor" xmlns="" val="tx"/>
                    </a:ext>
                  </a:extLst>
                </a:hlinkClick>
              </a:rPr>
              <a:t>38 </a:t>
            </a:r>
            <a:r>
              <a:rPr lang="ru-RU" sz="1900" b="1" i="0" u="none" strike="noStrike" dirty="0">
                <a:solidFill>
                  <a:srgbClr val="FF6405"/>
                </a:solidFill>
                <a:effectLst/>
                <a:hlinkClick r:id="rId2">
                  <a:extLst>
                    <a:ext uri="{A12FA001-AC4F-418D-AE19-62706E023703}">
                      <ahyp:hlinkClr xmlns:ahyp="http://schemas.microsoft.com/office/drawing/2018/hyperlinkcolor" xmlns="" val="tx"/>
                    </a:ext>
                  </a:extLst>
                </a:hlinkClick>
              </a:rPr>
              <a:t>место</a:t>
            </a:r>
            <a:r>
              <a:rPr lang="ru-RU" sz="1900" b="1" i="0" u="none" strike="noStrike" dirty="0">
                <a:solidFill>
                  <a:srgbClr val="FF6405"/>
                </a:solidFill>
                <a:effectLst/>
              </a:rPr>
              <a:t> </a:t>
            </a:r>
            <a:r>
              <a:rPr lang="ru-RU" sz="1900" b="1" i="0" u="none" strike="noStrike" dirty="0">
                <a:effectLst/>
                <a:latin typeface="Calibri" panose="020F0502020204030204" pitchFamily="34" charset="0"/>
                <a:cs typeface="Calibri" panose="020F0502020204030204" pitchFamily="34" charset="0"/>
              </a:rPr>
              <a:t>в рэнкинге крупнейших российских аудиторских групп и сетей </a:t>
            </a:r>
          </a:p>
          <a:p>
            <a:pPr marL="0" indent="0" algn="just">
              <a:lnSpc>
                <a:spcPct val="110000"/>
              </a:lnSpc>
              <a:spcBef>
                <a:spcPts val="0"/>
              </a:spcBef>
              <a:buNone/>
            </a:pPr>
            <a:r>
              <a:rPr lang="en-US" sz="1900" b="1" dirty="0">
                <a:solidFill>
                  <a:srgbClr val="FF6405"/>
                </a:solidFill>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xmlns="" val="tx"/>
                    </a:ext>
                  </a:extLst>
                </a:hlinkClick>
              </a:rPr>
              <a:t>57 </a:t>
            </a:r>
            <a:r>
              <a:rPr lang="ru-RU" sz="1900" b="1" dirty="0">
                <a:solidFill>
                  <a:srgbClr val="FF6405"/>
                </a:solidFill>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xmlns="" val="tx"/>
                    </a:ext>
                  </a:extLst>
                </a:hlinkClick>
              </a:rPr>
              <a:t>место</a:t>
            </a:r>
            <a:r>
              <a:rPr lang="ru-RU" sz="1900" dirty="0">
                <a:solidFill>
                  <a:srgbClr val="FF6405"/>
                </a:solidFill>
                <a:latin typeface="Calibri" panose="020F0502020204030204" pitchFamily="34" charset="0"/>
                <a:cs typeface="Calibri" panose="020F0502020204030204" pitchFamily="34" charset="0"/>
              </a:rPr>
              <a:t> </a:t>
            </a:r>
            <a:r>
              <a:rPr lang="ru-RU" sz="1900" b="1" dirty="0">
                <a:latin typeface="Calibri" panose="020F0502020204030204" pitchFamily="34" charset="0"/>
                <a:cs typeface="Calibri" panose="020F0502020204030204" pitchFamily="34" charset="0"/>
              </a:rPr>
              <a:t>в рейтинге </a:t>
            </a:r>
            <a:r>
              <a:rPr lang="ru-RU" sz="1900" b="1" i="0" dirty="0">
                <a:effectLst/>
                <a:latin typeface="Calibri" panose="020F0502020204030204" pitchFamily="34" charset="0"/>
                <a:cs typeface="Calibri" panose="020F0502020204030204" pitchFamily="34" charset="0"/>
              </a:rPr>
              <a:t>крупнейших российских компаний в сфере аутсорсинга учетной функции</a:t>
            </a:r>
            <a:r>
              <a:rPr lang="ru-RU" sz="1900" i="0" dirty="0">
                <a:effectLst/>
                <a:latin typeface="Calibri" panose="020F0502020204030204" pitchFamily="34" charset="0"/>
                <a:cs typeface="Calibri" panose="020F0502020204030204" pitchFamily="34" charset="0"/>
              </a:rPr>
              <a:t>, входим </a:t>
            </a:r>
            <a:r>
              <a:rPr lang="ru-RU" sz="1900" b="0" i="0" dirty="0">
                <a:effectLst/>
                <a:latin typeface="Calibri" panose="020F0502020204030204" pitchFamily="34" charset="0"/>
                <a:cs typeface="Calibri" panose="020F0502020204030204" pitchFamily="34" charset="0"/>
              </a:rPr>
              <a:t>в топ-100 </a:t>
            </a:r>
            <a:r>
              <a:rPr lang="ru-RU" sz="1900" b="1" i="0" dirty="0">
                <a:effectLst/>
                <a:latin typeface="Calibri" panose="020F0502020204030204" pitchFamily="34" charset="0"/>
                <a:cs typeface="Calibri" panose="020F0502020204030204" pitchFamily="34" charset="0"/>
              </a:rPr>
              <a:t>ведущих российских консалтинговых групп и компаний</a:t>
            </a:r>
            <a:r>
              <a:rPr lang="ru-RU" sz="1900" b="0" i="0" dirty="0">
                <a:effectLst/>
                <a:latin typeface="Calibri" panose="020F0502020204030204" pitchFamily="34" charset="0"/>
                <a:cs typeface="Calibri" panose="020F0502020204030204" pitchFamily="34" charset="0"/>
              </a:rPr>
              <a:t>, по данным </a:t>
            </a:r>
            <a:r>
              <a:rPr lang="ru-RU" sz="1900" b="0" i="0" u="none" strike="noStrike" dirty="0">
                <a:effectLst/>
                <a:latin typeface="Calibri" panose="020F0502020204030204" pitchFamily="34" charset="0"/>
                <a:cs typeface="Calibri" panose="020F0502020204030204" pitchFamily="34" charset="0"/>
              </a:rPr>
              <a:t>РА RAEX</a:t>
            </a:r>
            <a:r>
              <a:rPr lang="en-US" sz="1900" b="0" i="0" u="none" strike="noStrike" dirty="0">
                <a:effectLst/>
                <a:latin typeface="Calibri" panose="020F0502020204030204" pitchFamily="34" charset="0"/>
                <a:cs typeface="Calibri" panose="020F0502020204030204" pitchFamily="34" charset="0"/>
              </a:rPr>
              <a:t> (</a:t>
            </a:r>
            <a:r>
              <a:rPr lang="ru-RU" sz="1900" b="0" i="0" u="none" strike="noStrike" dirty="0">
                <a:effectLst/>
                <a:latin typeface="Calibri" panose="020F0502020204030204" pitchFamily="34" charset="0"/>
                <a:cs typeface="Calibri" panose="020F0502020204030204" pitchFamily="34" charset="0"/>
              </a:rPr>
              <a:t>рейтинг «Эксперт РА») </a:t>
            </a:r>
            <a:r>
              <a:rPr lang="ru-RU" sz="1900" b="0" i="0" dirty="0">
                <a:effectLst/>
                <a:latin typeface="Calibri" panose="020F0502020204030204" pitchFamily="34" charset="0"/>
                <a:cs typeface="Calibri" panose="020F0502020204030204" pitchFamily="34" charset="0"/>
              </a:rPr>
              <a:t>на 2021 год.</a:t>
            </a:r>
            <a:r>
              <a:rPr lang="ru-RU" sz="1900" b="0" i="0" u="none" strike="noStrike" dirty="0">
                <a:effectLst/>
                <a:latin typeface="Calibri" panose="020F0502020204030204" pitchFamily="34" charset="0"/>
                <a:cs typeface="Calibri" panose="020F0502020204030204" pitchFamily="34" charset="0"/>
              </a:rPr>
              <a:t> </a:t>
            </a:r>
            <a:endParaRPr lang="ru-RU" sz="1900" dirty="0">
              <a:latin typeface="Calibri" panose="020F0502020204030204" pitchFamily="34" charset="0"/>
              <a:cs typeface="Calibri" panose="020F0502020204030204" pitchFamily="34" charset="0"/>
            </a:endParaRPr>
          </a:p>
        </p:txBody>
      </p:sp>
      <p:sp>
        <p:nvSpPr>
          <p:cNvPr id="12" name="Подзаголовок 2">
            <a:extLst>
              <a:ext uri="{FF2B5EF4-FFF2-40B4-BE49-F238E27FC236}">
                <a16:creationId xmlns:a16="http://schemas.microsoft.com/office/drawing/2014/main" xmlns="" id="{6EA9393A-90BC-4ED9-89A2-58BB390C971C}"/>
              </a:ext>
            </a:extLst>
          </p:cNvPr>
          <p:cNvSpPr txBox="1">
            <a:spLocks/>
          </p:cNvSpPr>
          <p:nvPr/>
        </p:nvSpPr>
        <p:spPr>
          <a:xfrm>
            <a:off x="1524000" y="6410846"/>
            <a:ext cx="9144000" cy="40218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ru-RU" i="1" dirty="0">
                <a:solidFill>
                  <a:srgbClr val="58599B"/>
                </a:solidFill>
                <a:latin typeface="Warnock Pro" panose="020A060306050B020204" pitchFamily="18" charset="0"/>
              </a:rPr>
              <a:t>Защита интересов собственника. Надёжно!</a:t>
            </a:r>
          </a:p>
        </p:txBody>
      </p:sp>
      <p:pic>
        <p:nvPicPr>
          <p:cNvPr id="10" name="Рисунок 9">
            <a:extLst>
              <a:ext uri="{FF2B5EF4-FFF2-40B4-BE49-F238E27FC236}">
                <a16:creationId xmlns:a16="http://schemas.microsoft.com/office/drawing/2014/main" xmlns="" id="{4CF9426D-B87B-497F-BFA9-B62FE75CD26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14184"/>
          <a:stretch/>
        </p:blipFill>
        <p:spPr>
          <a:xfrm>
            <a:off x="297727" y="94130"/>
            <a:ext cx="2356301" cy="755352"/>
          </a:xfrm>
          <a:prstGeom prst="rect">
            <a:avLst/>
          </a:prstGeom>
        </p:spPr>
      </p:pic>
      <p:pic>
        <p:nvPicPr>
          <p:cNvPr id="15" name="Рисунок 14">
            <a:extLst>
              <a:ext uri="{FF2B5EF4-FFF2-40B4-BE49-F238E27FC236}">
                <a16:creationId xmlns:a16="http://schemas.microsoft.com/office/drawing/2014/main" xmlns="" id="{3ABB083B-33E5-45AD-8935-4DE7FC9161F3}"/>
              </a:ext>
            </a:extLst>
          </p:cNvPr>
          <p:cNvPicPr>
            <a:picLocks noChangeAspect="1"/>
          </p:cNvPicPr>
          <p:nvPr/>
        </p:nvPicPr>
        <p:blipFill>
          <a:blip r:embed="rId5"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437213" y="1202459"/>
            <a:ext cx="560040" cy="560040"/>
          </a:xfrm>
          <a:prstGeom prst="rect">
            <a:avLst/>
          </a:prstGeom>
        </p:spPr>
      </p:pic>
      <p:pic>
        <p:nvPicPr>
          <p:cNvPr id="16" name="Рисунок 15">
            <a:extLst>
              <a:ext uri="{FF2B5EF4-FFF2-40B4-BE49-F238E27FC236}">
                <a16:creationId xmlns:a16="http://schemas.microsoft.com/office/drawing/2014/main" xmlns="" id="{BB316592-C990-4282-8031-AC46661F9334}"/>
              </a:ext>
            </a:extLst>
          </p:cNvPr>
          <p:cNvPicPr>
            <a:picLocks noChangeAspect="1"/>
          </p:cNvPicPr>
          <p:nvPr/>
        </p:nvPicPr>
        <p:blipFill>
          <a:blip r:embed="rId5"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437213" y="1967144"/>
            <a:ext cx="560040" cy="560040"/>
          </a:xfrm>
          <a:prstGeom prst="rect">
            <a:avLst/>
          </a:prstGeom>
        </p:spPr>
      </p:pic>
      <p:pic>
        <p:nvPicPr>
          <p:cNvPr id="17" name="Рисунок 16">
            <a:extLst>
              <a:ext uri="{FF2B5EF4-FFF2-40B4-BE49-F238E27FC236}">
                <a16:creationId xmlns:a16="http://schemas.microsoft.com/office/drawing/2014/main" xmlns="" id="{8828EDAD-394A-40A7-8D17-6535E08359B4}"/>
              </a:ext>
            </a:extLst>
          </p:cNvPr>
          <p:cNvPicPr>
            <a:picLocks noChangeAspect="1"/>
          </p:cNvPicPr>
          <p:nvPr/>
        </p:nvPicPr>
        <p:blipFill>
          <a:blip r:embed="rId5"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437213" y="2974452"/>
            <a:ext cx="560040" cy="560040"/>
          </a:xfrm>
          <a:prstGeom prst="rect">
            <a:avLst/>
          </a:prstGeom>
        </p:spPr>
      </p:pic>
      <p:pic>
        <p:nvPicPr>
          <p:cNvPr id="18" name="Рисунок 17">
            <a:extLst>
              <a:ext uri="{FF2B5EF4-FFF2-40B4-BE49-F238E27FC236}">
                <a16:creationId xmlns:a16="http://schemas.microsoft.com/office/drawing/2014/main" xmlns="" id="{B9391980-DBC7-4C54-8964-D71DC978C9CD}"/>
              </a:ext>
            </a:extLst>
          </p:cNvPr>
          <p:cNvPicPr>
            <a:picLocks noChangeAspect="1"/>
          </p:cNvPicPr>
          <p:nvPr/>
        </p:nvPicPr>
        <p:blipFill>
          <a:blip r:embed="rId5"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437213" y="4768167"/>
            <a:ext cx="560040" cy="560040"/>
          </a:xfrm>
          <a:prstGeom prst="rect">
            <a:avLst/>
          </a:prstGeom>
        </p:spPr>
      </p:pic>
      <p:sp>
        <p:nvSpPr>
          <p:cNvPr id="20" name="object 4">
            <a:extLst>
              <a:ext uri="{FF2B5EF4-FFF2-40B4-BE49-F238E27FC236}">
                <a16:creationId xmlns:a16="http://schemas.microsoft.com/office/drawing/2014/main" xmlns="" id="{89F1F89B-6EB3-435C-8592-8CFE037B4199}"/>
              </a:ext>
            </a:extLst>
          </p:cNvPr>
          <p:cNvSpPr/>
          <p:nvPr/>
        </p:nvSpPr>
        <p:spPr>
          <a:xfrm>
            <a:off x="3557015" y="981455"/>
            <a:ext cx="8110220" cy="0"/>
          </a:xfrm>
          <a:custGeom>
            <a:avLst/>
            <a:gdLst/>
            <a:ahLst/>
            <a:cxnLst/>
            <a:rect l="l" t="t" r="r" b="b"/>
            <a:pathLst>
              <a:path w="8110220">
                <a:moveTo>
                  <a:pt x="0" y="0"/>
                </a:moveTo>
                <a:lnTo>
                  <a:pt x="8110219" y="0"/>
                </a:lnTo>
              </a:path>
            </a:pathLst>
          </a:custGeom>
          <a:ln w="6350">
            <a:solidFill>
              <a:srgbClr val="A4A4A4"/>
            </a:solidFill>
          </a:ln>
        </p:spPr>
        <p:txBody>
          <a:bodyPr wrap="square" lIns="0" tIns="0" rIns="0" bIns="0" rtlCol="0"/>
          <a:lstStyle/>
          <a:p>
            <a:endParaRPr dirty="0"/>
          </a:p>
        </p:txBody>
      </p:sp>
    </p:spTree>
    <p:extLst>
      <p:ext uri="{BB962C8B-B14F-4D97-AF65-F5344CB8AC3E}">
        <p14:creationId xmlns:p14="http://schemas.microsoft.com/office/powerpoint/2010/main" val="125002544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 xmlns:a16="http://schemas.microsoft.com/office/drawing/2014/main" id="{A4A87C69-C36A-4EE8-B31C-E59FE91CE915}"/>
              </a:ext>
            </a:extLst>
          </p:cNvPr>
          <p:cNvSpPr/>
          <p:nvPr/>
        </p:nvSpPr>
        <p:spPr>
          <a:xfrm>
            <a:off x="21783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2768061" y="147972"/>
            <a:ext cx="8741577" cy="816304"/>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ru-RU" sz="2000" b="1" dirty="0" smtClean="0">
                <a:solidFill>
                  <a:srgbClr val="0070C0"/>
                </a:solidFill>
              </a:rPr>
              <a:t>НОВЫЕ ПРАВИЛА ПРОВЕДЕНИЯ ЗАЧЕТА ПЕРЕПЛАТЫ:</a:t>
            </a:r>
          </a:p>
          <a:p>
            <a:pPr algn="ctr"/>
            <a:r>
              <a:rPr lang="ru-RU" sz="2000" b="1" dirty="0" smtClean="0">
                <a:solidFill>
                  <a:srgbClr val="0070C0"/>
                </a:solidFill>
              </a:rPr>
              <a:t>ПОРЯДОК ОСУЩЕСТВЛЕНИЯ ЗАЧЕТА</a:t>
            </a:r>
            <a:endParaRPr lang="ru-RU" sz="2000" b="1" dirty="0">
              <a:solidFill>
                <a:srgbClr val="0070C0"/>
              </a:solidFill>
            </a:endParaRPr>
          </a:p>
        </p:txBody>
      </p:sp>
      <p:sp>
        <p:nvSpPr>
          <p:cNvPr id="5" name="TextBox 4">
            <a:extLst>
              <a:ext uri="{FF2B5EF4-FFF2-40B4-BE49-F238E27FC236}">
                <a16:creationId xmlns="" xmlns:a16="http://schemas.microsoft.com/office/drawing/2014/main" id="{8A25DFB0-0884-4ADA-A8E0-DB093644E74A}"/>
              </a:ext>
            </a:extLst>
          </p:cNvPr>
          <p:cNvSpPr txBox="1"/>
          <p:nvPr/>
        </p:nvSpPr>
        <p:spPr>
          <a:xfrm>
            <a:off x="1920511" y="1937872"/>
            <a:ext cx="8537097" cy="923330"/>
          </a:xfrm>
          <a:prstGeom prst="rect">
            <a:avLst/>
          </a:prstGeom>
          <a:noFill/>
        </p:spPr>
        <p:txBody>
          <a:bodyPr wrap="square">
            <a:spAutoFit/>
          </a:bodyPr>
          <a:lstStyle/>
          <a:p>
            <a:pPr algn="just"/>
            <a:r>
              <a:rPr lang="ru-RU" dirty="0"/>
              <a:t> </a:t>
            </a:r>
            <a:endParaRPr lang="ru-RU" dirty="0">
              <a:solidFill>
                <a:srgbClr val="FF0000"/>
              </a:solidFill>
            </a:endParaRPr>
          </a:p>
          <a:p>
            <a:endParaRPr lang="ru-RU" dirty="0"/>
          </a:p>
          <a:p>
            <a:endParaRPr lang="ru-RU" dirty="0"/>
          </a:p>
        </p:txBody>
      </p:sp>
      <p:sp>
        <p:nvSpPr>
          <p:cNvPr id="7" name="TextBox 6">
            <a:extLst>
              <a:ext uri="{FF2B5EF4-FFF2-40B4-BE49-F238E27FC236}">
                <a16:creationId xmlns="" xmlns:a16="http://schemas.microsoft.com/office/drawing/2014/main" id="{652483EA-B45D-4A4B-BBC4-64AF70E89243}"/>
              </a:ext>
            </a:extLst>
          </p:cNvPr>
          <p:cNvSpPr txBox="1"/>
          <p:nvPr/>
        </p:nvSpPr>
        <p:spPr>
          <a:xfrm>
            <a:off x="412221" y="1122044"/>
            <a:ext cx="11254299" cy="5355312"/>
          </a:xfrm>
          <a:prstGeom prst="rect">
            <a:avLst/>
          </a:prstGeom>
          <a:noFill/>
        </p:spPr>
        <p:txBody>
          <a:bodyPr wrap="square">
            <a:spAutoFit/>
          </a:bodyPr>
          <a:lstStyle/>
          <a:p>
            <a:pPr algn="just"/>
            <a:r>
              <a:rPr lang="ru-RU" b="1" dirty="0" smtClean="0">
                <a:solidFill>
                  <a:srgbClr val="0070C0"/>
                </a:solidFill>
              </a:rPr>
              <a:t>НАЛОГОПЛАТЕЛЬЩИК</a:t>
            </a:r>
            <a:r>
              <a:rPr lang="ru-RU" b="1" dirty="0">
                <a:solidFill>
                  <a:srgbClr val="0070C0"/>
                </a:solidFill>
              </a:rPr>
              <a:t>:</a:t>
            </a:r>
            <a:endParaRPr lang="ru-RU" dirty="0">
              <a:solidFill>
                <a:srgbClr val="0070C0"/>
              </a:solidFill>
            </a:endParaRPr>
          </a:p>
          <a:p>
            <a:pPr marL="285750" lvl="0" indent="-285750" algn="just">
              <a:buFont typeface="Wingdings" panose="05000000000000000000" pitchFamily="2" charset="2"/>
              <a:buChar char="Ø"/>
            </a:pPr>
            <a:r>
              <a:rPr lang="ru-RU" dirty="0"/>
              <a:t>Направляет заявление о зачете </a:t>
            </a:r>
            <a:r>
              <a:rPr lang="ru-RU" dirty="0" smtClean="0"/>
              <a:t>(бланк </a:t>
            </a:r>
            <a:r>
              <a:rPr lang="ru-RU" dirty="0"/>
              <a:t>заявления и его электронный формат приведены в приложениях № 3 и № 4 приказа ФНС от 30.11.22 № ЕД-7-8/1133</a:t>
            </a:r>
            <a:r>
              <a:rPr lang="ru-RU" dirty="0" smtClean="0"/>
              <a:t>@):</a:t>
            </a:r>
            <a:endParaRPr lang="ru-RU" dirty="0"/>
          </a:p>
          <a:p>
            <a:pPr marL="285750" lvl="0" indent="-285750" algn="just">
              <a:buFont typeface="Wingdings" panose="05000000000000000000" pitchFamily="2" charset="2"/>
              <a:buChar char="Ø"/>
            </a:pPr>
            <a:r>
              <a:rPr lang="ru-RU" b="1" dirty="0" smtClean="0"/>
              <a:t>Срок</a:t>
            </a:r>
            <a:r>
              <a:rPr lang="ru-RU" b="1" dirty="0"/>
              <a:t>:</a:t>
            </a:r>
            <a:r>
              <a:rPr lang="ru-RU" dirty="0"/>
              <a:t> не установлен, кроме случаев осуществления зачета  в счет исполнения решений налоговых органов, либо погашения задолженности, не учитываемой в совокупной обязанности налогоплательщика ( не позднее дня, предшествующего дню вступления судебного акта о взыскании задолженности, с указанием конкретного решения налогового органа);</a:t>
            </a:r>
          </a:p>
          <a:p>
            <a:pPr marL="285750" lvl="0" indent="-285750" algn="just">
              <a:buFont typeface="Wingdings" panose="05000000000000000000" pitchFamily="2" charset="2"/>
              <a:buChar char="Ø"/>
            </a:pPr>
            <a:r>
              <a:rPr lang="ru-RU" b="1" dirty="0"/>
              <a:t>Формат и способ направления</a:t>
            </a:r>
            <a:r>
              <a:rPr lang="ru-RU" dirty="0"/>
              <a:t>: </a:t>
            </a:r>
            <a:r>
              <a:rPr lang="ru-RU" b="1" dirty="0" smtClean="0">
                <a:solidFill>
                  <a:srgbClr val="FF0000"/>
                </a:solidFill>
              </a:rPr>
              <a:t>важно! </a:t>
            </a:r>
            <a:r>
              <a:rPr lang="ru-RU" b="1" dirty="0" smtClean="0">
                <a:solidFill>
                  <a:srgbClr val="FF0000"/>
                </a:solidFill>
              </a:rPr>
              <a:t>только в электронной форме! </a:t>
            </a:r>
            <a:r>
              <a:rPr lang="ru-RU" dirty="0" smtClean="0"/>
              <a:t>по </a:t>
            </a:r>
            <a:r>
              <a:rPr lang="ru-RU" dirty="0"/>
              <a:t>ТКС, подписав усиленной квалифицированной электронной </a:t>
            </a:r>
            <a:r>
              <a:rPr lang="ru-RU" dirty="0" smtClean="0"/>
              <a:t>подписью или через </a:t>
            </a:r>
            <a:r>
              <a:rPr lang="ru-RU" dirty="0"/>
              <a:t>личный кабинет налогоплательщика, подписав электронной подписью (усиленной квалифицированной или неквалифицированной).</a:t>
            </a:r>
          </a:p>
          <a:p>
            <a:pPr marL="285750" lvl="0" indent="-285750" algn="just">
              <a:buFont typeface="Wingdings" panose="05000000000000000000" pitchFamily="2" charset="2"/>
              <a:buChar char="Ø"/>
            </a:pPr>
            <a:r>
              <a:rPr lang="ru-RU" dirty="0" smtClean="0"/>
              <a:t>Вправе </a:t>
            </a:r>
            <a:r>
              <a:rPr lang="ru-RU" dirty="0"/>
              <a:t>подать заявление об отмене зачета (полностью или частично), осуществленного налоговым органом в счет исполнения обязанностей по конкретному налогу.</a:t>
            </a:r>
          </a:p>
          <a:p>
            <a:pPr algn="just"/>
            <a:r>
              <a:rPr lang="ru-RU" dirty="0">
                <a:solidFill>
                  <a:srgbClr val="0070C0"/>
                </a:solidFill>
              </a:rPr>
              <a:t> </a:t>
            </a:r>
            <a:r>
              <a:rPr lang="ru-RU" b="1" dirty="0" smtClean="0">
                <a:solidFill>
                  <a:srgbClr val="0070C0"/>
                </a:solidFill>
              </a:rPr>
              <a:t>НАЛОГОВЫЙ </a:t>
            </a:r>
            <a:r>
              <a:rPr lang="ru-RU" b="1" dirty="0">
                <a:solidFill>
                  <a:srgbClr val="0070C0"/>
                </a:solidFill>
              </a:rPr>
              <a:t>ОРГАН:</a:t>
            </a:r>
            <a:endParaRPr lang="ru-RU" dirty="0">
              <a:solidFill>
                <a:srgbClr val="0070C0"/>
              </a:solidFill>
            </a:endParaRPr>
          </a:p>
          <a:p>
            <a:pPr marL="285750" lvl="0" indent="-285750" algn="just">
              <a:buFont typeface="Wingdings" panose="05000000000000000000" pitchFamily="2" charset="2"/>
              <a:buChar char="Ø"/>
            </a:pPr>
            <a:r>
              <a:rPr lang="ru-RU" dirty="0"/>
              <a:t>Проверяет наличие положительного сальдо, и в случае его отсутствия направляет отказ налогоплательщику в проведении зачета;</a:t>
            </a:r>
          </a:p>
          <a:p>
            <a:pPr marL="285750" lvl="0" indent="-285750" algn="just">
              <a:buFont typeface="Wingdings" panose="05000000000000000000" pitchFamily="2" charset="2"/>
              <a:buChar char="Ø"/>
            </a:pPr>
            <a:r>
              <a:rPr lang="ru-RU" dirty="0"/>
              <a:t>Осуществляет зачет (полностью или частично);</a:t>
            </a:r>
          </a:p>
          <a:p>
            <a:pPr marL="285750" lvl="0" indent="-285750" algn="just">
              <a:buFont typeface="Wingdings" panose="05000000000000000000" pitchFamily="2" charset="2"/>
              <a:buChar char="Ø"/>
            </a:pPr>
            <a:r>
              <a:rPr lang="ru-RU" b="1" dirty="0"/>
              <a:t>СРОК</a:t>
            </a:r>
            <a:r>
              <a:rPr lang="ru-RU" dirty="0"/>
              <a:t>: не позднее дня, следующего за поступлением заявления налогоплательщика </a:t>
            </a:r>
            <a:r>
              <a:rPr lang="ru-RU" dirty="0" smtClean="0"/>
              <a:t>(ранее </a:t>
            </a:r>
            <a:r>
              <a:rPr lang="ru-RU" dirty="0"/>
              <a:t>это срок </a:t>
            </a:r>
            <a:r>
              <a:rPr lang="ru-RU" dirty="0" smtClean="0"/>
              <a:t>составлял </a:t>
            </a:r>
            <a:r>
              <a:rPr lang="ru-RU" dirty="0"/>
              <a:t>10 дней!);</a:t>
            </a:r>
          </a:p>
          <a:p>
            <a:pPr marL="285750" lvl="0" indent="-285750" algn="just">
              <a:buFont typeface="Wingdings" panose="05000000000000000000" pitchFamily="2" charset="2"/>
              <a:buChar char="Ø"/>
            </a:pPr>
            <a:r>
              <a:rPr lang="ru-RU" dirty="0"/>
              <a:t>Уведомление налогоплательщика о проведенном зачете</a:t>
            </a:r>
            <a:r>
              <a:rPr lang="ru-RU" b="1" dirty="0"/>
              <a:t> не предусмотрено</a:t>
            </a:r>
            <a:r>
              <a:rPr lang="ru-RU" dirty="0"/>
              <a:t>.</a:t>
            </a:r>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2"/>
          <a:srcRect b="14181"/>
          <a:stretch/>
        </p:blipFill>
        <p:spPr>
          <a:xfrm>
            <a:off x="412221" y="233661"/>
            <a:ext cx="2355840" cy="754920"/>
          </a:xfrm>
          <a:prstGeom prst="rect">
            <a:avLst/>
          </a:prstGeom>
        </p:spPr>
      </p:pic>
      <p:sp>
        <p:nvSpPr>
          <p:cNvPr id="8" name="Line 5">
            <a:extLst>
              <a:ext uri="{FF2B5EF4-FFF2-40B4-BE49-F238E27FC236}">
                <a16:creationId xmlns="" xmlns:a16="http://schemas.microsoft.com/office/drawing/2014/main" id="{81E79B63-4151-4A9C-895C-B92BA3AC9DB5}"/>
              </a:ext>
            </a:extLst>
          </p:cNvPr>
          <p:cNvSpPr/>
          <p:nvPr/>
        </p:nvSpPr>
        <p:spPr>
          <a:xfrm>
            <a:off x="3556440" y="981720"/>
            <a:ext cx="8110080" cy="0"/>
          </a:xfrm>
          <a:prstGeom prst="line">
            <a:avLst/>
          </a:prstGeom>
          <a:ln/>
        </p:spPr>
        <p:style>
          <a:lnRef idx="1">
            <a:schemeClr val="accent3"/>
          </a:lnRef>
          <a:fillRef idx="0">
            <a:schemeClr val="accent3"/>
          </a:fillRef>
          <a:effectRef idx="0">
            <a:schemeClr val="accent3"/>
          </a:effectRef>
          <a:fontRef idx="minor"/>
        </p:style>
      </p:sp>
      <p:sp>
        <p:nvSpPr>
          <p:cNvPr id="9" name="CustomShape 1">
            <a:extLst>
              <a:ext uri="{FF2B5EF4-FFF2-40B4-BE49-F238E27FC236}">
                <a16:creationId xmlns="" xmlns:a16="http://schemas.microsoft.com/office/drawing/2014/main" id="{20C67339-6A1C-4F9D-8A74-D056AA0B6743}"/>
              </a:ext>
            </a:extLst>
          </p:cNvPr>
          <p:cNvSpPr/>
          <p:nvPr/>
        </p:nvSpPr>
        <p:spPr>
          <a:xfrm>
            <a:off x="0" y="6340680"/>
            <a:ext cx="12191760" cy="517320"/>
          </a:xfrm>
          <a:prstGeom prst="rect">
            <a:avLst/>
          </a:prstGeom>
          <a:solidFill>
            <a:srgbClr val="CDDEE0"/>
          </a:solidFill>
          <a:ln>
            <a:noFill/>
          </a:ln>
        </p:spPr>
        <p:style>
          <a:lnRef idx="2">
            <a:schemeClr val="accent1">
              <a:shade val="50000"/>
            </a:schemeClr>
          </a:lnRef>
          <a:fillRef idx="1">
            <a:schemeClr val="accent1"/>
          </a:fillRef>
          <a:effectRef idx="0">
            <a:schemeClr val="accent1"/>
          </a:effectRef>
          <a:fontRef idx="minor"/>
        </p:style>
      </p:sp>
      <p:sp>
        <p:nvSpPr>
          <p:cNvPr id="10" name="CustomShape 4">
            <a:extLst>
              <a:ext uri="{FF2B5EF4-FFF2-40B4-BE49-F238E27FC236}">
                <a16:creationId xmlns="" xmlns:a16="http://schemas.microsoft.com/office/drawing/2014/main" id="{770229F1-50B0-4893-BC50-5F5573115AFA}"/>
              </a:ext>
            </a:extLst>
          </p:cNvPr>
          <p:cNvSpPr/>
          <p:nvPr/>
        </p:nvSpPr>
        <p:spPr>
          <a:xfrm>
            <a:off x="1523880" y="6410880"/>
            <a:ext cx="9143640" cy="401760"/>
          </a:xfrm>
          <a:prstGeom prst="rect">
            <a:avLst/>
          </a:prstGeom>
          <a:noFill/>
          <a:ln>
            <a:noFill/>
          </a:ln>
        </p:spPr>
        <p:style>
          <a:lnRef idx="0">
            <a:scrgbClr r="0" g="0" b="0"/>
          </a:lnRef>
          <a:fillRef idx="0">
            <a:scrgbClr r="0" g="0" b="0"/>
          </a:fillRef>
          <a:effectRef idx="0">
            <a:scrgbClr r="0" g="0" b="0"/>
          </a:effectRef>
          <a:fontRef idx="minor"/>
        </p:style>
        <p:txBody>
          <a:bodyPr>
            <a:noAutofit/>
          </a:bodyPr>
          <a:lstStyle/>
          <a:p>
            <a:pPr algn="ctr">
              <a:lnSpc>
                <a:spcPct val="90000"/>
              </a:lnSpc>
              <a:spcBef>
                <a:spcPts val="1001"/>
              </a:spcBef>
            </a:pPr>
            <a:r>
              <a:rPr lang="ru-RU" sz="2800" b="0" i="1" strike="noStrike" spc="-1" dirty="0">
                <a:solidFill>
                  <a:srgbClr val="58599B"/>
                </a:solidFill>
                <a:latin typeface="Warnock Pro"/>
              </a:rPr>
              <a:t>Защита интересов собственника. Надёжно!</a:t>
            </a:r>
            <a:endParaRPr lang="ru-RU" sz="2800" b="0" strike="noStrike" spc="-1" dirty="0">
              <a:latin typeface="Arial"/>
            </a:endParaRPr>
          </a:p>
        </p:txBody>
      </p:sp>
    </p:spTree>
    <p:extLst>
      <p:ext uri="{BB962C8B-B14F-4D97-AF65-F5344CB8AC3E}">
        <p14:creationId xmlns:p14="http://schemas.microsoft.com/office/powerpoint/2010/main" val="261887577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lum bright="70000" contrast="-70000"/>
            <a:extLst>
              <a:ext uri="{28A0092B-C50C-407E-A947-70E740481C1C}">
                <a14:useLocalDpi xmlns:a14="http://schemas.microsoft.com/office/drawing/2010/main" val="0"/>
              </a:ext>
            </a:extLst>
          </a:blip>
          <a:stretch>
            <a:fillRect/>
          </a:stretch>
        </p:blipFill>
        <p:spPr>
          <a:xfrm rot="10800000">
            <a:off x="4177268" y="985632"/>
            <a:ext cx="8014492" cy="5390148"/>
          </a:xfrm>
          <a:prstGeom prst="rect">
            <a:avLst/>
          </a:prstGeom>
        </p:spPr>
      </p:pic>
      <p:sp>
        <p:nvSpPr>
          <p:cNvPr id="2" name="Прямоугольник 1">
            <a:extLst>
              <a:ext uri="{FF2B5EF4-FFF2-40B4-BE49-F238E27FC236}">
                <a16:creationId xmlns="" xmlns:a16="http://schemas.microsoft.com/office/drawing/2014/main" id="{A4A87C69-C36A-4EE8-B31C-E59FE91CE915}"/>
              </a:ext>
            </a:extLst>
          </p:cNvPr>
          <p:cNvSpPr/>
          <p:nvPr/>
        </p:nvSpPr>
        <p:spPr>
          <a:xfrm>
            <a:off x="21783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2836364" y="161505"/>
            <a:ext cx="8741577" cy="816304"/>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ru-RU" sz="2000" b="1" dirty="0" smtClean="0">
                <a:solidFill>
                  <a:srgbClr val="0070C0"/>
                </a:solidFill>
              </a:rPr>
              <a:t>НОВЫЕ ПРАВИЛА ОСУЩЕСТВЛЕНИЯ ВОЗВРАТА ПЕРЕПЛАТЫ:</a:t>
            </a:r>
          </a:p>
          <a:p>
            <a:pPr algn="ctr"/>
            <a:r>
              <a:rPr lang="ru-RU" sz="2000" b="1" dirty="0" smtClean="0">
                <a:solidFill>
                  <a:srgbClr val="0070C0"/>
                </a:solidFill>
              </a:rPr>
              <a:t>ОБЩИЕ ПОЛОЖЕНИЯ ПО ЕГО  ОСУЩЕСТВЛЕНИЮ</a:t>
            </a:r>
            <a:endParaRPr lang="ru-RU" sz="2000" b="1" dirty="0">
              <a:solidFill>
                <a:srgbClr val="0070C0"/>
              </a:solidFill>
            </a:endParaRPr>
          </a:p>
        </p:txBody>
      </p:sp>
      <p:sp>
        <p:nvSpPr>
          <p:cNvPr id="5" name="TextBox 4">
            <a:extLst>
              <a:ext uri="{FF2B5EF4-FFF2-40B4-BE49-F238E27FC236}">
                <a16:creationId xmlns="" xmlns:a16="http://schemas.microsoft.com/office/drawing/2014/main" id="{8A25DFB0-0884-4ADA-A8E0-DB093644E74A}"/>
              </a:ext>
            </a:extLst>
          </p:cNvPr>
          <p:cNvSpPr txBox="1"/>
          <p:nvPr/>
        </p:nvSpPr>
        <p:spPr>
          <a:xfrm>
            <a:off x="1920511" y="1937872"/>
            <a:ext cx="8537097" cy="923330"/>
          </a:xfrm>
          <a:prstGeom prst="rect">
            <a:avLst/>
          </a:prstGeom>
          <a:noFill/>
        </p:spPr>
        <p:txBody>
          <a:bodyPr wrap="square">
            <a:spAutoFit/>
          </a:bodyPr>
          <a:lstStyle/>
          <a:p>
            <a:pPr algn="just"/>
            <a:r>
              <a:rPr lang="ru-RU" dirty="0"/>
              <a:t> </a:t>
            </a:r>
            <a:endParaRPr lang="ru-RU" dirty="0">
              <a:solidFill>
                <a:srgbClr val="FF0000"/>
              </a:solidFill>
            </a:endParaRPr>
          </a:p>
          <a:p>
            <a:endParaRPr lang="ru-RU" dirty="0"/>
          </a:p>
          <a:p>
            <a:endParaRPr lang="ru-RU" dirty="0"/>
          </a:p>
        </p:txBody>
      </p:sp>
      <p:sp>
        <p:nvSpPr>
          <p:cNvPr id="7" name="TextBox 6">
            <a:extLst>
              <a:ext uri="{FF2B5EF4-FFF2-40B4-BE49-F238E27FC236}">
                <a16:creationId xmlns="" xmlns:a16="http://schemas.microsoft.com/office/drawing/2014/main" id="{652483EA-B45D-4A4B-BBC4-64AF70E89243}"/>
              </a:ext>
            </a:extLst>
          </p:cNvPr>
          <p:cNvSpPr txBox="1"/>
          <p:nvPr/>
        </p:nvSpPr>
        <p:spPr>
          <a:xfrm>
            <a:off x="412222" y="1291541"/>
            <a:ext cx="9364824" cy="4524315"/>
          </a:xfrm>
          <a:prstGeom prst="rect">
            <a:avLst/>
          </a:prstGeom>
          <a:noFill/>
        </p:spPr>
        <p:txBody>
          <a:bodyPr wrap="square">
            <a:spAutoFit/>
          </a:bodyPr>
          <a:lstStyle/>
          <a:p>
            <a:pPr algn="just"/>
            <a:r>
              <a:rPr lang="ru-RU" b="1" dirty="0"/>
              <a:t>Ст.79 НК РФ</a:t>
            </a:r>
            <a:r>
              <a:rPr lang="ru-RU" dirty="0"/>
              <a:t> ( в редакции Федерального закона от 14.07.2022г. №263-ФЗ</a:t>
            </a:r>
            <a:r>
              <a:rPr lang="ru-RU" dirty="0" smtClean="0"/>
              <a:t>):</a:t>
            </a:r>
          </a:p>
          <a:p>
            <a:pPr algn="just"/>
            <a:endParaRPr lang="ru-RU" dirty="0"/>
          </a:p>
          <a:p>
            <a:pPr algn="just"/>
            <a:r>
              <a:rPr lang="ru-RU" b="1" dirty="0"/>
              <a:t>Возврат переплаты</a:t>
            </a:r>
            <a:r>
              <a:rPr lang="ru-RU" dirty="0"/>
              <a:t> (понятие изменено) – это Распоряжение денежными средствами, формирующими положительное сальдо ЕНС налогоплательщика посредством  возврата ( в редакции Федерального закона от 14.07.2022г. №263-ФЗ</a:t>
            </a:r>
            <a:r>
              <a:rPr lang="ru-RU" dirty="0" smtClean="0"/>
              <a:t>)</a:t>
            </a:r>
          </a:p>
          <a:p>
            <a:pPr algn="just"/>
            <a:endParaRPr lang="ru-RU" dirty="0"/>
          </a:p>
          <a:p>
            <a:pPr algn="just"/>
            <a:r>
              <a:rPr lang="ru-RU" dirty="0"/>
              <a:t>Возврат производится посредством перечисления денежных средств в размере, </a:t>
            </a:r>
            <a:r>
              <a:rPr lang="ru-RU" b="1" dirty="0"/>
              <a:t>не превышающем положительное сальдо</a:t>
            </a:r>
            <a:r>
              <a:rPr lang="ru-RU" dirty="0"/>
              <a:t> </a:t>
            </a:r>
            <a:r>
              <a:rPr lang="ru-RU" b="1" dirty="0"/>
              <a:t>ЕНС</a:t>
            </a:r>
            <a:r>
              <a:rPr lang="ru-RU" dirty="0"/>
              <a:t> налогоплательщика ( п.5 ст.79 НКРФ</a:t>
            </a:r>
            <a:r>
              <a:rPr lang="ru-RU" dirty="0" smtClean="0"/>
              <a:t>)</a:t>
            </a:r>
          </a:p>
          <a:p>
            <a:pPr algn="just"/>
            <a:endParaRPr lang="ru-RU" dirty="0"/>
          </a:p>
          <a:p>
            <a:pPr algn="just"/>
            <a:r>
              <a:rPr lang="ru-RU" dirty="0"/>
              <a:t>Порядок возврата налога, предусмотренный ст.79 НК РФ, не распространяется на возврат госпошлины, в отношении уплаты которой  судом не выдан исполнительный лист (п.10 ст.79 НК РФ</a:t>
            </a:r>
            <a:r>
              <a:rPr lang="ru-RU" dirty="0" smtClean="0"/>
              <a:t>).</a:t>
            </a:r>
          </a:p>
          <a:p>
            <a:pPr algn="just"/>
            <a:endParaRPr lang="ru-RU" b="1" dirty="0" smtClean="0">
              <a:solidFill>
                <a:srgbClr val="FF0000"/>
              </a:solidFill>
            </a:endParaRPr>
          </a:p>
          <a:p>
            <a:pPr algn="just"/>
            <a:r>
              <a:rPr lang="ru-RU" b="1" dirty="0" smtClean="0">
                <a:solidFill>
                  <a:srgbClr val="FF0000"/>
                </a:solidFill>
              </a:rPr>
              <a:t>ВАЖНО</a:t>
            </a:r>
            <a:r>
              <a:rPr lang="ru-RU" b="1" dirty="0">
                <a:solidFill>
                  <a:srgbClr val="FF0000"/>
                </a:solidFill>
              </a:rPr>
              <a:t>!</a:t>
            </a:r>
            <a:r>
              <a:rPr lang="ru-RU" b="1" dirty="0"/>
              <a:t> </a:t>
            </a:r>
            <a:endParaRPr lang="ru-RU" b="1" dirty="0" smtClean="0"/>
          </a:p>
          <a:p>
            <a:pPr marL="285750" indent="-285750" algn="just">
              <a:buFont typeface="Wingdings" panose="05000000000000000000" pitchFamily="2" charset="2"/>
              <a:buChar char="Ø"/>
            </a:pPr>
            <a:r>
              <a:rPr lang="ru-RU" dirty="0" smtClean="0"/>
              <a:t>Исключается ограничительный </a:t>
            </a:r>
            <a:r>
              <a:rPr lang="ru-RU" dirty="0"/>
              <a:t>трехлетний период на возврат/зачет для сумм уплаченных/зачтенных после 2020 года</a:t>
            </a:r>
            <a:r>
              <a:rPr lang="ru-RU" dirty="0" smtClean="0"/>
              <a:t>.</a:t>
            </a:r>
            <a:endParaRPr lang="ru-RU" dirty="0"/>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3"/>
          <a:srcRect b="14181"/>
          <a:stretch/>
        </p:blipFill>
        <p:spPr>
          <a:xfrm>
            <a:off x="412221" y="233661"/>
            <a:ext cx="2355840" cy="754920"/>
          </a:xfrm>
          <a:prstGeom prst="rect">
            <a:avLst/>
          </a:prstGeom>
        </p:spPr>
      </p:pic>
      <p:sp>
        <p:nvSpPr>
          <p:cNvPr id="8" name="Line 5">
            <a:extLst>
              <a:ext uri="{FF2B5EF4-FFF2-40B4-BE49-F238E27FC236}">
                <a16:creationId xmlns="" xmlns:a16="http://schemas.microsoft.com/office/drawing/2014/main" id="{81E79B63-4151-4A9C-895C-B92BA3AC9DB5}"/>
              </a:ext>
            </a:extLst>
          </p:cNvPr>
          <p:cNvSpPr/>
          <p:nvPr/>
        </p:nvSpPr>
        <p:spPr>
          <a:xfrm>
            <a:off x="3556440" y="981720"/>
            <a:ext cx="8110080" cy="0"/>
          </a:xfrm>
          <a:prstGeom prst="line">
            <a:avLst/>
          </a:prstGeom>
          <a:ln/>
        </p:spPr>
        <p:style>
          <a:lnRef idx="1">
            <a:schemeClr val="accent3"/>
          </a:lnRef>
          <a:fillRef idx="0">
            <a:schemeClr val="accent3"/>
          </a:fillRef>
          <a:effectRef idx="0">
            <a:schemeClr val="accent3"/>
          </a:effectRef>
          <a:fontRef idx="minor"/>
        </p:style>
      </p:sp>
      <p:sp>
        <p:nvSpPr>
          <p:cNvPr id="9" name="CustomShape 1">
            <a:extLst>
              <a:ext uri="{FF2B5EF4-FFF2-40B4-BE49-F238E27FC236}">
                <a16:creationId xmlns="" xmlns:a16="http://schemas.microsoft.com/office/drawing/2014/main" id="{20C67339-6A1C-4F9D-8A74-D056AA0B6743}"/>
              </a:ext>
            </a:extLst>
          </p:cNvPr>
          <p:cNvSpPr/>
          <p:nvPr/>
        </p:nvSpPr>
        <p:spPr>
          <a:xfrm>
            <a:off x="0" y="6340680"/>
            <a:ext cx="12191760" cy="517320"/>
          </a:xfrm>
          <a:prstGeom prst="rect">
            <a:avLst/>
          </a:prstGeom>
          <a:solidFill>
            <a:srgbClr val="CDDEE0"/>
          </a:solidFill>
          <a:ln>
            <a:noFill/>
          </a:ln>
        </p:spPr>
        <p:style>
          <a:lnRef idx="2">
            <a:schemeClr val="accent1">
              <a:shade val="50000"/>
            </a:schemeClr>
          </a:lnRef>
          <a:fillRef idx="1">
            <a:schemeClr val="accent1"/>
          </a:fillRef>
          <a:effectRef idx="0">
            <a:schemeClr val="accent1"/>
          </a:effectRef>
          <a:fontRef idx="minor"/>
        </p:style>
      </p:sp>
      <p:sp>
        <p:nvSpPr>
          <p:cNvPr id="10" name="CustomShape 4">
            <a:extLst>
              <a:ext uri="{FF2B5EF4-FFF2-40B4-BE49-F238E27FC236}">
                <a16:creationId xmlns="" xmlns:a16="http://schemas.microsoft.com/office/drawing/2014/main" id="{770229F1-50B0-4893-BC50-5F5573115AFA}"/>
              </a:ext>
            </a:extLst>
          </p:cNvPr>
          <p:cNvSpPr/>
          <p:nvPr/>
        </p:nvSpPr>
        <p:spPr>
          <a:xfrm>
            <a:off x="1523880" y="6410880"/>
            <a:ext cx="9143640" cy="401760"/>
          </a:xfrm>
          <a:prstGeom prst="rect">
            <a:avLst/>
          </a:prstGeom>
          <a:noFill/>
          <a:ln>
            <a:noFill/>
          </a:ln>
        </p:spPr>
        <p:style>
          <a:lnRef idx="0">
            <a:scrgbClr r="0" g="0" b="0"/>
          </a:lnRef>
          <a:fillRef idx="0">
            <a:scrgbClr r="0" g="0" b="0"/>
          </a:fillRef>
          <a:effectRef idx="0">
            <a:scrgbClr r="0" g="0" b="0"/>
          </a:effectRef>
          <a:fontRef idx="minor"/>
        </p:style>
        <p:txBody>
          <a:bodyPr>
            <a:noAutofit/>
          </a:bodyPr>
          <a:lstStyle/>
          <a:p>
            <a:pPr algn="ctr">
              <a:lnSpc>
                <a:spcPct val="90000"/>
              </a:lnSpc>
              <a:spcBef>
                <a:spcPts val="1001"/>
              </a:spcBef>
            </a:pPr>
            <a:r>
              <a:rPr lang="ru-RU" sz="2800" b="0" i="1" strike="noStrike" spc="-1" dirty="0">
                <a:solidFill>
                  <a:srgbClr val="58599B"/>
                </a:solidFill>
                <a:latin typeface="Warnock Pro"/>
              </a:rPr>
              <a:t>Защита интересов собственника. Надёжно!</a:t>
            </a:r>
            <a:endParaRPr lang="ru-RU" sz="2800" b="0" strike="noStrike" spc="-1" dirty="0">
              <a:latin typeface="Arial"/>
            </a:endParaRPr>
          </a:p>
        </p:txBody>
      </p:sp>
    </p:spTree>
    <p:extLst>
      <p:ext uri="{BB962C8B-B14F-4D97-AF65-F5344CB8AC3E}">
        <p14:creationId xmlns:p14="http://schemas.microsoft.com/office/powerpoint/2010/main" val="186794437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 xmlns:a16="http://schemas.microsoft.com/office/drawing/2014/main" id="{A4A87C69-C36A-4EE8-B31C-E59FE91CE915}"/>
              </a:ext>
            </a:extLst>
          </p:cNvPr>
          <p:cNvSpPr/>
          <p:nvPr/>
        </p:nvSpPr>
        <p:spPr>
          <a:xfrm>
            <a:off x="21783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2924943" y="181572"/>
            <a:ext cx="8741577" cy="816304"/>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ru-RU" sz="2000" b="1" dirty="0" smtClean="0">
                <a:solidFill>
                  <a:srgbClr val="0070C0"/>
                </a:solidFill>
              </a:rPr>
              <a:t>ВЕРНУТЬ ПЕРЕПЛАТУ ПО ЕНП МОЖНО! </a:t>
            </a:r>
          </a:p>
          <a:p>
            <a:pPr algn="ctr"/>
            <a:r>
              <a:rPr lang="ru-RU" sz="2000" b="1" dirty="0" smtClean="0">
                <a:solidFill>
                  <a:srgbClr val="0070C0"/>
                </a:solidFill>
              </a:rPr>
              <a:t>НОВЫЕ ПРАВИЛА ОСУЩЕСТВЛЕНИЯ ВОЗВРАТА ПЕРЕПЛАТЫ:</a:t>
            </a:r>
          </a:p>
          <a:p>
            <a:pPr algn="ctr"/>
            <a:r>
              <a:rPr lang="ru-RU" sz="2000" b="1" dirty="0" smtClean="0">
                <a:solidFill>
                  <a:srgbClr val="0070C0"/>
                </a:solidFill>
              </a:rPr>
              <a:t>ПОРЯДОК ОСУЩЕСТВЛЕНИЯ ВОЗВРАТА</a:t>
            </a:r>
            <a:endParaRPr lang="ru-RU" sz="2000" b="1" dirty="0">
              <a:solidFill>
                <a:srgbClr val="0070C0"/>
              </a:solidFill>
            </a:endParaRPr>
          </a:p>
        </p:txBody>
      </p:sp>
      <p:sp>
        <p:nvSpPr>
          <p:cNvPr id="5" name="TextBox 4">
            <a:extLst>
              <a:ext uri="{FF2B5EF4-FFF2-40B4-BE49-F238E27FC236}">
                <a16:creationId xmlns="" xmlns:a16="http://schemas.microsoft.com/office/drawing/2014/main" id="{8A25DFB0-0884-4ADA-A8E0-DB093644E74A}"/>
              </a:ext>
            </a:extLst>
          </p:cNvPr>
          <p:cNvSpPr txBox="1"/>
          <p:nvPr/>
        </p:nvSpPr>
        <p:spPr>
          <a:xfrm>
            <a:off x="1920511" y="1937872"/>
            <a:ext cx="8537097" cy="923330"/>
          </a:xfrm>
          <a:prstGeom prst="rect">
            <a:avLst/>
          </a:prstGeom>
          <a:noFill/>
        </p:spPr>
        <p:txBody>
          <a:bodyPr wrap="square">
            <a:spAutoFit/>
          </a:bodyPr>
          <a:lstStyle/>
          <a:p>
            <a:pPr algn="just"/>
            <a:r>
              <a:rPr lang="ru-RU" dirty="0"/>
              <a:t> </a:t>
            </a:r>
            <a:endParaRPr lang="ru-RU" dirty="0">
              <a:solidFill>
                <a:srgbClr val="FF0000"/>
              </a:solidFill>
            </a:endParaRPr>
          </a:p>
          <a:p>
            <a:endParaRPr lang="ru-RU" dirty="0"/>
          </a:p>
          <a:p>
            <a:endParaRPr lang="ru-RU" dirty="0"/>
          </a:p>
        </p:txBody>
      </p:sp>
      <p:sp>
        <p:nvSpPr>
          <p:cNvPr id="7" name="TextBox 6">
            <a:extLst>
              <a:ext uri="{FF2B5EF4-FFF2-40B4-BE49-F238E27FC236}">
                <a16:creationId xmlns="" xmlns:a16="http://schemas.microsoft.com/office/drawing/2014/main" id="{652483EA-B45D-4A4B-BBC4-64AF70E89243}"/>
              </a:ext>
            </a:extLst>
          </p:cNvPr>
          <p:cNvSpPr txBox="1"/>
          <p:nvPr/>
        </p:nvSpPr>
        <p:spPr>
          <a:xfrm>
            <a:off x="599789" y="1110321"/>
            <a:ext cx="11254299" cy="5062924"/>
          </a:xfrm>
          <a:prstGeom prst="rect">
            <a:avLst/>
          </a:prstGeom>
          <a:noFill/>
        </p:spPr>
        <p:txBody>
          <a:bodyPr wrap="square">
            <a:spAutoFit/>
          </a:bodyPr>
          <a:lstStyle/>
          <a:p>
            <a:pPr algn="just"/>
            <a:r>
              <a:rPr lang="ru-RU" sz="1700" b="1" dirty="0">
                <a:solidFill>
                  <a:srgbClr val="0070C0"/>
                </a:solidFill>
              </a:rPr>
              <a:t>НАЛОГОПЛАТЕЛЬЩИК:</a:t>
            </a:r>
            <a:endParaRPr lang="ru-RU" sz="1700" dirty="0">
              <a:solidFill>
                <a:srgbClr val="0070C0"/>
              </a:solidFill>
            </a:endParaRPr>
          </a:p>
          <a:p>
            <a:pPr marL="285750" lvl="0" indent="-285750" algn="just">
              <a:buFont typeface="Wingdings" panose="05000000000000000000" pitchFamily="2" charset="2"/>
              <a:buChar char="Ø"/>
            </a:pPr>
            <a:r>
              <a:rPr lang="ru-RU" sz="1700" dirty="0"/>
              <a:t>Направляет заявление о </a:t>
            </a:r>
            <a:r>
              <a:rPr lang="ru-RU" sz="1700" dirty="0" smtClean="0"/>
              <a:t>возврате в </a:t>
            </a:r>
            <a:r>
              <a:rPr lang="ru-RU" sz="1700" dirty="0"/>
              <a:t>налоговый орган по месту своего учета </a:t>
            </a:r>
            <a:endParaRPr lang="ru-RU" sz="1700" dirty="0" smtClean="0"/>
          </a:p>
          <a:p>
            <a:pPr marL="285750" indent="-285750" algn="just">
              <a:buFont typeface="Wingdings" panose="05000000000000000000" pitchFamily="2" charset="2"/>
              <a:buChar char="Ø"/>
            </a:pPr>
            <a:r>
              <a:rPr lang="ru-RU" sz="1700" b="1" dirty="0" smtClean="0"/>
              <a:t>Формат и способ направления</a:t>
            </a:r>
            <a:r>
              <a:rPr lang="ru-RU" sz="1700" dirty="0" smtClean="0"/>
              <a:t>: в электронной форме с усиленной КЭП по ТКС, или через личный кабинет налогоплательщика, а также в составе налоговой </a:t>
            </a:r>
            <a:r>
              <a:rPr lang="ru-RU" sz="1700" dirty="0" smtClean="0"/>
              <a:t>декларации 3-НДФЛ </a:t>
            </a:r>
            <a:r>
              <a:rPr lang="ru-RU" sz="1700" dirty="0" smtClean="0"/>
              <a:t>( ст.229 НК РФ);</a:t>
            </a:r>
          </a:p>
          <a:p>
            <a:pPr algn="just"/>
            <a:r>
              <a:rPr lang="ru-RU" sz="1700" b="1" dirty="0" smtClean="0">
                <a:solidFill>
                  <a:srgbClr val="0070C0"/>
                </a:solidFill>
              </a:rPr>
              <a:t>НАЛОГОВЫЙ </a:t>
            </a:r>
            <a:r>
              <a:rPr lang="ru-RU" sz="1700" b="1" dirty="0">
                <a:solidFill>
                  <a:srgbClr val="0070C0"/>
                </a:solidFill>
              </a:rPr>
              <a:t>ОРГАН:</a:t>
            </a:r>
            <a:endParaRPr lang="ru-RU" sz="1700" dirty="0">
              <a:solidFill>
                <a:srgbClr val="0070C0"/>
              </a:solidFill>
            </a:endParaRPr>
          </a:p>
          <a:p>
            <a:pPr marL="285750" lvl="0" indent="-285750" algn="just">
              <a:buFont typeface="Wingdings" panose="05000000000000000000" pitchFamily="2" charset="2"/>
              <a:buChar char="Ø"/>
            </a:pPr>
            <a:r>
              <a:rPr lang="ru-RU" sz="1700" dirty="0"/>
              <a:t>Проверяет наличие положительного сальдо, и в случае его отсутствия направляет отказ налогоплательщику в проведении возврата;</a:t>
            </a:r>
          </a:p>
          <a:p>
            <a:pPr marL="285750" lvl="0" indent="-285750" algn="just">
              <a:buFont typeface="Wingdings" panose="05000000000000000000" pitchFamily="2" charset="2"/>
              <a:buChar char="Ø"/>
            </a:pPr>
            <a:r>
              <a:rPr lang="ru-RU" sz="1700" dirty="0"/>
              <a:t>Направляет поручение о возврате территориальному органу Федерального </a:t>
            </a:r>
            <a:r>
              <a:rPr lang="ru-RU" sz="1700" dirty="0" smtClean="0"/>
              <a:t>казначейства в срок -  </a:t>
            </a:r>
            <a:r>
              <a:rPr lang="ru-RU" sz="1700" dirty="0"/>
              <a:t>не позднее дня, следующего за поступлением заявления налогоплательщика или не позднее дня принятия решения о возврате налога </a:t>
            </a:r>
            <a:r>
              <a:rPr lang="ru-RU" sz="1700" dirty="0" smtClean="0"/>
              <a:t>. </a:t>
            </a:r>
            <a:r>
              <a:rPr lang="ru-RU" sz="1700" dirty="0" smtClean="0"/>
              <a:t>При </a:t>
            </a:r>
            <a:r>
              <a:rPr lang="ru-RU" sz="1700" dirty="0"/>
              <a:t>отсутствии информации о банковском счете, указанном в заявлении плательщика, срок увеличится на период получения данной информации от банка.</a:t>
            </a:r>
            <a:endParaRPr lang="ru-RU" sz="1700" dirty="0"/>
          </a:p>
          <a:p>
            <a:pPr algn="just"/>
            <a:r>
              <a:rPr lang="ru-RU" sz="1700" b="1" dirty="0">
                <a:solidFill>
                  <a:srgbClr val="0070C0"/>
                </a:solidFill>
              </a:rPr>
              <a:t>ФЕДЕРАЛЬНОЕ КАЗНАЧЕЙСТВО:</a:t>
            </a:r>
            <a:endParaRPr lang="ru-RU" sz="1700" dirty="0">
              <a:solidFill>
                <a:srgbClr val="0070C0"/>
              </a:solidFill>
            </a:endParaRPr>
          </a:p>
          <a:p>
            <a:pPr marL="285750" lvl="0" indent="-285750" algn="just">
              <a:buFont typeface="Wingdings" panose="05000000000000000000" pitchFamily="2" charset="2"/>
              <a:buChar char="Ø"/>
            </a:pPr>
            <a:r>
              <a:rPr lang="ru-RU" sz="1700" dirty="0"/>
              <a:t>Исполняет поручение о возврате денежных </a:t>
            </a:r>
            <a:r>
              <a:rPr lang="ru-RU" sz="1700" dirty="0" smtClean="0"/>
              <a:t>средств в срок: </a:t>
            </a:r>
            <a:r>
              <a:rPr lang="ru-RU" sz="1700" dirty="0"/>
              <a:t>не позднее дня, следующего за днем получения от налогового органа поручения о возврате </a:t>
            </a:r>
            <a:r>
              <a:rPr lang="ru-RU" sz="1700" dirty="0" smtClean="0"/>
              <a:t>(ранее  этот </a:t>
            </a:r>
            <a:r>
              <a:rPr lang="ru-RU" sz="1700" dirty="0"/>
              <a:t>срок </a:t>
            </a:r>
            <a:r>
              <a:rPr lang="ru-RU" sz="1700" dirty="0" smtClean="0"/>
              <a:t>составлял </a:t>
            </a:r>
            <a:r>
              <a:rPr lang="ru-RU" sz="1700" dirty="0"/>
              <a:t>1 месяц!);</a:t>
            </a:r>
          </a:p>
          <a:p>
            <a:pPr marL="285750" lvl="0" indent="-285750" algn="just">
              <a:buFont typeface="Wingdings" panose="05000000000000000000" pitchFamily="2" charset="2"/>
              <a:buChar char="Ø"/>
            </a:pPr>
            <a:r>
              <a:rPr lang="ru-RU" sz="1700" dirty="0"/>
              <a:t>Уведомляет налоговый орган о дате исполнения поручения о возврате и сумме перечисленных денежных средств</a:t>
            </a:r>
            <a:r>
              <a:rPr lang="ru-RU" sz="1700" dirty="0" smtClean="0"/>
              <a:t>.</a:t>
            </a:r>
          </a:p>
          <a:p>
            <a:pPr algn="just"/>
            <a:r>
              <a:rPr lang="ru-RU" sz="1700" b="1" dirty="0">
                <a:solidFill>
                  <a:srgbClr val="FF0000"/>
                </a:solidFill>
              </a:rPr>
              <a:t>Важно! </a:t>
            </a:r>
            <a:r>
              <a:rPr lang="ru-RU" sz="1700" dirty="0"/>
              <a:t>При отсутствии информации о банковском счете, указанном в заявлении плательщика, срок </a:t>
            </a:r>
            <a:r>
              <a:rPr lang="ru-RU" sz="1700" dirty="0" smtClean="0"/>
              <a:t>возврата увеличится </a:t>
            </a:r>
            <a:r>
              <a:rPr lang="ru-RU" sz="1700" dirty="0"/>
              <a:t>на период получения данной информации от банка</a:t>
            </a:r>
            <a:r>
              <a:rPr lang="ru-RU" sz="1700" dirty="0" smtClean="0"/>
              <a:t>. </a:t>
            </a:r>
            <a:r>
              <a:rPr lang="ru-RU" sz="1700" dirty="0" smtClean="0"/>
              <a:t>Проверить </a:t>
            </a:r>
            <a:r>
              <a:rPr lang="ru-RU" sz="1700" dirty="0"/>
              <a:t>информацию о банковских счетах можно в Личном кабинете. Также в </a:t>
            </a:r>
            <a:r>
              <a:rPr lang="ru-RU" sz="1700" dirty="0" smtClean="0"/>
              <a:t>ЛК </a:t>
            </a:r>
            <a:r>
              <a:rPr lang="ru-RU" sz="1700" dirty="0" smtClean="0"/>
              <a:t>можно </a:t>
            </a:r>
            <a:r>
              <a:rPr lang="ru-RU" sz="1700" dirty="0"/>
              <a:t>сформировать заявление, выбрав из перечня нужный вам банковский счет.</a:t>
            </a:r>
          </a:p>
          <a:p>
            <a:pPr marL="285750" lvl="0" indent="-285750" algn="just">
              <a:buFont typeface="Wingdings" panose="05000000000000000000" pitchFamily="2" charset="2"/>
              <a:buChar char="Ø"/>
            </a:pPr>
            <a:endParaRPr lang="ru-RU" sz="1700" dirty="0"/>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2"/>
          <a:srcRect b="14181"/>
          <a:stretch/>
        </p:blipFill>
        <p:spPr>
          <a:xfrm>
            <a:off x="412221" y="233661"/>
            <a:ext cx="2355840" cy="754920"/>
          </a:xfrm>
          <a:prstGeom prst="rect">
            <a:avLst/>
          </a:prstGeom>
        </p:spPr>
      </p:pic>
      <p:sp>
        <p:nvSpPr>
          <p:cNvPr id="8" name="Line 5">
            <a:extLst>
              <a:ext uri="{FF2B5EF4-FFF2-40B4-BE49-F238E27FC236}">
                <a16:creationId xmlns="" xmlns:a16="http://schemas.microsoft.com/office/drawing/2014/main" id="{81E79B63-4151-4A9C-895C-B92BA3AC9DB5}"/>
              </a:ext>
            </a:extLst>
          </p:cNvPr>
          <p:cNvSpPr/>
          <p:nvPr/>
        </p:nvSpPr>
        <p:spPr>
          <a:xfrm>
            <a:off x="3556440" y="981720"/>
            <a:ext cx="8110080" cy="0"/>
          </a:xfrm>
          <a:prstGeom prst="line">
            <a:avLst/>
          </a:prstGeom>
          <a:ln/>
        </p:spPr>
        <p:style>
          <a:lnRef idx="1">
            <a:schemeClr val="accent3"/>
          </a:lnRef>
          <a:fillRef idx="0">
            <a:schemeClr val="accent3"/>
          </a:fillRef>
          <a:effectRef idx="0">
            <a:schemeClr val="accent3"/>
          </a:effectRef>
          <a:fontRef idx="minor"/>
        </p:style>
      </p:sp>
      <p:sp>
        <p:nvSpPr>
          <p:cNvPr id="9" name="CustomShape 1">
            <a:extLst>
              <a:ext uri="{FF2B5EF4-FFF2-40B4-BE49-F238E27FC236}">
                <a16:creationId xmlns="" xmlns:a16="http://schemas.microsoft.com/office/drawing/2014/main" id="{20C67339-6A1C-4F9D-8A74-D056AA0B6743}"/>
              </a:ext>
            </a:extLst>
          </p:cNvPr>
          <p:cNvSpPr/>
          <p:nvPr/>
        </p:nvSpPr>
        <p:spPr>
          <a:xfrm>
            <a:off x="0" y="6340680"/>
            <a:ext cx="12191760" cy="517320"/>
          </a:xfrm>
          <a:prstGeom prst="rect">
            <a:avLst/>
          </a:prstGeom>
          <a:solidFill>
            <a:srgbClr val="CDDEE0"/>
          </a:solidFill>
          <a:ln>
            <a:noFill/>
          </a:ln>
        </p:spPr>
        <p:style>
          <a:lnRef idx="2">
            <a:schemeClr val="accent1">
              <a:shade val="50000"/>
            </a:schemeClr>
          </a:lnRef>
          <a:fillRef idx="1">
            <a:schemeClr val="accent1"/>
          </a:fillRef>
          <a:effectRef idx="0">
            <a:schemeClr val="accent1"/>
          </a:effectRef>
          <a:fontRef idx="minor"/>
        </p:style>
      </p:sp>
      <p:sp>
        <p:nvSpPr>
          <p:cNvPr id="10" name="CustomShape 4">
            <a:extLst>
              <a:ext uri="{FF2B5EF4-FFF2-40B4-BE49-F238E27FC236}">
                <a16:creationId xmlns="" xmlns:a16="http://schemas.microsoft.com/office/drawing/2014/main" id="{770229F1-50B0-4893-BC50-5F5573115AFA}"/>
              </a:ext>
            </a:extLst>
          </p:cNvPr>
          <p:cNvSpPr/>
          <p:nvPr/>
        </p:nvSpPr>
        <p:spPr>
          <a:xfrm>
            <a:off x="1523880" y="6410880"/>
            <a:ext cx="9143640" cy="401760"/>
          </a:xfrm>
          <a:prstGeom prst="rect">
            <a:avLst/>
          </a:prstGeom>
          <a:noFill/>
          <a:ln>
            <a:noFill/>
          </a:ln>
        </p:spPr>
        <p:style>
          <a:lnRef idx="0">
            <a:scrgbClr r="0" g="0" b="0"/>
          </a:lnRef>
          <a:fillRef idx="0">
            <a:scrgbClr r="0" g="0" b="0"/>
          </a:fillRef>
          <a:effectRef idx="0">
            <a:scrgbClr r="0" g="0" b="0"/>
          </a:effectRef>
          <a:fontRef idx="minor"/>
        </p:style>
        <p:txBody>
          <a:bodyPr>
            <a:noAutofit/>
          </a:bodyPr>
          <a:lstStyle/>
          <a:p>
            <a:pPr algn="ctr">
              <a:lnSpc>
                <a:spcPct val="90000"/>
              </a:lnSpc>
              <a:spcBef>
                <a:spcPts val="1001"/>
              </a:spcBef>
            </a:pPr>
            <a:r>
              <a:rPr lang="ru-RU" sz="2800" b="0" i="1" strike="noStrike" spc="-1" dirty="0">
                <a:solidFill>
                  <a:srgbClr val="58599B"/>
                </a:solidFill>
                <a:latin typeface="Warnock Pro"/>
              </a:rPr>
              <a:t>Защита интересов собственника. Надёжно!</a:t>
            </a:r>
            <a:endParaRPr lang="ru-RU" sz="2800" b="0" strike="noStrike" spc="-1" dirty="0">
              <a:latin typeface="Arial"/>
            </a:endParaRPr>
          </a:p>
        </p:txBody>
      </p:sp>
    </p:spTree>
    <p:extLst>
      <p:ext uri="{BB962C8B-B14F-4D97-AF65-F5344CB8AC3E}">
        <p14:creationId xmlns:p14="http://schemas.microsoft.com/office/powerpoint/2010/main" val="218908234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 xmlns:a16="http://schemas.microsoft.com/office/drawing/2014/main" id="{A4A87C69-C36A-4EE8-B31C-E59FE91CE915}"/>
              </a:ext>
            </a:extLst>
          </p:cNvPr>
          <p:cNvSpPr/>
          <p:nvPr/>
        </p:nvSpPr>
        <p:spPr>
          <a:xfrm>
            <a:off x="21783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2924943" y="181572"/>
            <a:ext cx="8741577" cy="816304"/>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ru-RU" sz="2000" b="1" dirty="0" smtClean="0">
                <a:solidFill>
                  <a:srgbClr val="0070C0"/>
                </a:solidFill>
              </a:rPr>
              <a:t>КАК ВЕРНУТЬ ЕНП, ПЕРЕЧИСЛЕННЫЙ ЗА НАЛОГОПЛАТЕЛЬЩИКА ИНЫМ ЛИЦОМ</a:t>
            </a:r>
            <a:endParaRPr lang="ru-RU" sz="2000" b="1" dirty="0">
              <a:solidFill>
                <a:srgbClr val="0070C0"/>
              </a:solidFill>
            </a:endParaRPr>
          </a:p>
        </p:txBody>
      </p:sp>
      <p:sp>
        <p:nvSpPr>
          <p:cNvPr id="5" name="TextBox 4">
            <a:extLst>
              <a:ext uri="{FF2B5EF4-FFF2-40B4-BE49-F238E27FC236}">
                <a16:creationId xmlns="" xmlns:a16="http://schemas.microsoft.com/office/drawing/2014/main" id="{8A25DFB0-0884-4ADA-A8E0-DB093644E74A}"/>
              </a:ext>
            </a:extLst>
          </p:cNvPr>
          <p:cNvSpPr txBox="1"/>
          <p:nvPr/>
        </p:nvSpPr>
        <p:spPr>
          <a:xfrm>
            <a:off x="1920511" y="1937872"/>
            <a:ext cx="8537097" cy="923330"/>
          </a:xfrm>
          <a:prstGeom prst="rect">
            <a:avLst/>
          </a:prstGeom>
          <a:noFill/>
        </p:spPr>
        <p:txBody>
          <a:bodyPr wrap="square">
            <a:spAutoFit/>
          </a:bodyPr>
          <a:lstStyle/>
          <a:p>
            <a:pPr algn="just"/>
            <a:r>
              <a:rPr lang="ru-RU" dirty="0"/>
              <a:t> </a:t>
            </a:r>
            <a:endParaRPr lang="ru-RU" dirty="0">
              <a:solidFill>
                <a:srgbClr val="FF0000"/>
              </a:solidFill>
            </a:endParaRPr>
          </a:p>
          <a:p>
            <a:endParaRPr lang="ru-RU" dirty="0"/>
          </a:p>
          <a:p>
            <a:endParaRPr lang="ru-RU" dirty="0"/>
          </a:p>
        </p:txBody>
      </p:sp>
      <p:sp>
        <p:nvSpPr>
          <p:cNvPr id="7" name="TextBox 6">
            <a:extLst>
              <a:ext uri="{FF2B5EF4-FFF2-40B4-BE49-F238E27FC236}">
                <a16:creationId xmlns="" xmlns:a16="http://schemas.microsoft.com/office/drawing/2014/main" id="{652483EA-B45D-4A4B-BBC4-64AF70E89243}"/>
              </a:ext>
            </a:extLst>
          </p:cNvPr>
          <p:cNvSpPr txBox="1"/>
          <p:nvPr/>
        </p:nvSpPr>
        <p:spPr>
          <a:xfrm>
            <a:off x="627184" y="1082430"/>
            <a:ext cx="7094416" cy="5078313"/>
          </a:xfrm>
          <a:prstGeom prst="rect">
            <a:avLst/>
          </a:prstGeom>
          <a:noFill/>
        </p:spPr>
        <p:txBody>
          <a:bodyPr wrap="square">
            <a:spAutoFit/>
          </a:bodyPr>
          <a:lstStyle/>
          <a:p>
            <a:pPr algn="just"/>
            <a:r>
              <a:rPr lang="ru-RU" dirty="0" smtClean="0"/>
              <a:t>НК РФ допускает</a:t>
            </a:r>
            <a:r>
              <a:rPr lang="ru-RU" dirty="0"/>
              <a:t>, что ЕНП может быть переведен за налогоплательщика иным лицом. Однако это </a:t>
            </a:r>
            <a:r>
              <a:rPr lang="ru-RU" b="1" dirty="0"/>
              <a:t>иное лицо не вправе требовать возврата сред, перечисленных на единый налоговый счет (ЕНС) </a:t>
            </a:r>
            <a:r>
              <a:rPr lang="ru-RU" b="1" dirty="0" smtClean="0"/>
              <a:t>налогоплательщика (п. </a:t>
            </a:r>
            <a:r>
              <a:rPr lang="ru-RU" b="1" dirty="0"/>
              <a:t>1 </a:t>
            </a:r>
            <a:r>
              <a:rPr lang="ru-RU" b="1" dirty="0" smtClean="0"/>
              <a:t>ст. </a:t>
            </a:r>
            <a:r>
              <a:rPr lang="ru-RU" b="1" dirty="0"/>
              <a:t>45 НК </a:t>
            </a:r>
            <a:r>
              <a:rPr lang="ru-RU" b="1" dirty="0" smtClean="0"/>
              <a:t>РФ).</a:t>
            </a:r>
            <a:endParaRPr lang="ru-RU" b="1" dirty="0"/>
          </a:p>
          <a:p>
            <a:pPr algn="just"/>
            <a:r>
              <a:rPr lang="ru-RU" dirty="0"/>
              <a:t>Если после уплаты иным лицом единого налогового платежа на ЕНС налогоплательщика (то есть того, чей ИНН был указан в платежном документе) образовалось положительное сальдо, то налогоплательщик вправе сам обратиться за возвратом средств, — </a:t>
            </a:r>
            <a:r>
              <a:rPr lang="ru-RU" dirty="0" smtClean="0"/>
              <a:t>разъяснили </a:t>
            </a:r>
            <a:r>
              <a:rPr lang="ru-RU" dirty="0" smtClean="0"/>
              <a:t> </a:t>
            </a:r>
            <a:r>
              <a:rPr lang="ru-RU" dirty="0"/>
              <a:t>в </a:t>
            </a:r>
            <a:r>
              <a:rPr lang="ru-RU" dirty="0" smtClean="0"/>
              <a:t>ФНС.</a:t>
            </a:r>
            <a:endParaRPr lang="ru-RU" dirty="0"/>
          </a:p>
          <a:p>
            <a:pPr algn="just"/>
            <a:r>
              <a:rPr lang="ru-RU" dirty="0" smtClean="0"/>
              <a:t>Для </a:t>
            </a:r>
            <a:r>
              <a:rPr lang="ru-RU" dirty="0"/>
              <a:t>возврата денег нужно подать заявление по форме, утвержденной приказом ФНС от 30.11.22 № ЕД-7-8/1133</a:t>
            </a:r>
            <a:r>
              <a:rPr lang="ru-RU" dirty="0" smtClean="0"/>
              <a:t>@ любым способом:</a:t>
            </a:r>
            <a:endParaRPr lang="ru-RU" dirty="0"/>
          </a:p>
          <a:p>
            <a:pPr marL="285750" indent="-285750" algn="just">
              <a:buFont typeface="Wingdings" panose="05000000000000000000" pitchFamily="2" charset="2"/>
              <a:buChar char="Ø"/>
            </a:pPr>
            <a:r>
              <a:rPr lang="ru-RU" dirty="0" smtClean="0"/>
              <a:t>на </a:t>
            </a:r>
            <a:r>
              <a:rPr lang="ru-RU" dirty="0"/>
              <a:t>бумажном носителе;</a:t>
            </a:r>
          </a:p>
          <a:p>
            <a:pPr marL="285750" indent="-285750" algn="just">
              <a:buFont typeface="Wingdings" panose="05000000000000000000" pitchFamily="2" charset="2"/>
              <a:buChar char="Ø"/>
            </a:pPr>
            <a:r>
              <a:rPr lang="ru-RU" dirty="0" smtClean="0"/>
              <a:t>в </a:t>
            </a:r>
            <a:r>
              <a:rPr lang="ru-RU" dirty="0"/>
              <a:t>электронной форме по ТКС, подписав усиленной квалифицированной электронной подписью;</a:t>
            </a:r>
          </a:p>
          <a:p>
            <a:pPr marL="285750" indent="-285750" algn="just">
              <a:buFont typeface="Wingdings" panose="05000000000000000000" pitchFamily="2" charset="2"/>
              <a:buChar char="Ø"/>
            </a:pPr>
            <a:r>
              <a:rPr lang="ru-RU" dirty="0" smtClean="0"/>
              <a:t>в </a:t>
            </a:r>
            <a:r>
              <a:rPr lang="ru-RU" dirty="0"/>
              <a:t>электронной форме через личный кабинет налогоплательщика, подписав электронной подписью;</a:t>
            </a:r>
          </a:p>
          <a:p>
            <a:pPr marL="285750" indent="-285750" algn="just">
              <a:buFont typeface="Wingdings" panose="05000000000000000000" pitchFamily="2" charset="2"/>
              <a:buChar char="Ø"/>
            </a:pPr>
            <a:r>
              <a:rPr lang="ru-RU" dirty="0" smtClean="0"/>
              <a:t>в </a:t>
            </a:r>
            <a:r>
              <a:rPr lang="ru-RU" dirty="0"/>
              <a:t>составе налоговой декларации по форме 3-НДФЛ (п. 1 ст. 79 НК РФ).</a:t>
            </a:r>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2"/>
          <a:srcRect b="14181"/>
          <a:stretch/>
        </p:blipFill>
        <p:spPr>
          <a:xfrm>
            <a:off x="557995" y="326426"/>
            <a:ext cx="2355840" cy="754920"/>
          </a:xfrm>
          <a:prstGeom prst="rect">
            <a:avLst/>
          </a:prstGeom>
        </p:spPr>
      </p:pic>
      <p:sp>
        <p:nvSpPr>
          <p:cNvPr id="8" name="Line 5">
            <a:extLst>
              <a:ext uri="{FF2B5EF4-FFF2-40B4-BE49-F238E27FC236}">
                <a16:creationId xmlns="" xmlns:a16="http://schemas.microsoft.com/office/drawing/2014/main" id="{81E79B63-4151-4A9C-895C-B92BA3AC9DB5}"/>
              </a:ext>
            </a:extLst>
          </p:cNvPr>
          <p:cNvSpPr/>
          <p:nvPr/>
        </p:nvSpPr>
        <p:spPr>
          <a:xfrm>
            <a:off x="3556440" y="981720"/>
            <a:ext cx="8110080" cy="0"/>
          </a:xfrm>
          <a:prstGeom prst="line">
            <a:avLst/>
          </a:prstGeom>
          <a:ln/>
        </p:spPr>
        <p:style>
          <a:lnRef idx="1">
            <a:schemeClr val="accent3"/>
          </a:lnRef>
          <a:fillRef idx="0">
            <a:schemeClr val="accent3"/>
          </a:fillRef>
          <a:effectRef idx="0">
            <a:schemeClr val="accent3"/>
          </a:effectRef>
          <a:fontRef idx="minor"/>
        </p:style>
      </p:sp>
      <p:sp>
        <p:nvSpPr>
          <p:cNvPr id="9" name="CustomShape 1">
            <a:extLst>
              <a:ext uri="{FF2B5EF4-FFF2-40B4-BE49-F238E27FC236}">
                <a16:creationId xmlns="" xmlns:a16="http://schemas.microsoft.com/office/drawing/2014/main" id="{20C67339-6A1C-4F9D-8A74-D056AA0B6743}"/>
              </a:ext>
            </a:extLst>
          </p:cNvPr>
          <p:cNvSpPr/>
          <p:nvPr/>
        </p:nvSpPr>
        <p:spPr>
          <a:xfrm>
            <a:off x="0" y="6340680"/>
            <a:ext cx="12191760" cy="517320"/>
          </a:xfrm>
          <a:prstGeom prst="rect">
            <a:avLst/>
          </a:prstGeom>
          <a:solidFill>
            <a:srgbClr val="CDDEE0"/>
          </a:solidFill>
          <a:ln>
            <a:noFill/>
          </a:ln>
        </p:spPr>
        <p:style>
          <a:lnRef idx="2">
            <a:schemeClr val="accent1">
              <a:shade val="50000"/>
            </a:schemeClr>
          </a:lnRef>
          <a:fillRef idx="1">
            <a:schemeClr val="accent1"/>
          </a:fillRef>
          <a:effectRef idx="0">
            <a:schemeClr val="accent1"/>
          </a:effectRef>
          <a:fontRef idx="minor"/>
        </p:style>
      </p:sp>
      <p:sp>
        <p:nvSpPr>
          <p:cNvPr id="10" name="CustomShape 4">
            <a:extLst>
              <a:ext uri="{FF2B5EF4-FFF2-40B4-BE49-F238E27FC236}">
                <a16:creationId xmlns="" xmlns:a16="http://schemas.microsoft.com/office/drawing/2014/main" id="{770229F1-50B0-4893-BC50-5F5573115AFA}"/>
              </a:ext>
            </a:extLst>
          </p:cNvPr>
          <p:cNvSpPr/>
          <p:nvPr/>
        </p:nvSpPr>
        <p:spPr>
          <a:xfrm>
            <a:off x="1523880" y="6410880"/>
            <a:ext cx="9143640" cy="401760"/>
          </a:xfrm>
          <a:prstGeom prst="rect">
            <a:avLst/>
          </a:prstGeom>
          <a:noFill/>
          <a:ln>
            <a:noFill/>
          </a:ln>
        </p:spPr>
        <p:style>
          <a:lnRef idx="0">
            <a:scrgbClr r="0" g="0" b="0"/>
          </a:lnRef>
          <a:fillRef idx="0">
            <a:scrgbClr r="0" g="0" b="0"/>
          </a:fillRef>
          <a:effectRef idx="0">
            <a:scrgbClr r="0" g="0" b="0"/>
          </a:effectRef>
          <a:fontRef idx="minor"/>
        </p:style>
        <p:txBody>
          <a:bodyPr>
            <a:noAutofit/>
          </a:bodyPr>
          <a:lstStyle/>
          <a:p>
            <a:pPr algn="ctr">
              <a:lnSpc>
                <a:spcPct val="90000"/>
              </a:lnSpc>
              <a:spcBef>
                <a:spcPts val="1001"/>
              </a:spcBef>
            </a:pPr>
            <a:r>
              <a:rPr lang="ru-RU" sz="2800" b="0" i="1" strike="noStrike" spc="-1" dirty="0">
                <a:solidFill>
                  <a:srgbClr val="58599B"/>
                </a:solidFill>
                <a:latin typeface="Warnock Pro"/>
              </a:rPr>
              <a:t>Защита интересов собственника. Надёжно!</a:t>
            </a:r>
            <a:endParaRPr lang="ru-RU" sz="2800" b="0" strike="noStrike" spc="-1" dirty="0">
              <a:latin typeface="Arial"/>
            </a:endParaRPr>
          </a:p>
        </p:txBody>
      </p:sp>
      <p:sp>
        <p:nvSpPr>
          <p:cNvPr id="4" name="AutoShape 2" descr="Задумчивый человек. умный человек думает или решает проблему. задумчивый  парень в окружении вопросительного знака. растерянный человек думает,  пытаясь найти решение. запутанная ситуация | Премиум векторы"/>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11" name="Рисунок 10"/>
          <p:cNvPicPr>
            <a:picLocks noChangeAspect="1"/>
          </p:cNvPicPr>
          <p:nvPr/>
        </p:nvPicPr>
        <p:blipFill>
          <a:blip r:embed="rId3"/>
          <a:stretch>
            <a:fillRect/>
          </a:stretch>
        </p:blipFill>
        <p:spPr>
          <a:xfrm flipH="1">
            <a:off x="8115300" y="1131887"/>
            <a:ext cx="3479799" cy="4695825"/>
          </a:xfrm>
          <a:prstGeom prst="rect">
            <a:avLst/>
          </a:prstGeom>
        </p:spPr>
      </p:pic>
    </p:spTree>
    <p:extLst>
      <p:ext uri="{BB962C8B-B14F-4D97-AF65-F5344CB8AC3E}">
        <p14:creationId xmlns:p14="http://schemas.microsoft.com/office/powerpoint/2010/main" val="366933074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 xmlns:a16="http://schemas.microsoft.com/office/drawing/2014/main" id="{A4A87C69-C36A-4EE8-B31C-E59FE91CE915}"/>
              </a:ext>
            </a:extLst>
          </p:cNvPr>
          <p:cNvSpPr/>
          <p:nvPr/>
        </p:nvSpPr>
        <p:spPr>
          <a:xfrm>
            <a:off x="21783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2924943" y="181572"/>
            <a:ext cx="8741577" cy="816304"/>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ru-RU" sz="2000" b="1" dirty="0" smtClean="0">
                <a:solidFill>
                  <a:srgbClr val="0070C0"/>
                </a:solidFill>
              </a:rPr>
              <a:t>КАК ИЗБЕЖАТЬ ОТКАЗА ПО ЗАЯВЛЕНИЮ НА ВОЗВРАТ?</a:t>
            </a:r>
            <a:endParaRPr lang="ru-RU" sz="2000" b="1" dirty="0">
              <a:solidFill>
                <a:srgbClr val="0070C0"/>
              </a:solidFill>
            </a:endParaRPr>
          </a:p>
        </p:txBody>
      </p:sp>
      <p:sp>
        <p:nvSpPr>
          <p:cNvPr id="5" name="TextBox 4">
            <a:extLst>
              <a:ext uri="{FF2B5EF4-FFF2-40B4-BE49-F238E27FC236}">
                <a16:creationId xmlns="" xmlns:a16="http://schemas.microsoft.com/office/drawing/2014/main" id="{8A25DFB0-0884-4ADA-A8E0-DB093644E74A}"/>
              </a:ext>
            </a:extLst>
          </p:cNvPr>
          <p:cNvSpPr txBox="1"/>
          <p:nvPr/>
        </p:nvSpPr>
        <p:spPr>
          <a:xfrm>
            <a:off x="1920511" y="1937872"/>
            <a:ext cx="8537097" cy="923330"/>
          </a:xfrm>
          <a:prstGeom prst="rect">
            <a:avLst/>
          </a:prstGeom>
          <a:noFill/>
        </p:spPr>
        <p:txBody>
          <a:bodyPr wrap="square">
            <a:spAutoFit/>
          </a:bodyPr>
          <a:lstStyle/>
          <a:p>
            <a:pPr algn="just"/>
            <a:r>
              <a:rPr lang="ru-RU" dirty="0"/>
              <a:t> </a:t>
            </a:r>
            <a:endParaRPr lang="ru-RU" dirty="0">
              <a:solidFill>
                <a:srgbClr val="FF0000"/>
              </a:solidFill>
            </a:endParaRPr>
          </a:p>
          <a:p>
            <a:endParaRPr lang="ru-RU" dirty="0"/>
          </a:p>
          <a:p>
            <a:endParaRPr lang="ru-RU" dirty="0"/>
          </a:p>
        </p:txBody>
      </p:sp>
      <p:sp>
        <p:nvSpPr>
          <p:cNvPr id="7" name="TextBox 6">
            <a:extLst>
              <a:ext uri="{FF2B5EF4-FFF2-40B4-BE49-F238E27FC236}">
                <a16:creationId xmlns="" xmlns:a16="http://schemas.microsoft.com/office/drawing/2014/main" id="{652483EA-B45D-4A4B-BBC4-64AF70E89243}"/>
              </a:ext>
            </a:extLst>
          </p:cNvPr>
          <p:cNvSpPr txBox="1"/>
          <p:nvPr/>
        </p:nvSpPr>
        <p:spPr>
          <a:xfrm>
            <a:off x="855784" y="1031630"/>
            <a:ext cx="5884985" cy="5078313"/>
          </a:xfrm>
          <a:prstGeom prst="rect">
            <a:avLst/>
          </a:prstGeom>
          <a:noFill/>
        </p:spPr>
        <p:txBody>
          <a:bodyPr wrap="square">
            <a:spAutoFit/>
          </a:bodyPr>
          <a:lstStyle/>
          <a:p>
            <a:endParaRPr lang="ru-RU" dirty="0" smtClean="0"/>
          </a:p>
          <a:p>
            <a:pPr algn="just"/>
            <a:r>
              <a:rPr lang="ru-RU" dirty="0" smtClean="0"/>
              <a:t>В соответствии со статьей 79 НК РФ поручение о возврате денежных средств формируется не позднее следующего рабочего дня после получения налоговым органом заявления налогоплательщика о возврате.</a:t>
            </a:r>
          </a:p>
          <a:p>
            <a:pPr algn="just"/>
            <a:r>
              <a:rPr lang="ru-RU" dirty="0" smtClean="0"/>
              <a:t>Заявления о возврате, поданные в составе налоговой декларации 3-НДФЛ, рассматриваются не позднее следующего рабочего дня после окончания камеральной налоговой проверки.</a:t>
            </a:r>
          </a:p>
          <a:p>
            <a:pPr algn="just"/>
            <a:r>
              <a:rPr lang="ru-RU" dirty="0" smtClean="0"/>
              <a:t>Во избежание получения отказов, в связи с отсутствием положительного сальдо, необходимо подавать заявление на возврат в составе налоговой декларации 3-НДФЛ.</a:t>
            </a:r>
          </a:p>
          <a:p>
            <a:pPr algn="just"/>
            <a:r>
              <a:rPr lang="ru-RU" dirty="0" smtClean="0"/>
              <a:t>Если заявление не подано в составе декларации, необходимо дождаться окончания камеральной проверки и затем подать заявление о возврате положительного сальдо.</a:t>
            </a:r>
          </a:p>
          <a:p>
            <a:pPr algn="just"/>
            <a:r>
              <a:rPr lang="ru-RU" dirty="0" smtClean="0"/>
              <a:t>Заявление можно подать лично, через личный кабинет или по телекоммуникационным каналам связи</a:t>
            </a:r>
            <a:r>
              <a:rPr lang="ru-RU" dirty="0" smtClean="0"/>
              <a:t>.</a:t>
            </a:r>
            <a:endParaRPr lang="ru-RU" dirty="0"/>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2"/>
          <a:srcRect b="14181"/>
          <a:stretch/>
        </p:blipFill>
        <p:spPr>
          <a:xfrm>
            <a:off x="412221" y="233661"/>
            <a:ext cx="2355840" cy="754920"/>
          </a:xfrm>
          <a:prstGeom prst="rect">
            <a:avLst/>
          </a:prstGeom>
        </p:spPr>
      </p:pic>
      <p:sp>
        <p:nvSpPr>
          <p:cNvPr id="8" name="Line 5">
            <a:extLst>
              <a:ext uri="{FF2B5EF4-FFF2-40B4-BE49-F238E27FC236}">
                <a16:creationId xmlns="" xmlns:a16="http://schemas.microsoft.com/office/drawing/2014/main" id="{81E79B63-4151-4A9C-895C-B92BA3AC9DB5}"/>
              </a:ext>
            </a:extLst>
          </p:cNvPr>
          <p:cNvSpPr/>
          <p:nvPr/>
        </p:nvSpPr>
        <p:spPr>
          <a:xfrm>
            <a:off x="3556440" y="981720"/>
            <a:ext cx="8110080" cy="0"/>
          </a:xfrm>
          <a:prstGeom prst="line">
            <a:avLst/>
          </a:prstGeom>
          <a:ln/>
        </p:spPr>
        <p:style>
          <a:lnRef idx="1">
            <a:schemeClr val="accent3"/>
          </a:lnRef>
          <a:fillRef idx="0">
            <a:schemeClr val="accent3"/>
          </a:fillRef>
          <a:effectRef idx="0">
            <a:schemeClr val="accent3"/>
          </a:effectRef>
          <a:fontRef idx="minor"/>
        </p:style>
      </p:sp>
      <p:sp>
        <p:nvSpPr>
          <p:cNvPr id="9" name="CustomShape 1">
            <a:extLst>
              <a:ext uri="{FF2B5EF4-FFF2-40B4-BE49-F238E27FC236}">
                <a16:creationId xmlns="" xmlns:a16="http://schemas.microsoft.com/office/drawing/2014/main" id="{20C67339-6A1C-4F9D-8A74-D056AA0B6743}"/>
              </a:ext>
            </a:extLst>
          </p:cNvPr>
          <p:cNvSpPr/>
          <p:nvPr/>
        </p:nvSpPr>
        <p:spPr>
          <a:xfrm>
            <a:off x="0" y="6340680"/>
            <a:ext cx="12191760" cy="517320"/>
          </a:xfrm>
          <a:prstGeom prst="rect">
            <a:avLst/>
          </a:prstGeom>
          <a:solidFill>
            <a:srgbClr val="CDDEE0"/>
          </a:solidFill>
          <a:ln>
            <a:noFill/>
          </a:ln>
        </p:spPr>
        <p:style>
          <a:lnRef idx="2">
            <a:schemeClr val="accent1">
              <a:shade val="50000"/>
            </a:schemeClr>
          </a:lnRef>
          <a:fillRef idx="1">
            <a:schemeClr val="accent1"/>
          </a:fillRef>
          <a:effectRef idx="0">
            <a:schemeClr val="accent1"/>
          </a:effectRef>
          <a:fontRef idx="minor"/>
        </p:style>
      </p:sp>
      <p:sp>
        <p:nvSpPr>
          <p:cNvPr id="10" name="CustomShape 4">
            <a:extLst>
              <a:ext uri="{FF2B5EF4-FFF2-40B4-BE49-F238E27FC236}">
                <a16:creationId xmlns="" xmlns:a16="http://schemas.microsoft.com/office/drawing/2014/main" id="{770229F1-50B0-4893-BC50-5F5573115AFA}"/>
              </a:ext>
            </a:extLst>
          </p:cNvPr>
          <p:cNvSpPr/>
          <p:nvPr/>
        </p:nvSpPr>
        <p:spPr>
          <a:xfrm>
            <a:off x="1523880" y="6410880"/>
            <a:ext cx="9143640" cy="401760"/>
          </a:xfrm>
          <a:prstGeom prst="rect">
            <a:avLst/>
          </a:prstGeom>
          <a:noFill/>
          <a:ln>
            <a:noFill/>
          </a:ln>
        </p:spPr>
        <p:style>
          <a:lnRef idx="0">
            <a:scrgbClr r="0" g="0" b="0"/>
          </a:lnRef>
          <a:fillRef idx="0">
            <a:scrgbClr r="0" g="0" b="0"/>
          </a:fillRef>
          <a:effectRef idx="0">
            <a:scrgbClr r="0" g="0" b="0"/>
          </a:effectRef>
          <a:fontRef idx="minor"/>
        </p:style>
        <p:txBody>
          <a:bodyPr>
            <a:noAutofit/>
          </a:bodyPr>
          <a:lstStyle/>
          <a:p>
            <a:pPr algn="ctr">
              <a:lnSpc>
                <a:spcPct val="90000"/>
              </a:lnSpc>
              <a:spcBef>
                <a:spcPts val="1001"/>
              </a:spcBef>
            </a:pPr>
            <a:r>
              <a:rPr lang="ru-RU" sz="2800" b="0" i="1" strike="noStrike" spc="-1" dirty="0">
                <a:solidFill>
                  <a:srgbClr val="58599B"/>
                </a:solidFill>
                <a:latin typeface="Warnock Pro"/>
              </a:rPr>
              <a:t>Защита интересов собственника. Надёжно!</a:t>
            </a:r>
            <a:endParaRPr lang="ru-RU" sz="2800" b="0" strike="noStrike" spc="-1" dirty="0">
              <a:latin typeface="Arial"/>
            </a:endParaRPr>
          </a:p>
        </p:txBody>
      </p:sp>
      <p:pic>
        <p:nvPicPr>
          <p:cNvPr id="13" name="Рисунок 12"/>
          <p:cNvPicPr>
            <a:picLocks noChangeAspect="1"/>
          </p:cNvPicPr>
          <p:nvPr/>
        </p:nvPicPr>
        <p:blipFill>
          <a:blip r:embed="rId3"/>
          <a:stretch>
            <a:fillRect/>
          </a:stretch>
        </p:blipFill>
        <p:spPr>
          <a:xfrm>
            <a:off x="6975230" y="1289537"/>
            <a:ext cx="4525107" cy="4466493"/>
          </a:xfrm>
          <a:prstGeom prst="rect">
            <a:avLst/>
          </a:prstGeom>
        </p:spPr>
      </p:pic>
    </p:spTree>
    <p:extLst>
      <p:ext uri="{BB962C8B-B14F-4D97-AF65-F5344CB8AC3E}">
        <p14:creationId xmlns:p14="http://schemas.microsoft.com/office/powerpoint/2010/main" val="294870360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 xmlns:a16="http://schemas.microsoft.com/office/drawing/2014/main" id="{A4A87C69-C36A-4EE8-B31C-E59FE91CE915}"/>
              </a:ext>
            </a:extLst>
          </p:cNvPr>
          <p:cNvSpPr/>
          <p:nvPr/>
        </p:nvSpPr>
        <p:spPr>
          <a:xfrm>
            <a:off x="21783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2706728" y="199854"/>
            <a:ext cx="8741577" cy="816304"/>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ru-RU" sz="2000" b="1" dirty="0" smtClean="0">
                <a:solidFill>
                  <a:srgbClr val="0070C0"/>
                </a:solidFill>
              </a:rPr>
              <a:t>НОВЫЕ ПРАВИЛА ВЗЫСКАНИЯ ЗАДОЛЖЕННОСТИ:</a:t>
            </a:r>
          </a:p>
          <a:p>
            <a:pPr algn="ctr"/>
            <a:r>
              <a:rPr lang="ru-RU" sz="2000" b="1" dirty="0" smtClean="0">
                <a:solidFill>
                  <a:srgbClr val="0070C0"/>
                </a:solidFill>
              </a:rPr>
              <a:t>ОБЩИЕ ПОЛОЖЕНИЯ ПО ВЗЫСКАНИЮ</a:t>
            </a:r>
            <a:endParaRPr lang="ru-RU" sz="2000" b="1" dirty="0">
              <a:solidFill>
                <a:srgbClr val="0070C0"/>
              </a:solidFill>
            </a:endParaRPr>
          </a:p>
        </p:txBody>
      </p:sp>
      <p:sp>
        <p:nvSpPr>
          <p:cNvPr id="5" name="TextBox 4">
            <a:extLst>
              <a:ext uri="{FF2B5EF4-FFF2-40B4-BE49-F238E27FC236}">
                <a16:creationId xmlns="" xmlns:a16="http://schemas.microsoft.com/office/drawing/2014/main" id="{8A25DFB0-0884-4ADA-A8E0-DB093644E74A}"/>
              </a:ext>
            </a:extLst>
          </p:cNvPr>
          <p:cNvSpPr txBox="1"/>
          <p:nvPr/>
        </p:nvSpPr>
        <p:spPr>
          <a:xfrm>
            <a:off x="1920511" y="1937872"/>
            <a:ext cx="8537097" cy="923330"/>
          </a:xfrm>
          <a:prstGeom prst="rect">
            <a:avLst/>
          </a:prstGeom>
          <a:noFill/>
        </p:spPr>
        <p:txBody>
          <a:bodyPr wrap="square">
            <a:spAutoFit/>
          </a:bodyPr>
          <a:lstStyle/>
          <a:p>
            <a:pPr algn="just"/>
            <a:r>
              <a:rPr lang="ru-RU" dirty="0"/>
              <a:t> </a:t>
            </a:r>
            <a:endParaRPr lang="ru-RU" dirty="0">
              <a:solidFill>
                <a:srgbClr val="FF0000"/>
              </a:solidFill>
            </a:endParaRPr>
          </a:p>
          <a:p>
            <a:endParaRPr lang="ru-RU" dirty="0"/>
          </a:p>
          <a:p>
            <a:endParaRPr lang="ru-RU" dirty="0"/>
          </a:p>
        </p:txBody>
      </p:sp>
      <p:sp>
        <p:nvSpPr>
          <p:cNvPr id="7" name="TextBox 6">
            <a:extLst>
              <a:ext uri="{FF2B5EF4-FFF2-40B4-BE49-F238E27FC236}">
                <a16:creationId xmlns="" xmlns:a16="http://schemas.microsoft.com/office/drawing/2014/main" id="{652483EA-B45D-4A4B-BBC4-64AF70E89243}"/>
              </a:ext>
            </a:extLst>
          </p:cNvPr>
          <p:cNvSpPr txBox="1"/>
          <p:nvPr/>
        </p:nvSpPr>
        <p:spPr>
          <a:xfrm>
            <a:off x="2624715" y="5691733"/>
            <a:ext cx="6728836" cy="388696"/>
          </a:xfrm>
          <a:prstGeom prst="rect">
            <a:avLst/>
          </a:prstGeom>
          <a:noFill/>
        </p:spPr>
        <p:txBody>
          <a:bodyPr wrap="square">
            <a:spAutoFit/>
          </a:bodyPr>
          <a:lstStyle/>
          <a:p>
            <a:pPr>
              <a:lnSpc>
                <a:spcPct val="107000"/>
              </a:lnSpc>
              <a:spcAft>
                <a:spcPts val="800"/>
              </a:spcAft>
            </a:pPr>
            <a:r>
              <a:rPr lang="ru-RU" b="1" dirty="0" smtClean="0">
                <a:latin typeface="Calibri" panose="020F0502020204030204" pitchFamily="34" charset="0"/>
                <a:ea typeface="Calibri" panose="020F0502020204030204" pitchFamily="34" charset="0"/>
                <a:cs typeface="Times New Roman" panose="02020603050405020304" pitchFamily="18" charset="0"/>
              </a:rPr>
              <a:t>Статьи </a:t>
            </a:r>
            <a:r>
              <a:rPr lang="ru-RU" b="1" dirty="0">
                <a:latin typeface="Calibri" panose="020F0502020204030204" pitchFamily="34" charset="0"/>
                <a:ea typeface="Calibri" panose="020F0502020204030204" pitchFamily="34" charset="0"/>
                <a:cs typeface="Times New Roman" panose="02020603050405020304" pitchFamily="18" charset="0"/>
              </a:rPr>
              <a:t>46, 69, 70 НК РФ </a:t>
            </a:r>
            <a:r>
              <a:rPr lang="ru-RU" dirty="0">
                <a:latin typeface="Calibri" panose="020F0502020204030204" pitchFamily="34" charset="0"/>
                <a:ea typeface="Calibri" panose="020F0502020204030204" pitchFamily="34" charset="0"/>
                <a:cs typeface="Times New Roman" panose="02020603050405020304" pitchFamily="18" charset="0"/>
              </a:rPr>
              <a:t>( в редакции ФЗ от 14.07.2022г. № 263-ФЗ</a:t>
            </a:r>
            <a:r>
              <a:rPr lang="ru-RU" dirty="0" smtClean="0">
                <a:latin typeface="Calibri" panose="020F0502020204030204" pitchFamily="34" charset="0"/>
                <a:ea typeface="Calibri" panose="020F0502020204030204" pitchFamily="34" charset="0"/>
                <a:cs typeface="Times New Roman" panose="02020603050405020304" pitchFamily="18" charset="0"/>
              </a:rPr>
              <a:t>)</a:t>
            </a:r>
            <a:endParaRPr lang="ru-RU" dirty="0">
              <a:latin typeface="Calibri" panose="020F0502020204030204" pitchFamily="34" charset="0"/>
              <a:ea typeface="Calibri" panose="020F0502020204030204" pitchFamily="34" charset="0"/>
              <a:cs typeface="Times New Roman" panose="02020603050405020304" pitchFamily="18" charset="0"/>
            </a:endParaRPr>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2"/>
          <a:srcRect b="14181"/>
          <a:stretch/>
        </p:blipFill>
        <p:spPr>
          <a:xfrm>
            <a:off x="412221" y="233661"/>
            <a:ext cx="2355840" cy="754920"/>
          </a:xfrm>
          <a:prstGeom prst="rect">
            <a:avLst/>
          </a:prstGeom>
        </p:spPr>
      </p:pic>
      <p:sp>
        <p:nvSpPr>
          <p:cNvPr id="8" name="Line 5">
            <a:extLst>
              <a:ext uri="{FF2B5EF4-FFF2-40B4-BE49-F238E27FC236}">
                <a16:creationId xmlns="" xmlns:a16="http://schemas.microsoft.com/office/drawing/2014/main" id="{81E79B63-4151-4A9C-895C-B92BA3AC9DB5}"/>
              </a:ext>
            </a:extLst>
          </p:cNvPr>
          <p:cNvSpPr/>
          <p:nvPr/>
        </p:nvSpPr>
        <p:spPr>
          <a:xfrm>
            <a:off x="3556440" y="981720"/>
            <a:ext cx="8110080" cy="0"/>
          </a:xfrm>
          <a:prstGeom prst="line">
            <a:avLst/>
          </a:prstGeom>
          <a:ln/>
        </p:spPr>
        <p:style>
          <a:lnRef idx="1">
            <a:schemeClr val="accent3"/>
          </a:lnRef>
          <a:fillRef idx="0">
            <a:schemeClr val="accent3"/>
          </a:fillRef>
          <a:effectRef idx="0">
            <a:schemeClr val="accent3"/>
          </a:effectRef>
          <a:fontRef idx="minor"/>
        </p:style>
      </p:sp>
      <p:sp>
        <p:nvSpPr>
          <p:cNvPr id="9" name="CustomShape 1">
            <a:extLst>
              <a:ext uri="{FF2B5EF4-FFF2-40B4-BE49-F238E27FC236}">
                <a16:creationId xmlns="" xmlns:a16="http://schemas.microsoft.com/office/drawing/2014/main" id="{20C67339-6A1C-4F9D-8A74-D056AA0B6743}"/>
              </a:ext>
            </a:extLst>
          </p:cNvPr>
          <p:cNvSpPr/>
          <p:nvPr/>
        </p:nvSpPr>
        <p:spPr>
          <a:xfrm>
            <a:off x="0" y="6340680"/>
            <a:ext cx="12191760" cy="517320"/>
          </a:xfrm>
          <a:prstGeom prst="rect">
            <a:avLst/>
          </a:prstGeom>
          <a:solidFill>
            <a:srgbClr val="CDDEE0"/>
          </a:solidFill>
          <a:ln>
            <a:noFill/>
          </a:ln>
        </p:spPr>
        <p:style>
          <a:lnRef idx="2">
            <a:schemeClr val="accent1">
              <a:shade val="50000"/>
            </a:schemeClr>
          </a:lnRef>
          <a:fillRef idx="1">
            <a:schemeClr val="accent1"/>
          </a:fillRef>
          <a:effectRef idx="0">
            <a:schemeClr val="accent1"/>
          </a:effectRef>
          <a:fontRef idx="minor"/>
        </p:style>
      </p:sp>
      <p:sp>
        <p:nvSpPr>
          <p:cNvPr id="10" name="CustomShape 4">
            <a:extLst>
              <a:ext uri="{FF2B5EF4-FFF2-40B4-BE49-F238E27FC236}">
                <a16:creationId xmlns="" xmlns:a16="http://schemas.microsoft.com/office/drawing/2014/main" id="{770229F1-50B0-4893-BC50-5F5573115AFA}"/>
              </a:ext>
            </a:extLst>
          </p:cNvPr>
          <p:cNvSpPr/>
          <p:nvPr/>
        </p:nvSpPr>
        <p:spPr>
          <a:xfrm>
            <a:off x="1523880" y="6410880"/>
            <a:ext cx="9143640" cy="401760"/>
          </a:xfrm>
          <a:prstGeom prst="rect">
            <a:avLst/>
          </a:prstGeom>
          <a:noFill/>
          <a:ln>
            <a:noFill/>
          </a:ln>
        </p:spPr>
        <p:style>
          <a:lnRef idx="0">
            <a:scrgbClr r="0" g="0" b="0"/>
          </a:lnRef>
          <a:fillRef idx="0">
            <a:scrgbClr r="0" g="0" b="0"/>
          </a:fillRef>
          <a:effectRef idx="0">
            <a:scrgbClr r="0" g="0" b="0"/>
          </a:effectRef>
          <a:fontRef idx="minor"/>
        </p:style>
        <p:txBody>
          <a:bodyPr>
            <a:noAutofit/>
          </a:bodyPr>
          <a:lstStyle/>
          <a:p>
            <a:pPr algn="ctr">
              <a:lnSpc>
                <a:spcPct val="90000"/>
              </a:lnSpc>
              <a:spcBef>
                <a:spcPts val="1001"/>
              </a:spcBef>
            </a:pPr>
            <a:r>
              <a:rPr lang="ru-RU" sz="2800" b="0" i="1" strike="noStrike" spc="-1" dirty="0">
                <a:solidFill>
                  <a:srgbClr val="58599B"/>
                </a:solidFill>
                <a:latin typeface="Warnock Pro"/>
              </a:rPr>
              <a:t>Защита интересов собственника. Надёжно!</a:t>
            </a:r>
            <a:endParaRPr lang="ru-RU" sz="2800" b="0" strike="noStrike" spc="-1" dirty="0">
              <a:latin typeface="Arial"/>
            </a:endParaRPr>
          </a:p>
        </p:txBody>
      </p:sp>
      <p:sp>
        <p:nvSpPr>
          <p:cNvPr id="4" name="Овал 3"/>
          <p:cNvSpPr/>
          <p:nvPr/>
        </p:nvSpPr>
        <p:spPr>
          <a:xfrm>
            <a:off x="250296" y="1562673"/>
            <a:ext cx="3552825" cy="353377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t>ВЫЯВЛЕНИЕ ЗАДОЛЖЕННОСТИ (ОТРИЦАТЕЛЬНОЕ САЛЬДО ЕНС)</a:t>
            </a:r>
            <a:endParaRPr lang="ru-RU" b="1" dirty="0"/>
          </a:p>
        </p:txBody>
      </p:sp>
      <p:sp>
        <p:nvSpPr>
          <p:cNvPr id="11" name="Овал 10"/>
          <p:cNvSpPr/>
          <p:nvPr/>
        </p:nvSpPr>
        <p:spPr>
          <a:xfrm>
            <a:off x="4323621" y="1597362"/>
            <a:ext cx="3552825" cy="3533775"/>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70C0"/>
                </a:solidFill>
              </a:rPr>
              <a:t>ТРЕБОВАНИЕ ОБ УПЛАТЕ ЗАДОЛЖЕННОСТИ</a:t>
            </a:r>
            <a:endParaRPr lang="ru-RU" b="1" dirty="0">
              <a:solidFill>
                <a:srgbClr val="0070C0"/>
              </a:solidFill>
            </a:endParaRPr>
          </a:p>
        </p:txBody>
      </p:sp>
      <p:sp>
        <p:nvSpPr>
          <p:cNvPr id="12" name="Овал 11"/>
          <p:cNvSpPr/>
          <p:nvPr/>
        </p:nvSpPr>
        <p:spPr>
          <a:xfrm>
            <a:off x="8396946" y="1562673"/>
            <a:ext cx="3552825" cy="353377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t>РЕШЕНИЕ О ВЗЫСКАНИИ ЗАДОЛЖЕННОСТИ</a:t>
            </a:r>
            <a:endParaRPr lang="ru-RU" b="1" dirty="0"/>
          </a:p>
        </p:txBody>
      </p:sp>
      <p:sp>
        <p:nvSpPr>
          <p:cNvPr id="13" name="Стрелка вправо 12"/>
          <p:cNvSpPr/>
          <p:nvPr/>
        </p:nvSpPr>
        <p:spPr>
          <a:xfrm>
            <a:off x="3556440" y="2970712"/>
            <a:ext cx="1162050" cy="9715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Стрелка вправо 13"/>
          <p:cNvSpPr/>
          <p:nvPr/>
        </p:nvSpPr>
        <p:spPr>
          <a:xfrm>
            <a:off x="7672245" y="2894990"/>
            <a:ext cx="1162050" cy="9715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4523122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7976439" y="2399537"/>
            <a:ext cx="3204306" cy="3781425"/>
          </a:xfrm>
          <a:prstGeom prst="rect">
            <a:avLst/>
          </a:prstGeom>
        </p:spPr>
      </p:pic>
      <p:sp>
        <p:nvSpPr>
          <p:cNvPr id="2" name="Прямоугольник 1">
            <a:extLst>
              <a:ext uri="{FF2B5EF4-FFF2-40B4-BE49-F238E27FC236}">
                <a16:creationId xmlns="" xmlns:a16="http://schemas.microsoft.com/office/drawing/2014/main" id="{A4A87C69-C36A-4EE8-B31C-E59FE91CE915}"/>
              </a:ext>
            </a:extLst>
          </p:cNvPr>
          <p:cNvSpPr/>
          <p:nvPr/>
        </p:nvSpPr>
        <p:spPr>
          <a:xfrm>
            <a:off x="21783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2768061" y="120056"/>
            <a:ext cx="8741577" cy="816304"/>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ru-RU" sz="2000" b="1" dirty="0" smtClean="0">
                <a:solidFill>
                  <a:srgbClr val="0070C0"/>
                </a:solidFill>
              </a:rPr>
              <a:t>НОВЫЕ ПРАВИЛА ВЗЫСКАНИЯ ЗАДОЛЖЕННОСТИ:</a:t>
            </a:r>
          </a:p>
          <a:p>
            <a:pPr algn="ctr"/>
            <a:r>
              <a:rPr lang="ru-RU" sz="2000" b="1" dirty="0" smtClean="0">
                <a:solidFill>
                  <a:srgbClr val="0070C0"/>
                </a:solidFill>
              </a:rPr>
              <a:t>НАПРАВЛЕНИЕ ТРЕБОВАНИЯ ОБ УПЛАТЕ ЗАДОЛЖЕННОСТИ</a:t>
            </a:r>
            <a:endParaRPr lang="ru-RU" sz="2000" b="1" dirty="0">
              <a:solidFill>
                <a:srgbClr val="0070C0"/>
              </a:solidFill>
            </a:endParaRPr>
          </a:p>
        </p:txBody>
      </p:sp>
      <p:sp>
        <p:nvSpPr>
          <p:cNvPr id="5" name="TextBox 4">
            <a:extLst>
              <a:ext uri="{FF2B5EF4-FFF2-40B4-BE49-F238E27FC236}">
                <a16:creationId xmlns="" xmlns:a16="http://schemas.microsoft.com/office/drawing/2014/main" id="{8A25DFB0-0884-4ADA-A8E0-DB093644E74A}"/>
              </a:ext>
            </a:extLst>
          </p:cNvPr>
          <p:cNvSpPr txBox="1"/>
          <p:nvPr/>
        </p:nvSpPr>
        <p:spPr>
          <a:xfrm>
            <a:off x="1920511" y="1937872"/>
            <a:ext cx="8537097" cy="923330"/>
          </a:xfrm>
          <a:prstGeom prst="rect">
            <a:avLst/>
          </a:prstGeom>
          <a:noFill/>
        </p:spPr>
        <p:txBody>
          <a:bodyPr wrap="square">
            <a:spAutoFit/>
          </a:bodyPr>
          <a:lstStyle/>
          <a:p>
            <a:pPr algn="just"/>
            <a:r>
              <a:rPr lang="ru-RU" dirty="0"/>
              <a:t> </a:t>
            </a:r>
            <a:endParaRPr lang="ru-RU" dirty="0">
              <a:solidFill>
                <a:srgbClr val="FF0000"/>
              </a:solidFill>
            </a:endParaRPr>
          </a:p>
          <a:p>
            <a:endParaRPr lang="ru-RU" dirty="0"/>
          </a:p>
          <a:p>
            <a:endParaRPr lang="ru-RU" dirty="0"/>
          </a:p>
        </p:txBody>
      </p:sp>
      <p:sp>
        <p:nvSpPr>
          <p:cNvPr id="7" name="TextBox 6">
            <a:extLst>
              <a:ext uri="{FF2B5EF4-FFF2-40B4-BE49-F238E27FC236}">
                <a16:creationId xmlns="" xmlns:a16="http://schemas.microsoft.com/office/drawing/2014/main" id="{652483EA-B45D-4A4B-BBC4-64AF70E89243}"/>
              </a:ext>
            </a:extLst>
          </p:cNvPr>
          <p:cNvSpPr txBox="1"/>
          <p:nvPr/>
        </p:nvSpPr>
        <p:spPr>
          <a:xfrm>
            <a:off x="408507" y="1291542"/>
            <a:ext cx="7878243" cy="3139321"/>
          </a:xfrm>
          <a:prstGeom prst="rect">
            <a:avLst/>
          </a:prstGeom>
          <a:noFill/>
        </p:spPr>
        <p:txBody>
          <a:bodyPr wrap="square">
            <a:spAutoFit/>
          </a:bodyPr>
          <a:lstStyle/>
          <a:p>
            <a:pPr algn="just"/>
            <a:r>
              <a:rPr lang="ru-RU" dirty="0" smtClean="0"/>
              <a:t>Содержит</a:t>
            </a:r>
            <a:r>
              <a:rPr lang="ru-RU" dirty="0"/>
              <a:t>:</a:t>
            </a:r>
          </a:p>
          <a:p>
            <a:pPr marL="285750" lvl="0" indent="-285750" algn="just">
              <a:buFont typeface="Wingdings" panose="05000000000000000000" pitchFamily="2" charset="2"/>
              <a:buChar char="Ø"/>
            </a:pPr>
            <a:r>
              <a:rPr lang="ru-RU" dirty="0"/>
              <a:t>Сумму задолженности с указанием налогов</a:t>
            </a:r>
            <a:r>
              <a:rPr lang="ru-RU" dirty="0" smtClean="0"/>
              <a:t>, </a:t>
            </a:r>
            <a:r>
              <a:rPr lang="ru-RU" dirty="0"/>
              <a:t>сборов, страховых взносов, пеней, штрафов, процентов на момент направления требования;</a:t>
            </a:r>
          </a:p>
          <a:p>
            <a:pPr marL="285750" lvl="0" indent="-285750" algn="just">
              <a:buFont typeface="Wingdings" panose="05000000000000000000" pitchFamily="2" charset="2"/>
              <a:buChar char="Ø"/>
            </a:pPr>
            <a:r>
              <a:rPr lang="ru-RU" dirty="0"/>
              <a:t>Срок исполнения требования ( 8 дней с даты получения, если иное не указано в требовании);</a:t>
            </a:r>
          </a:p>
          <a:p>
            <a:pPr marL="285750" lvl="0" indent="-285750" algn="just">
              <a:buFont typeface="Wingdings" panose="05000000000000000000" pitchFamily="2" charset="2"/>
              <a:buChar char="Ø"/>
            </a:pPr>
            <a:r>
              <a:rPr lang="ru-RU" dirty="0"/>
              <a:t> Передается: руководителю лично, по почте заказным письмом, по ТКС или через  личный кабинет налогоплательщика;</a:t>
            </a:r>
          </a:p>
          <a:p>
            <a:pPr marL="285750" lvl="0" indent="-285750" algn="just">
              <a:buFont typeface="Wingdings" panose="05000000000000000000" pitchFamily="2" charset="2"/>
              <a:buChar char="Ø"/>
            </a:pPr>
            <a:r>
              <a:rPr lang="ru-RU" dirty="0"/>
              <a:t>Срок направления – не позднее 3-х месяцев со дня формирования отрицательного сальдо ЕНС.</a:t>
            </a:r>
          </a:p>
          <a:p>
            <a:pPr marL="285750" indent="-285750" algn="just">
              <a:buFont typeface="Wingdings" panose="05000000000000000000" pitchFamily="2" charset="2"/>
              <a:buChar char="Ø"/>
            </a:pPr>
            <a:r>
              <a:rPr lang="ru-RU" dirty="0"/>
              <a:t>Если налогоплательщик не исполнил в указанный срок требование, то НО инициирует процедуру взыскания задолженности.</a:t>
            </a:r>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3"/>
          <a:srcRect b="14181"/>
          <a:stretch/>
        </p:blipFill>
        <p:spPr>
          <a:xfrm>
            <a:off x="412221" y="233661"/>
            <a:ext cx="2355840" cy="754920"/>
          </a:xfrm>
          <a:prstGeom prst="rect">
            <a:avLst/>
          </a:prstGeom>
        </p:spPr>
      </p:pic>
      <p:sp>
        <p:nvSpPr>
          <p:cNvPr id="8" name="Line 5">
            <a:extLst>
              <a:ext uri="{FF2B5EF4-FFF2-40B4-BE49-F238E27FC236}">
                <a16:creationId xmlns="" xmlns:a16="http://schemas.microsoft.com/office/drawing/2014/main" id="{81E79B63-4151-4A9C-895C-B92BA3AC9DB5}"/>
              </a:ext>
            </a:extLst>
          </p:cNvPr>
          <p:cNvSpPr/>
          <p:nvPr/>
        </p:nvSpPr>
        <p:spPr>
          <a:xfrm>
            <a:off x="3556440" y="981720"/>
            <a:ext cx="8110080" cy="0"/>
          </a:xfrm>
          <a:prstGeom prst="line">
            <a:avLst/>
          </a:prstGeom>
          <a:ln/>
        </p:spPr>
        <p:style>
          <a:lnRef idx="1">
            <a:schemeClr val="accent3"/>
          </a:lnRef>
          <a:fillRef idx="0">
            <a:schemeClr val="accent3"/>
          </a:fillRef>
          <a:effectRef idx="0">
            <a:schemeClr val="accent3"/>
          </a:effectRef>
          <a:fontRef idx="minor"/>
        </p:style>
      </p:sp>
      <p:sp>
        <p:nvSpPr>
          <p:cNvPr id="9" name="CustomShape 1">
            <a:extLst>
              <a:ext uri="{FF2B5EF4-FFF2-40B4-BE49-F238E27FC236}">
                <a16:creationId xmlns="" xmlns:a16="http://schemas.microsoft.com/office/drawing/2014/main" id="{20C67339-6A1C-4F9D-8A74-D056AA0B6743}"/>
              </a:ext>
            </a:extLst>
          </p:cNvPr>
          <p:cNvSpPr/>
          <p:nvPr/>
        </p:nvSpPr>
        <p:spPr>
          <a:xfrm>
            <a:off x="0" y="6340680"/>
            <a:ext cx="12191760" cy="517320"/>
          </a:xfrm>
          <a:prstGeom prst="rect">
            <a:avLst/>
          </a:prstGeom>
          <a:solidFill>
            <a:srgbClr val="CDDEE0"/>
          </a:solidFill>
          <a:ln>
            <a:noFill/>
          </a:ln>
        </p:spPr>
        <p:style>
          <a:lnRef idx="2">
            <a:schemeClr val="accent1">
              <a:shade val="50000"/>
            </a:schemeClr>
          </a:lnRef>
          <a:fillRef idx="1">
            <a:schemeClr val="accent1"/>
          </a:fillRef>
          <a:effectRef idx="0">
            <a:schemeClr val="accent1"/>
          </a:effectRef>
          <a:fontRef idx="minor"/>
        </p:style>
      </p:sp>
      <p:sp>
        <p:nvSpPr>
          <p:cNvPr id="10" name="CustomShape 4">
            <a:extLst>
              <a:ext uri="{FF2B5EF4-FFF2-40B4-BE49-F238E27FC236}">
                <a16:creationId xmlns="" xmlns:a16="http://schemas.microsoft.com/office/drawing/2014/main" id="{770229F1-50B0-4893-BC50-5F5573115AFA}"/>
              </a:ext>
            </a:extLst>
          </p:cNvPr>
          <p:cNvSpPr/>
          <p:nvPr/>
        </p:nvSpPr>
        <p:spPr>
          <a:xfrm>
            <a:off x="1523880" y="6410880"/>
            <a:ext cx="9143640" cy="401760"/>
          </a:xfrm>
          <a:prstGeom prst="rect">
            <a:avLst/>
          </a:prstGeom>
          <a:noFill/>
          <a:ln>
            <a:noFill/>
          </a:ln>
        </p:spPr>
        <p:style>
          <a:lnRef idx="0">
            <a:scrgbClr r="0" g="0" b="0"/>
          </a:lnRef>
          <a:fillRef idx="0">
            <a:scrgbClr r="0" g="0" b="0"/>
          </a:fillRef>
          <a:effectRef idx="0">
            <a:scrgbClr r="0" g="0" b="0"/>
          </a:effectRef>
          <a:fontRef idx="minor"/>
        </p:style>
        <p:txBody>
          <a:bodyPr>
            <a:noAutofit/>
          </a:bodyPr>
          <a:lstStyle/>
          <a:p>
            <a:pPr algn="ctr">
              <a:lnSpc>
                <a:spcPct val="90000"/>
              </a:lnSpc>
              <a:spcBef>
                <a:spcPts val="1001"/>
              </a:spcBef>
            </a:pPr>
            <a:r>
              <a:rPr lang="ru-RU" sz="2800" b="0" i="1" strike="noStrike" spc="-1" dirty="0">
                <a:solidFill>
                  <a:srgbClr val="58599B"/>
                </a:solidFill>
                <a:latin typeface="Warnock Pro"/>
              </a:rPr>
              <a:t>Защита интересов собственника. Надёжно!</a:t>
            </a:r>
            <a:endParaRPr lang="ru-RU" sz="2800" b="0" strike="noStrike" spc="-1" dirty="0">
              <a:latin typeface="Arial"/>
            </a:endParaRPr>
          </a:p>
        </p:txBody>
      </p:sp>
    </p:spTree>
    <p:extLst>
      <p:ext uri="{BB962C8B-B14F-4D97-AF65-F5344CB8AC3E}">
        <p14:creationId xmlns:p14="http://schemas.microsoft.com/office/powerpoint/2010/main" val="126712709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 xmlns:a16="http://schemas.microsoft.com/office/drawing/2014/main" id="{A4A87C69-C36A-4EE8-B31C-E59FE91CE915}"/>
              </a:ext>
            </a:extLst>
          </p:cNvPr>
          <p:cNvSpPr/>
          <p:nvPr/>
        </p:nvSpPr>
        <p:spPr>
          <a:xfrm>
            <a:off x="21783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2836124" y="202969"/>
            <a:ext cx="8741577" cy="816304"/>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ru-RU" sz="2000" b="1" dirty="0" smtClean="0">
                <a:solidFill>
                  <a:srgbClr val="0070C0"/>
                </a:solidFill>
              </a:rPr>
              <a:t>ВЗЫСКАНИЕ ЗАДОЛЖЕННОСТИ</a:t>
            </a:r>
          </a:p>
        </p:txBody>
      </p:sp>
      <p:sp>
        <p:nvSpPr>
          <p:cNvPr id="5" name="TextBox 4">
            <a:extLst>
              <a:ext uri="{FF2B5EF4-FFF2-40B4-BE49-F238E27FC236}">
                <a16:creationId xmlns="" xmlns:a16="http://schemas.microsoft.com/office/drawing/2014/main" id="{8A25DFB0-0884-4ADA-A8E0-DB093644E74A}"/>
              </a:ext>
            </a:extLst>
          </p:cNvPr>
          <p:cNvSpPr txBox="1"/>
          <p:nvPr/>
        </p:nvSpPr>
        <p:spPr>
          <a:xfrm>
            <a:off x="1920511" y="1937872"/>
            <a:ext cx="8537097" cy="923330"/>
          </a:xfrm>
          <a:prstGeom prst="rect">
            <a:avLst/>
          </a:prstGeom>
          <a:noFill/>
        </p:spPr>
        <p:txBody>
          <a:bodyPr wrap="square">
            <a:spAutoFit/>
          </a:bodyPr>
          <a:lstStyle/>
          <a:p>
            <a:pPr algn="just"/>
            <a:r>
              <a:rPr lang="ru-RU" dirty="0"/>
              <a:t> </a:t>
            </a:r>
            <a:endParaRPr lang="ru-RU" dirty="0">
              <a:solidFill>
                <a:srgbClr val="FF0000"/>
              </a:solidFill>
            </a:endParaRPr>
          </a:p>
          <a:p>
            <a:endParaRPr lang="ru-RU" dirty="0"/>
          </a:p>
          <a:p>
            <a:endParaRPr lang="ru-RU" dirty="0"/>
          </a:p>
        </p:txBody>
      </p:sp>
      <p:sp>
        <p:nvSpPr>
          <p:cNvPr id="7" name="TextBox 6">
            <a:extLst>
              <a:ext uri="{FF2B5EF4-FFF2-40B4-BE49-F238E27FC236}">
                <a16:creationId xmlns="" xmlns:a16="http://schemas.microsoft.com/office/drawing/2014/main" id="{652483EA-B45D-4A4B-BBC4-64AF70E89243}"/>
              </a:ext>
            </a:extLst>
          </p:cNvPr>
          <p:cNvSpPr txBox="1"/>
          <p:nvPr/>
        </p:nvSpPr>
        <p:spPr>
          <a:xfrm>
            <a:off x="914400" y="1295400"/>
            <a:ext cx="10885321" cy="4524315"/>
          </a:xfrm>
          <a:prstGeom prst="rect">
            <a:avLst/>
          </a:prstGeom>
          <a:noFill/>
        </p:spPr>
        <p:txBody>
          <a:bodyPr wrap="square">
            <a:spAutoFit/>
          </a:bodyPr>
          <a:lstStyle/>
          <a:p>
            <a:pPr lvl="0" algn="just"/>
            <a:r>
              <a:rPr lang="ru-RU" b="1" dirty="0" smtClean="0"/>
              <a:t>Неисполнение </a:t>
            </a:r>
            <a:r>
              <a:rPr lang="ru-RU" b="1" dirty="0"/>
              <a:t>требования об уплате задолженности</a:t>
            </a:r>
            <a:endParaRPr lang="ru-RU" dirty="0"/>
          </a:p>
          <a:p>
            <a:pPr lvl="0" algn="just"/>
            <a:r>
              <a:rPr lang="ru-RU" b="1" dirty="0"/>
              <a:t>Решение о взыскании задолженности</a:t>
            </a:r>
            <a:endParaRPr lang="ru-RU" dirty="0"/>
          </a:p>
          <a:p>
            <a:pPr marL="285750" lvl="0" indent="-285750" algn="just">
              <a:buFont typeface="Wingdings" panose="05000000000000000000" pitchFamily="2" charset="2"/>
              <a:buChar char="Ø"/>
            </a:pPr>
            <a:r>
              <a:rPr lang="ru-RU" b="1" dirty="0">
                <a:solidFill>
                  <a:srgbClr val="FF0000"/>
                </a:solidFill>
              </a:rPr>
              <a:t>Новое!</a:t>
            </a:r>
            <a:r>
              <a:rPr lang="ru-RU" b="1" dirty="0"/>
              <a:t> </a:t>
            </a:r>
            <a:r>
              <a:rPr lang="ru-RU" dirty="0"/>
              <a:t>Размещение решения о взыскании задолженности, а также поручений налогового органа банкам на списание и перечисление суммы задолженности </a:t>
            </a:r>
            <a:r>
              <a:rPr lang="ru-RU" b="1" dirty="0"/>
              <a:t>в реестре решений о взыскании задолженности</a:t>
            </a:r>
            <a:r>
              <a:rPr lang="ru-RU" dirty="0"/>
              <a:t>;</a:t>
            </a:r>
          </a:p>
          <a:p>
            <a:pPr marL="285750" lvl="0" indent="-285750" algn="just">
              <a:buFont typeface="Wingdings" panose="05000000000000000000" pitchFamily="2" charset="2"/>
              <a:buChar char="Ø"/>
            </a:pPr>
            <a:r>
              <a:rPr lang="ru-RU" dirty="0"/>
              <a:t>При изменении величины</a:t>
            </a:r>
            <a:r>
              <a:rPr lang="ru-RU" b="1" dirty="0"/>
              <a:t> </a:t>
            </a:r>
            <a:r>
              <a:rPr lang="ru-RU" dirty="0"/>
              <a:t>отрицательного сальдо, в реестре  решений о взыскании задолженности размещается информация о сумме задолженности, подлежащей перечислению по поручению НО;</a:t>
            </a:r>
          </a:p>
          <a:p>
            <a:pPr marL="285750" lvl="0" indent="-285750" algn="just">
              <a:buFont typeface="Wingdings" panose="05000000000000000000" pitchFamily="2" charset="2"/>
              <a:buChar char="Ø"/>
            </a:pPr>
            <a:r>
              <a:rPr lang="ru-RU" dirty="0"/>
              <a:t>Срок: не позднее 2-х месяцев после истечения срока , указанного в требовании об уплате задолженности</a:t>
            </a:r>
          </a:p>
          <a:p>
            <a:pPr lvl="0" algn="just"/>
            <a:r>
              <a:rPr lang="ru-RU" b="1" dirty="0"/>
              <a:t>Уведомление налогоплательщика о вынесении решения о взыскании</a:t>
            </a:r>
            <a:endParaRPr lang="ru-RU" dirty="0"/>
          </a:p>
          <a:p>
            <a:pPr marL="285750" lvl="0" indent="-285750" algn="just">
              <a:buFont typeface="Wingdings" panose="05000000000000000000" pitchFamily="2" charset="2"/>
              <a:buChar char="Ø"/>
            </a:pPr>
            <a:r>
              <a:rPr lang="ru-RU" dirty="0"/>
              <a:t>Срок: в течение 6 дней, после вынесения решения;</a:t>
            </a:r>
          </a:p>
          <a:p>
            <a:pPr marL="285750" lvl="0" indent="-285750" algn="just">
              <a:buFont typeface="Wingdings" panose="05000000000000000000" pitchFamily="2" charset="2"/>
              <a:buChar char="Ø"/>
            </a:pPr>
            <a:r>
              <a:rPr lang="ru-RU" dirty="0"/>
              <a:t>Способ информирования: ТКС или через личный кабинет налогоплательщика;</a:t>
            </a:r>
          </a:p>
          <a:p>
            <a:pPr marL="285750" lvl="0" indent="-285750" algn="just">
              <a:buFont typeface="Wingdings" panose="05000000000000000000" pitchFamily="2" charset="2"/>
              <a:buChar char="Ø"/>
            </a:pPr>
            <a:r>
              <a:rPr lang="ru-RU" dirty="0"/>
              <a:t>Аналогичный порядок при изменении величины отрицательного сальдо.</a:t>
            </a:r>
          </a:p>
          <a:p>
            <a:pPr lvl="0" algn="just"/>
            <a:r>
              <a:rPr lang="ru-RU" b="1" dirty="0"/>
              <a:t>Исполнение банком поручения налогового органа на перечисление денежных средств в счет погашения задолженности</a:t>
            </a:r>
            <a:endParaRPr lang="ru-RU" dirty="0"/>
          </a:p>
          <a:p>
            <a:pPr marL="285750" lvl="0" indent="-285750" algn="just">
              <a:buFont typeface="Wingdings" panose="05000000000000000000" pitchFamily="2" charset="2"/>
              <a:buChar char="Ø"/>
            </a:pPr>
            <a:r>
              <a:rPr lang="ru-RU" dirty="0"/>
              <a:t>Срок: в течение 1 операционного дня получения им указанного поручения.</a:t>
            </a:r>
          </a:p>
          <a:p>
            <a:pPr marL="285750" indent="-285750" algn="just">
              <a:buFont typeface="Wingdings" panose="05000000000000000000" pitchFamily="2" charset="2"/>
              <a:buChar char="q"/>
            </a:pPr>
            <a:r>
              <a:rPr lang="ru-RU" dirty="0" smtClean="0"/>
              <a:t>Новый </a:t>
            </a:r>
            <a:r>
              <a:rPr lang="ru-RU" dirty="0"/>
              <a:t>порядок предусматривает взыскание задолженности  за счет электронных денежных средств </a:t>
            </a:r>
            <a:r>
              <a:rPr lang="ru-RU" dirty="0" smtClean="0"/>
              <a:t>налогоплательщика ( ранее  </a:t>
            </a:r>
            <a:r>
              <a:rPr lang="ru-RU" dirty="0"/>
              <a:t>такая возможность </a:t>
            </a:r>
            <a:r>
              <a:rPr lang="ru-RU" dirty="0" smtClean="0"/>
              <a:t>отсутствовала).</a:t>
            </a:r>
            <a:endParaRPr lang="ru-RU" dirty="0"/>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2"/>
          <a:srcRect b="14181"/>
          <a:stretch/>
        </p:blipFill>
        <p:spPr>
          <a:xfrm>
            <a:off x="412221" y="233661"/>
            <a:ext cx="2355840" cy="754920"/>
          </a:xfrm>
          <a:prstGeom prst="rect">
            <a:avLst/>
          </a:prstGeom>
        </p:spPr>
      </p:pic>
      <p:sp>
        <p:nvSpPr>
          <p:cNvPr id="8" name="Line 5">
            <a:extLst>
              <a:ext uri="{FF2B5EF4-FFF2-40B4-BE49-F238E27FC236}">
                <a16:creationId xmlns="" xmlns:a16="http://schemas.microsoft.com/office/drawing/2014/main" id="{81E79B63-4151-4A9C-895C-B92BA3AC9DB5}"/>
              </a:ext>
            </a:extLst>
          </p:cNvPr>
          <p:cNvSpPr/>
          <p:nvPr/>
        </p:nvSpPr>
        <p:spPr>
          <a:xfrm>
            <a:off x="3556440" y="981720"/>
            <a:ext cx="8110080" cy="0"/>
          </a:xfrm>
          <a:prstGeom prst="line">
            <a:avLst/>
          </a:prstGeom>
          <a:ln/>
        </p:spPr>
        <p:style>
          <a:lnRef idx="1">
            <a:schemeClr val="accent3"/>
          </a:lnRef>
          <a:fillRef idx="0">
            <a:schemeClr val="accent3"/>
          </a:fillRef>
          <a:effectRef idx="0">
            <a:schemeClr val="accent3"/>
          </a:effectRef>
          <a:fontRef idx="minor"/>
        </p:style>
      </p:sp>
      <p:sp>
        <p:nvSpPr>
          <p:cNvPr id="9" name="CustomShape 1">
            <a:extLst>
              <a:ext uri="{FF2B5EF4-FFF2-40B4-BE49-F238E27FC236}">
                <a16:creationId xmlns="" xmlns:a16="http://schemas.microsoft.com/office/drawing/2014/main" id="{20C67339-6A1C-4F9D-8A74-D056AA0B6743}"/>
              </a:ext>
            </a:extLst>
          </p:cNvPr>
          <p:cNvSpPr/>
          <p:nvPr/>
        </p:nvSpPr>
        <p:spPr>
          <a:xfrm>
            <a:off x="0" y="6340680"/>
            <a:ext cx="12191760" cy="517320"/>
          </a:xfrm>
          <a:prstGeom prst="rect">
            <a:avLst/>
          </a:prstGeom>
          <a:solidFill>
            <a:srgbClr val="CDDEE0"/>
          </a:solidFill>
          <a:ln>
            <a:noFill/>
          </a:ln>
        </p:spPr>
        <p:style>
          <a:lnRef idx="2">
            <a:schemeClr val="accent1">
              <a:shade val="50000"/>
            </a:schemeClr>
          </a:lnRef>
          <a:fillRef idx="1">
            <a:schemeClr val="accent1"/>
          </a:fillRef>
          <a:effectRef idx="0">
            <a:schemeClr val="accent1"/>
          </a:effectRef>
          <a:fontRef idx="minor"/>
        </p:style>
      </p:sp>
      <p:sp>
        <p:nvSpPr>
          <p:cNvPr id="10" name="CustomShape 4">
            <a:extLst>
              <a:ext uri="{FF2B5EF4-FFF2-40B4-BE49-F238E27FC236}">
                <a16:creationId xmlns="" xmlns:a16="http://schemas.microsoft.com/office/drawing/2014/main" id="{770229F1-50B0-4893-BC50-5F5573115AFA}"/>
              </a:ext>
            </a:extLst>
          </p:cNvPr>
          <p:cNvSpPr/>
          <p:nvPr/>
        </p:nvSpPr>
        <p:spPr>
          <a:xfrm>
            <a:off x="1523880" y="6410880"/>
            <a:ext cx="9143640" cy="401760"/>
          </a:xfrm>
          <a:prstGeom prst="rect">
            <a:avLst/>
          </a:prstGeom>
          <a:noFill/>
          <a:ln>
            <a:noFill/>
          </a:ln>
        </p:spPr>
        <p:style>
          <a:lnRef idx="0">
            <a:scrgbClr r="0" g="0" b="0"/>
          </a:lnRef>
          <a:fillRef idx="0">
            <a:scrgbClr r="0" g="0" b="0"/>
          </a:fillRef>
          <a:effectRef idx="0">
            <a:scrgbClr r="0" g="0" b="0"/>
          </a:effectRef>
          <a:fontRef idx="minor"/>
        </p:style>
        <p:txBody>
          <a:bodyPr>
            <a:noAutofit/>
          </a:bodyPr>
          <a:lstStyle/>
          <a:p>
            <a:pPr algn="ctr">
              <a:lnSpc>
                <a:spcPct val="90000"/>
              </a:lnSpc>
              <a:spcBef>
                <a:spcPts val="1001"/>
              </a:spcBef>
            </a:pPr>
            <a:r>
              <a:rPr lang="ru-RU" sz="2800" b="0" i="1" strike="noStrike" spc="-1" dirty="0">
                <a:solidFill>
                  <a:srgbClr val="58599B"/>
                </a:solidFill>
                <a:latin typeface="Warnock Pro"/>
              </a:rPr>
              <a:t>Защита интересов собственника. Надёжно!</a:t>
            </a:r>
            <a:endParaRPr lang="ru-RU" sz="2800" b="0" strike="noStrike" spc="-1" dirty="0">
              <a:latin typeface="Arial"/>
            </a:endParaRPr>
          </a:p>
        </p:txBody>
      </p:sp>
    </p:spTree>
    <p:extLst>
      <p:ext uri="{BB962C8B-B14F-4D97-AF65-F5344CB8AC3E}">
        <p14:creationId xmlns:p14="http://schemas.microsoft.com/office/powerpoint/2010/main" val="18233654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 xmlns:a16="http://schemas.microsoft.com/office/drawing/2014/main" id="{A4A87C69-C36A-4EE8-B31C-E59FE91CE915}"/>
              </a:ext>
            </a:extLst>
          </p:cNvPr>
          <p:cNvSpPr/>
          <p:nvPr/>
        </p:nvSpPr>
        <p:spPr>
          <a:xfrm>
            <a:off x="21783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2836124" y="202969"/>
            <a:ext cx="8741577" cy="816304"/>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ru-RU" sz="2000" b="1" dirty="0" smtClean="0">
                <a:solidFill>
                  <a:srgbClr val="0070C0"/>
                </a:solidFill>
              </a:rPr>
              <a:t>ВЗЫСКАНИЕ ЗАДОЛЖЕННОСТИ В ВОПРОСАХ-ОТВЕТАХ ОТ ФНС</a:t>
            </a:r>
          </a:p>
        </p:txBody>
      </p:sp>
      <p:sp>
        <p:nvSpPr>
          <p:cNvPr id="5" name="TextBox 4">
            <a:extLst>
              <a:ext uri="{FF2B5EF4-FFF2-40B4-BE49-F238E27FC236}">
                <a16:creationId xmlns="" xmlns:a16="http://schemas.microsoft.com/office/drawing/2014/main" id="{8A25DFB0-0884-4ADA-A8E0-DB093644E74A}"/>
              </a:ext>
            </a:extLst>
          </p:cNvPr>
          <p:cNvSpPr txBox="1"/>
          <p:nvPr/>
        </p:nvSpPr>
        <p:spPr>
          <a:xfrm>
            <a:off x="1920511" y="1937872"/>
            <a:ext cx="8537097" cy="923330"/>
          </a:xfrm>
          <a:prstGeom prst="rect">
            <a:avLst/>
          </a:prstGeom>
          <a:noFill/>
        </p:spPr>
        <p:txBody>
          <a:bodyPr wrap="square">
            <a:spAutoFit/>
          </a:bodyPr>
          <a:lstStyle/>
          <a:p>
            <a:pPr algn="just"/>
            <a:r>
              <a:rPr lang="ru-RU" dirty="0"/>
              <a:t> </a:t>
            </a:r>
            <a:endParaRPr lang="ru-RU" dirty="0">
              <a:solidFill>
                <a:srgbClr val="FF0000"/>
              </a:solidFill>
            </a:endParaRPr>
          </a:p>
          <a:p>
            <a:endParaRPr lang="ru-RU" dirty="0"/>
          </a:p>
          <a:p>
            <a:endParaRPr lang="ru-RU" dirty="0"/>
          </a:p>
        </p:txBody>
      </p:sp>
      <p:sp>
        <p:nvSpPr>
          <p:cNvPr id="7" name="TextBox 6">
            <a:extLst>
              <a:ext uri="{FF2B5EF4-FFF2-40B4-BE49-F238E27FC236}">
                <a16:creationId xmlns="" xmlns:a16="http://schemas.microsoft.com/office/drawing/2014/main" id="{652483EA-B45D-4A4B-BBC4-64AF70E89243}"/>
              </a:ext>
            </a:extLst>
          </p:cNvPr>
          <p:cNvSpPr txBox="1"/>
          <p:nvPr/>
        </p:nvSpPr>
        <p:spPr>
          <a:xfrm>
            <a:off x="339969" y="1049215"/>
            <a:ext cx="11582400" cy="5309146"/>
          </a:xfrm>
          <a:prstGeom prst="rect">
            <a:avLst/>
          </a:prstGeom>
          <a:noFill/>
        </p:spPr>
        <p:txBody>
          <a:bodyPr wrap="square">
            <a:spAutoFit/>
          </a:bodyPr>
          <a:lstStyle/>
          <a:p>
            <a:pPr marL="285750" indent="-285750">
              <a:buFont typeface="Wingdings" panose="05000000000000000000" pitchFamily="2" charset="2"/>
              <a:buChar char="q"/>
            </a:pPr>
            <a:r>
              <a:rPr lang="ru-RU" sz="1700" b="1" dirty="0"/>
              <a:t>Будет ли автоматическое погашение долга если налогоплательщик оспаривает его в апелляционном порядке или </a:t>
            </a:r>
            <a:r>
              <a:rPr lang="ru-RU" sz="1700" b="1" dirty="0" smtClean="0"/>
              <a:t>суде?</a:t>
            </a:r>
            <a:endParaRPr lang="ru-RU" sz="1700" dirty="0"/>
          </a:p>
          <a:p>
            <a:pPr marL="285750" indent="-285750">
              <a:buFont typeface="Wingdings" panose="05000000000000000000" pitchFamily="2" charset="2"/>
              <a:buChar char="Ø"/>
            </a:pPr>
            <a:r>
              <a:rPr lang="ru-RU" sz="1700" dirty="0" smtClean="0"/>
              <a:t>Не </a:t>
            </a:r>
            <a:r>
              <a:rPr lang="ru-RU" sz="1700" dirty="0"/>
              <a:t>будет. Действующая процедура оспаривания налогоплательщиком своих обязательств, в случае несогласия с начисленными суммами, не меняется. Если долг оспаривается в апелляционном порядке или суде и судом наложены обеспечительные меры, указанная сумма не подлежит взысканию и исключается из ЕНС</a:t>
            </a:r>
            <a:r>
              <a:rPr lang="ru-RU" sz="1700" dirty="0" smtClean="0"/>
              <a:t>.</a:t>
            </a:r>
          </a:p>
          <a:p>
            <a:pPr marL="285750" indent="-285750">
              <a:buFont typeface="Wingdings" panose="05000000000000000000" pitchFamily="2" charset="2"/>
              <a:buChar char="q"/>
            </a:pPr>
            <a:r>
              <a:rPr lang="ru-RU" sz="1700" dirty="0" smtClean="0"/>
              <a:t> </a:t>
            </a:r>
            <a:r>
              <a:rPr lang="ru-RU" sz="1700" b="1" dirty="0" smtClean="0"/>
              <a:t>Будет </a:t>
            </a:r>
            <a:r>
              <a:rPr lang="ru-RU" sz="1700" b="1" dirty="0"/>
              <a:t>ли долг, по которому пропущен срок взыскания, автоматически исключен из сальдо ЕНС?</a:t>
            </a:r>
            <a:endParaRPr lang="ru-RU" sz="1700" dirty="0"/>
          </a:p>
          <a:p>
            <a:pPr marL="285750" indent="-285750">
              <a:buFont typeface="Wingdings" panose="05000000000000000000" pitchFamily="2" charset="2"/>
              <a:buChar char="Ø"/>
            </a:pPr>
            <a:r>
              <a:rPr lang="ru-RU" sz="1700" dirty="0" smtClean="0"/>
              <a:t>Такой </a:t>
            </a:r>
            <a:r>
              <a:rPr lang="ru-RU" sz="1700" dirty="0"/>
              <a:t>долг будет исключен из сальдо ЕНС. Без восстановления возможности его взыскания судом данная сумма не будет влиять на состояние расчетов налогоплательщика с бюджетом и будет исключаться из справки об исполнении обязанности</a:t>
            </a:r>
            <a:r>
              <a:rPr lang="ru-RU" sz="1700" dirty="0" smtClean="0"/>
              <a:t>.</a:t>
            </a:r>
          </a:p>
          <a:p>
            <a:pPr marL="285750" indent="-285750" algn="just">
              <a:buFont typeface="Wingdings" panose="05000000000000000000" pitchFamily="2" charset="2"/>
              <a:buChar char="q"/>
            </a:pPr>
            <a:r>
              <a:rPr lang="ru-RU" sz="1700" b="1" dirty="0"/>
              <a:t>Где </a:t>
            </a:r>
            <a:r>
              <a:rPr lang="ru-RU" sz="1700" b="1" dirty="0" smtClean="0"/>
              <a:t>узнать </a:t>
            </a:r>
            <a:r>
              <a:rPr lang="ru-RU" sz="1700" b="1" dirty="0"/>
              <a:t>информацию о состоянии ЕНС?</a:t>
            </a:r>
            <a:endParaRPr lang="ru-RU" sz="1700" dirty="0"/>
          </a:p>
          <a:p>
            <a:pPr marL="285750" indent="-285750" algn="just">
              <a:buFont typeface="Wingdings" panose="05000000000000000000" pitchFamily="2" charset="2"/>
              <a:buChar char="Ø"/>
            </a:pPr>
            <a:r>
              <a:rPr lang="ru-RU" sz="1700" dirty="0"/>
              <a:t> </a:t>
            </a:r>
            <a:r>
              <a:rPr lang="ru-RU" sz="1700" dirty="0" smtClean="0"/>
              <a:t>Налогоплательщику </a:t>
            </a:r>
            <a:r>
              <a:rPr lang="ru-RU" sz="1700" dirty="0"/>
              <a:t>будут доступны данные о состоянии ЕНС в личном кабинете налогоплательщика или в его учетной бухгалтерской системе.</a:t>
            </a:r>
          </a:p>
          <a:p>
            <a:pPr marL="285750" indent="-285750" algn="just">
              <a:buFont typeface="Wingdings" panose="05000000000000000000" pitchFamily="2" charset="2"/>
              <a:buChar char="Ø"/>
            </a:pPr>
            <a:r>
              <a:rPr lang="ru-RU" sz="1700" dirty="0" smtClean="0"/>
              <a:t>Кроме того, в </a:t>
            </a:r>
            <a:r>
              <a:rPr lang="ru-RU" sz="1700" dirty="0"/>
              <a:t>течение 5 рабочих дней по запросу налогоплательщика по ТКС, через ЛК или на бумажном носителе налоговый орган направит справку о наличии по состоянию на дату такого запроса положительного, отрицательного или нулевого сальдо единого налогового счета налогоплательщика.</a:t>
            </a:r>
          </a:p>
          <a:p>
            <a:pPr algn="just"/>
            <a:r>
              <a:rPr lang="ru-RU" sz="1700" dirty="0" smtClean="0"/>
              <a:t>Справка </a:t>
            </a:r>
            <a:r>
              <a:rPr lang="ru-RU" sz="1700" dirty="0"/>
              <a:t>о наличии отрицательного сальдо </a:t>
            </a:r>
            <a:r>
              <a:rPr lang="ru-RU" sz="1700" dirty="0" smtClean="0"/>
              <a:t>ЕНС содержит </a:t>
            </a:r>
            <a:r>
              <a:rPr lang="ru-RU" sz="1700" dirty="0"/>
              <a:t>подробные сведения о задолженности в разрезе каждой конкретной обязанности по уплате налогов, в том числе по срокам ее возникновения. Также в ней содержится карта расчета пеней, с информацией о периодах наличия недоимки, на которую начислена пеня и ключевая ставка рефинансирования Банка России.</a:t>
            </a:r>
          </a:p>
          <a:p>
            <a:pPr marL="285750" indent="-285750">
              <a:buFont typeface="Wingdings" panose="05000000000000000000" pitchFamily="2" charset="2"/>
              <a:buChar char="Ø"/>
            </a:pPr>
            <a:endParaRPr lang="ru-RU" sz="1600" dirty="0"/>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2"/>
          <a:srcRect b="14181"/>
          <a:stretch/>
        </p:blipFill>
        <p:spPr>
          <a:xfrm>
            <a:off x="412221" y="233661"/>
            <a:ext cx="2355840" cy="754920"/>
          </a:xfrm>
          <a:prstGeom prst="rect">
            <a:avLst/>
          </a:prstGeom>
        </p:spPr>
      </p:pic>
      <p:sp>
        <p:nvSpPr>
          <p:cNvPr id="8" name="Line 5">
            <a:extLst>
              <a:ext uri="{FF2B5EF4-FFF2-40B4-BE49-F238E27FC236}">
                <a16:creationId xmlns="" xmlns:a16="http://schemas.microsoft.com/office/drawing/2014/main" id="{81E79B63-4151-4A9C-895C-B92BA3AC9DB5}"/>
              </a:ext>
            </a:extLst>
          </p:cNvPr>
          <p:cNvSpPr/>
          <p:nvPr/>
        </p:nvSpPr>
        <p:spPr>
          <a:xfrm>
            <a:off x="3556440" y="981720"/>
            <a:ext cx="8110080" cy="0"/>
          </a:xfrm>
          <a:prstGeom prst="line">
            <a:avLst/>
          </a:prstGeom>
          <a:ln/>
        </p:spPr>
        <p:style>
          <a:lnRef idx="1">
            <a:schemeClr val="accent3"/>
          </a:lnRef>
          <a:fillRef idx="0">
            <a:schemeClr val="accent3"/>
          </a:fillRef>
          <a:effectRef idx="0">
            <a:schemeClr val="accent3"/>
          </a:effectRef>
          <a:fontRef idx="minor"/>
        </p:style>
      </p:sp>
      <p:sp>
        <p:nvSpPr>
          <p:cNvPr id="9" name="CustomShape 1">
            <a:extLst>
              <a:ext uri="{FF2B5EF4-FFF2-40B4-BE49-F238E27FC236}">
                <a16:creationId xmlns="" xmlns:a16="http://schemas.microsoft.com/office/drawing/2014/main" id="{20C67339-6A1C-4F9D-8A74-D056AA0B6743}"/>
              </a:ext>
            </a:extLst>
          </p:cNvPr>
          <p:cNvSpPr/>
          <p:nvPr/>
        </p:nvSpPr>
        <p:spPr>
          <a:xfrm>
            <a:off x="0" y="6340680"/>
            <a:ext cx="12191760" cy="517320"/>
          </a:xfrm>
          <a:prstGeom prst="rect">
            <a:avLst/>
          </a:prstGeom>
          <a:solidFill>
            <a:srgbClr val="CDDEE0"/>
          </a:solidFill>
          <a:ln>
            <a:noFill/>
          </a:ln>
        </p:spPr>
        <p:style>
          <a:lnRef idx="2">
            <a:schemeClr val="accent1">
              <a:shade val="50000"/>
            </a:schemeClr>
          </a:lnRef>
          <a:fillRef idx="1">
            <a:schemeClr val="accent1"/>
          </a:fillRef>
          <a:effectRef idx="0">
            <a:schemeClr val="accent1"/>
          </a:effectRef>
          <a:fontRef idx="minor"/>
        </p:style>
      </p:sp>
      <p:sp>
        <p:nvSpPr>
          <p:cNvPr id="10" name="CustomShape 4">
            <a:extLst>
              <a:ext uri="{FF2B5EF4-FFF2-40B4-BE49-F238E27FC236}">
                <a16:creationId xmlns="" xmlns:a16="http://schemas.microsoft.com/office/drawing/2014/main" id="{770229F1-50B0-4893-BC50-5F5573115AFA}"/>
              </a:ext>
            </a:extLst>
          </p:cNvPr>
          <p:cNvSpPr/>
          <p:nvPr/>
        </p:nvSpPr>
        <p:spPr>
          <a:xfrm>
            <a:off x="1523880" y="6410880"/>
            <a:ext cx="9143640" cy="401760"/>
          </a:xfrm>
          <a:prstGeom prst="rect">
            <a:avLst/>
          </a:prstGeom>
          <a:noFill/>
          <a:ln>
            <a:noFill/>
          </a:ln>
        </p:spPr>
        <p:style>
          <a:lnRef idx="0">
            <a:scrgbClr r="0" g="0" b="0"/>
          </a:lnRef>
          <a:fillRef idx="0">
            <a:scrgbClr r="0" g="0" b="0"/>
          </a:fillRef>
          <a:effectRef idx="0">
            <a:scrgbClr r="0" g="0" b="0"/>
          </a:effectRef>
          <a:fontRef idx="minor"/>
        </p:style>
        <p:txBody>
          <a:bodyPr>
            <a:noAutofit/>
          </a:bodyPr>
          <a:lstStyle/>
          <a:p>
            <a:pPr algn="ctr">
              <a:lnSpc>
                <a:spcPct val="90000"/>
              </a:lnSpc>
              <a:spcBef>
                <a:spcPts val="1001"/>
              </a:spcBef>
            </a:pPr>
            <a:r>
              <a:rPr lang="ru-RU" sz="2800" b="0" i="1" strike="noStrike" spc="-1" dirty="0">
                <a:solidFill>
                  <a:srgbClr val="58599B"/>
                </a:solidFill>
                <a:latin typeface="Warnock Pro"/>
              </a:rPr>
              <a:t>Защита интересов собственника. Надёжно!</a:t>
            </a:r>
            <a:endParaRPr lang="ru-RU" sz="2800" b="0" strike="noStrike" spc="-1" dirty="0">
              <a:latin typeface="Arial"/>
            </a:endParaRPr>
          </a:p>
        </p:txBody>
      </p:sp>
    </p:spTree>
    <p:extLst>
      <p:ext uri="{BB962C8B-B14F-4D97-AF65-F5344CB8AC3E}">
        <p14:creationId xmlns:p14="http://schemas.microsoft.com/office/powerpoint/2010/main" val="107931881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 xmlns:a16="http://schemas.microsoft.com/office/drawing/2014/main" id="{A4A87C69-C36A-4EE8-B31C-E59FE91CE915}"/>
              </a:ext>
            </a:extLst>
          </p:cNvPr>
          <p:cNvSpPr/>
          <p:nvPr/>
        </p:nvSpPr>
        <p:spPr>
          <a:xfrm>
            <a:off x="21783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2924943" y="165416"/>
            <a:ext cx="8741577" cy="816304"/>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ru-RU" sz="2000" b="1" dirty="0" smtClean="0">
                <a:solidFill>
                  <a:srgbClr val="0070C0"/>
                </a:solidFill>
              </a:rPr>
              <a:t>НОВЫЙ ПОРЯДОК НАЧИСЛЕНИЯ ПЕНЕЙ:</a:t>
            </a:r>
          </a:p>
          <a:p>
            <a:pPr algn="ctr"/>
            <a:r>
              <a:rPr lang="ru-RU" sz="2000" b="1" dirty="0" smtClean="0">
                <a:solidFill>
                  <a:srgbClr val="0070C0"/>
                </a:solidFill>
              </a:rPr>
              <a:t>ОБЩИЕ ПРАВИЛА</a:t>
            </a:r>
          </a:p>
        </p:txBody>
      </p:sp>
      <p:sp>
        <p:nvSpPr>
          <p:cNvPr id="5" name="TextBox 4">
            <a:extLst>
              <a:ext uri="{FF2B5EF4-FFF2-40B4-BE49-F238E27FC236}">
                <a16:creationId xmlns="" xmlns:a16="http://schemas.microsoft.com/office/drawing/2014/main" id="{8A25DFB0-0884-4ADA-A8E0-DB093644E74A}"/>
              </a:ext>
            </a:extLst>
          </p:cNvPr>
          <p:cNvSpPr txBox="1"/>
          <p:nvPr/>
        </p:nvSpPr>
        <p:spPr>
          <a:xfrm>
            <a:off x="1920511" y="1937872"/>
            <a:ext cx="8537097" cy="923330"/>
          </a:xfrm>
          <a:prstGeom prst="rect">
            <a:avLst/>
          </a:prstGeom>
          <a:noFill/>
        </p:spPr>
        <p:txBody>
          <a:bodyPr wrap="square">
            <a:spAutoFit/>
          </a:bodyPr>
          <a:lstStyle/>
          <a:p>
            <a:pPr algn="just"/>
            <a:r>
              <a:rPr lang="ru-RU" dirty="0"/>
              <a:t> </a:t>
            </a:r>
            <a:endParaRPr lang="ru-RU" dirty="0">
              <a:solidFill>
                <a:srgbClr val="FF0000"/>
              </a:solidFill>
            </a:endParaRPr>
          </a:p>
          <a:p>
            <a:endParaRPr lang="ru-RU" dirty="0"/>
          </a:p>
          <a:p>
            <a:endParaRPr lang="ru-RU" dirty="0"/>
          </a:p>
        </p:txBody>
      </p:sp>
      <p:sp>
        <p:nvSpPr>
          <p:cNvPr id="7" name="TextBox 6">
            <a:extLst>
              <a:ext uri="{FF2B5EF4-FFF2-40B4-BE49-F238E27FC236}">
                <a16:creationId xmlns="" xmlns:a16="http://schemas.microsoft.com/office/drawing/2014/main" id="{652483EA-B45D-4A4B-BBC4-64AF70E89243}"/>
              </a:ext>
            </a:extLst>
          </p:cNvPr>
          <p:cNvSpPr txBox="1"/>
          <p:nvPr/>
        </p:nvSpPr>
        <p:spPr>
          <a:xfrm>
            <a:off x="412221" y="1168400"/>
            <a:ext cx="11254299" cy="5262979"/>
          </a:xfrm>
          <a:prstGeom prst="rect">
            <a:avLst/>
          </a:prstGeom>
          <a:noFill/>
        </p:spPr>
        <p:txBody>
          <a:bodyPr wrap="square">
            <a:spAutoFit/>
          </a:bodyPr>
          <a:lstStyle/>
          <a:p>
            <a:r>
              <a:rPr lang="ru-RU" sz="1600" b="1" dirty="0"/>
              <a:t>Ст. 75 НК РФ </a:t>
            </a:r>
            <a:r>
              <a:rPr lang="ru-RU" sz="1600" dirty="0"/>
              <a:t>( в редакции федерального закона от 14.07.22г. №</a:t>
            </a:r>
            <a:r>
              <a:rPr lang="ru-RU" sz="1600" dirty="0" smtClean="0"/>
              <a:t>263-ФЗ</a:t>
            </a:r>
          </a:p>
          <a:p>
            <a:endParaRPr lang="ru-RU" sz="1600" dirty="0"/>
          </a:p>
          <a:p>
            <a:r>
              <a:rPr lang="ru-RU" sz="1600" dirty="0"/>
              <a:t> </a:t>
            </a:r>
            <a:endParaRPr lang="ru-RU" sz="1600" dirty="0" smtClean="0"/>
          </a:p>
          <a:p>
            <a:r>
              <a:rPr lang="ru-RU" sz="1600" dirty="0"/>
              <a:t> </a:t>
            </a:r>
            <a:endParaRPr lang="ru-RU" sz="1600" dirty="0" smtClean="0"/>
          </a:p>
          <a:p>
            <a:endParaRPr lang="ru-RU" sz="1600" dirty="0"/>
          </a:p>
          <a:p>
            <a:endParaRPr lang="ru-RU" sz="1600" dirty="0" smtClean="0"/>
          </a:p>
          <a:p>
            <a:endParaRPr lang="ru-RU" sz="1600" dirty="0"/>
          </a:p>
          <a:p>
            <a:endParaRPr lang="ru-RU" sz="1600" dirty="0" smtClean="0"/>
          </a:p>
          <a:p>
            <a:endParaRPr lang="ru-RU" sz="1600" dirty="0"/>
          </a:p>
          <a:p>
            <a:endParaRPr lang="ru-RU" sz="1600" dirty="0" smtClean="0"/>
          </a:p>
          <a:p>
            <a:endParaRPr lang="ru-RU" sz="1600" dirty="0" smtClean="0"/>
          </a:p>
          <a:p>
            <a:pPr algn="just"/>
            <a:r>
              <a:rPr lang="ru-RU" sz="1600" b="1" dirty="0" smtClean="0">
                <a:solidFill>
                  <a:srgbClr val="FF0000"/>
                </a:solidFill>
              </a:rPr>
              <a:t>Важно!</a:t>
            </a:r>
            <a:r>
              <a:rPr lang="ru-RU" sz="1600" b="1" dirty="0" smtClean="0"/>
              <a:t> </a:t>
            </a:r>
            <a:r>
              <a:rPr lang="ru-RU" sz="1600" dirty="0"/>
              <a:t>Временные ограничения по ставке пеней для ЮЛ, введенные на период с 09.03.2022 по 31.12.2023г., сохраняются (п.5 ст.75 НК РФ</a:t>
            </a:r>
            <a:r>
              <a:rPr lang="ru-RU" sz="1600" dirty="0" smtClean="0"/>
              <a:t>).</a:t>
            </a:r>
          </a:p>
          <a:p>
            <a:pPr algn="just"/>
            <a:r>
              <a:rPr lang="ru-RU" sz="1600" dirty="0"/>
              <a:t>Пени начисляются на отрицательное сальдо ЕНС за каждый календарный день просрочки уплаты налогов начиная со дня возникновения недоимки по день уплаты включительно.</a:t>
            </a:r>
          </a:p>
          <a:p>
            <a:pPr algn="just"/>
            <a:r>
              <a:rPr lang="ru-RU" sz="1600" dirty="0"/>
              <a:t>Случаи , </a:t>
            </a:r>
            <a:r>
              <a:rPr lang="ru-RU" sz="1600" b="1" dirty="0"/>
              <a:t>когда пени не начисляются</a:t>
            </a:r>
            <a:r>
              <a:rPr lang="ru-RU" sz="1600" dirty="0"/>
              <a:t> (п.7 ст.75 НК РФ):</a:t>
            </a:r>
          </a:p>
          <a:p>
            <a:pPr marL="285750" lvl="0" indent="-285750" algn="just">
              <a:buFont typeface="Wingdings" panose="05000000000000000000" pitchFamily="2" charset="2"/>
              <a:buChar char="Ø"/>
            </a:pPr>
            <a:r>
              <a:rPr lang="ru-RU" sz="1600" dirty="0" smtClean="0"/>
              <a:t>На </a:t>
            </a:r>
            <a:r>
              <a:rPr lang="ru-RU" sz="1600" dirty="0"/>
              <a:t>сумму недоимки ,образовавшейся у налогоплательщика в результате исполнения им письменных разъяснений налоговых и иных уполномоченных органов </a:t>
            </a:r>
            <a:r>
              <a:rPr lang="ru-RU" sz="1600" dirty="0" smtClean="0"/>
              <a:t>(</a:t>
            </a:r>
            <a:r>
              <a:rPr lang="ru-RU" sz="1600" b="1" dirty="0" smtClean="0"/>
              <a:t>ранее </a:t>
            </a:r>
            <a:r>
              <a:rPr lang="ru-RU" sz="1600" b="1" dirty="0"/>
              <a:t>аналогичный подход </a:t>
            </a:r>
            <a:r>
              <a:rPr lang="ru-RU" sz="1600" b="1" dirty="0" smtClean="0"/>
              <a:t>действовал только </a:t>
            </a:r>
            <a:r>
              <a:rPr lang="ru-RU" sz="1600" b="1" dirty="0"/>
              <a:t>в отношении штрафных санкций</a:t>
            </a:r>
            <a:r>
              <a:rPr lang="ru-RU" sz="1600" b="1" dirty="0" smtClean="0"/>
              <a:t>).</a:t>
            </a:r>
          </a:p>
          <a:p>
            <a:pPr lvl="0" algn="just"/>
            <a:r>
              <a:rPr lang="ru-RU" sz="1600" b="1" dirty="0">
                <a:solidFill>
                  <a:srgbClr val="FF0000"/>
                </a:solidFill>
              </a:rPr>
              <a:t>Важно! </a:t>
            </a:r>
            <a:r>
              <a:rPr lang="ru-RU" sz="1600" dirty="0"/>
              <a:t>Не забыть вовремя подать декларацию (уведомление об исчисленных суммах), поскольку без них деньги не смогут быть распределены по бюджетам и будут начислены пени.</a:t>
            </a:r>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2"/>
          <a:srcRect b="14181"/>
          <a:stretch/>
        </p:blipFill>
        <p:spPr>
          <a:xfrm>
            <a:off x="412221" y="233661"/>
            <a:ext cx="2355840" cy="754920"/>
          </a:xfrm>
          <a:prstGeom prst="rect">
            <a:avLst/>
          </a:prstGeom>
        </p:spPr>
      </p:pic>
      <p:sp>
        <p:nvSpPr>
          <p:cNvPr id="8" name="Line 5">
            <a:extLst>
              <a:ext uri="{FF2B5EF4-FFF2-40B4-BE49-F238E27FC236}">
                <a16:creationId xmlns="" xmlns:a16="http://schemas.microsoft.com/office/drawing/2014/main" id="{81E79B63-4151-4A9C-895C-B92BA3AC9DB5}"/>
              </a:ext>
            </a:extLst>
          </p:cNvPr>
          <p:cNvSpPr/>
          <p:nvPr/>
        </p:nvSpPr>
        <p:spPr>
          <a:xfrm>
            <a:off x="3556440" y="981720"/>
            <a:ext cx="8110080" cy="0"/>
          </a:xfrm>
          <a:prstGeom prst="line">
            <a:avLst/>
          </a:prstGeom>
          <a:ln/>
        </p:spPr>
        <p:style>
          <a:lnRef idx="1">
            <a:schemeClr val="accent3"/>
          </a:lnRef>
          <a:fillRef idx="0">
            <a:schemeClr val="accent3"/>
          </a:fillRef>
          <a:effectRef idx="0">
            <a:schemeClr val="accent3"/>
          </a:effectRef>
          <a:fontRef idx="minor"/>
        </p:style>
      </p:sp>
      <p:sp>
        <p:nvSpPr>
          <p:cNvPr id="9" name="CustomShape 1">
            <a:extLst>
              <a:ext uri="{FF2B5EF4-FFF2-40B4-BE49-F238E27FC236}">
                <a16:creationId xmlns="" xmlns:a16="http://schemas.microsoft.com/office/drawing/2014/main" id="{20C67339-6A1C-4F9D-8A74-D056AA0B6743}"/>
              </a:ext>
            </a:extLst>
          </p:cNvPr>
          <p:cNvSpPr/>
          <p:nvPr/>
        </p:nvSpPr>
        <p:spPr>
          <a:xfrm>
            <a:off x="0" y="6340680"/>
            <a:ext cx="12191760" cy="517320"/>
          </a:xfrm>
          <a:prstGeom prst="rect">
            <a:avLst/>
          </a:prstGeom>
          <a:solidFill>
            <a:srgbClr val="CDDEE0"/>
          </a:solidFill>
          <a:ln>
            <a:noFill/>
          </a:ln>
        </p:spPr>
        <p:style>
          <a:lnRef idx="2">
            <a:schemeClr val="accent1">
              <a:shade val="50000"/>
            </a:schemeClr>
          </a:lnRef>
          <a:fillRef idx="1">
            <a:schemeClr val="accent1"/>
          </a:fillRef>
          <a:effectRef idx="0">
            <a:schemeClr val="accent1"/>
          </a:effectRef>
          <a:fontRef idx="minor"/>
        </p:style>
      </p:sp>
      <p:sp>
        <p:nvSpPr>
          <p:cNvPr id="10" name="CustomShape 4">
            <a:extLst>
              <a:ext uri="{FF2B5EF4-FFF2-40B4-BE49-F238E27FC236}">
                <a16:creationId xmlns="" xmlns:a16="http://schemas.microsoft.com/office/drawing/2014/main" id="{770229F1-50B0-4893-BC50-5F5573115AFA}"/>
              </a:ext>
            </a:extLst>
          </p:cNvPr>
          <p:cNvSpPr/>
          <p:nvPr/>
        </p:nvSpPr>
        <p:spPr>
          <a:xfrm>
            <a:off x="1523880" y="6410880"/>
            <a:ext cx="9143640" cy="401760"/>
          </a:xfrm>
          <a:prstGeom prst="rect">
            <a:avLst/>
          </a:prstGeom>
          <a:noFill/>
          <a:ln>
            <a:noFill/>
          </a:ln>
        </p:spPr>
        <p:style>
          <a:lnRef idx="0">
            <a:scrgbClr r="0" g="0" b="0"/>
          </a:lnRef>
          <a:fillRef idx="0">
            <a:scrgbClr r="0" g="0" b="0"/>
          </a:fillRef>
          <a:effectRef idx="0">
            <a:scrgbClr r="0" g="0" b="0"/>
          </a:effectRef>
          <a:fontRef idx="minor"/>
        </p:style>
        <p:txBody>
          <a:bodyPr>
            <a:noAutofit/>
          </a:bodyPr>
          <a:lstStyle/>
          <a:p>
            <a:pPr algn="ctr">
              <a:lnSpc>
                <a:spcPct val="90000"/>
              </a:lnSpc>
              <a:spcBef>
                <a:spcPts val="1001"/>
              </a:spcBef>
            </a:pPr>
            <a:r>
              <a:rPr lang="ru-RU" sz="2800" b="0" i="1" strike="noStrike" spc="-1" dirty="0">
                <a:solidFill>
                  <a:srgbClr val="58599B"/>
                </a:solidFill>
                <a:latin typeface="Warnock Pro"/>
              </a:rPr>
              <a:t>Защита интересов собственника. Надёжно!</a:t>
            </a:r>
            <a:endParaRPr lang="ru-RU" sz="2800" b="0" strike="noStrike" spc="-1" dirty="0">
              <a:latin typeface="Arial"/>
            </a:endParaRPr>
          </a:p>
        </p:txBody>
      </p:sp>
      <p:graphicFrame>
        <p:nvGraphicFramePr>
          <p:cNvPr id="4" name="Таблица 3"/>
          <p:cNvGraphicFramePr>
            <a:graphicFrameLocks noGrp="1"/>
          </p:cNvGraphicFramePr>
          <p:nvPr>
            <p:extLst>
              <p:ext uri="{D42A27DB-BD31-4B8C-83A1-F6EECF244321}">
                <p14:modId xmlns:p14="http://schemas.microsoft.com/office/powerpoint/2010/main" val="286411536"/>
              </p:ext>
            </p:extLst>
          </p:nvPr>
        </p:nvGraphicFramePr>
        <p:xfrm>
          <a:off x="486778" y="1714500"/>
          <a:ext cx="11179742" cy="2011680"/>
        </p:xfrm>
        <a:graphic>
          <a:graphicData uri="http://schemas.openxmlformats.org/drawingml/2006/table">
            <a:tbl>
              <a:tblPr firstRow="1" bandRow="1">
                <a:tableStyleId>{5C22544A-7EE6-4342-B048-85BDC9FD1C3A}</a:tableStyleId>
              </a:tblPr>
              <a:tblGrid>
                <a:gridCol w="3513722"/>
                <a:gridCol w="7666020"/>
              </a:tblGrid>
              <a:tr h="1704975">
                <a:tc>
                  <a:txBody>
                    <a:bodyPr/>
                    <a:lstStyle/>
                    <a:p>
                      <a:pPr algn="ctr"/>
                      <a:r>
                        <a:rPr lang="ru-RU" sz="1800" b="1" dirty="0" smtClean="0"/>
                        <a:t>ФЛ (ВКЛЮЧАЯ ИП)                                                                            </a:t>
                      </a:r>
                      <a:endParaRPr lang="ru-RU" sz="1800" dirty="0" smtClean="0"/>
                    </a:p>
                    <a:p>
                      <a:endParaRPr lang="ru-RU" sz="1800" dirty="0" smtClean="0"/>
                    </a:p>
                    <a:p>
                      <a:r>
                        <a:rPr lang="ru-RU" sz="1800" dirty="0" smtClean="0"/>
                        <a:t>1/300 ключевой ставки ЦБ  РФ </a:t>
                      </a:r>
                      <a:endParaRPr lang="ru-RU" dirty="0"/>
                    </a:p>
                  </a:txBody>
                  <a:tcPr/>
                </a:tc>
                <a:tc>
                  <a:txBody>
                    <a:bodyPr/>
                    <a:lstStyle/>
                    <a:p>
                      <a:pPr algn="ctr"/>
                      <a:r>
                        <a:rPr lang="ru-RU" sz="1800" b="1" dirty="0" smtClean="0">
                          <a:solidFill>
                            <a:schemeClr val="bg1"/>
                          </a:solidFill>
                        </a:rPr>
                        <a:t>ОРГАНИЗАЦИИ</a:t>
                      </a:r>
                    </a:p>
                    <a:p>
                      <a:pPr algn="ctr"/>
                      <a:endParaRPr lang="ru-RU" sz="1800" dirty="0" smtClean="0">
                        <a:solidFill>
                          <a:schemeClr val="bg1"/>
                        </a:solidFill>
                      </a:endParaRPr>
                    </a:p>
                    <a:p>
                      <a:r>
                        <a:rPr lang="ru-RU" sz="1800" dirty="0" smtClean="0"/>
                        <a:t>1/300 ключевой ставки ЦБ  РФ- в отношении суммы отрицательного ЕНС, непрерывно  существующей до 30 календарных дне</a:t>
                      </a:r>
                      <a:r>
                        <a:rPr lang="ru-RU" sz="1800" baseline="0" dirty="0" smtClean="0"/>
                        <a:t> </a:t>
                      </a:r>
                      <a:r>
                        <a:rPr lang="ru-RU" sz="1800" dirty="0" smtClean="0"/>
                        <a:t>(включительно);</a:t>
                      </a:r>
                    </a:p>
                    <a:p>
                      <a:endParaRPr lang="ru-RU" sz="1800" b="1" dirty="0" smtClean="0"/>
                    </a:p>
                    <a:p>
                      <a:r>
                        <a:rPr lang="ru-RU" sz="1800" dirty="0" smtClean="0"/>
                        <a:t>1/150 ключевой ставки ЦБ  РФ- в отношении иной задолженности</a:t>
                      </a:r>
                    </a:p>
                    <a:p>
                      <a:endParaRPr lang="ru-RU" dirty="0"/>
                    </a:p>
                  </a:txBody>
                  <a:tcPr/>
                </a:tc>
              </a:tr>
            </a:tbl>
          </a:graphicData>
        </a:graphic>
      </p:graphicFrame>
    </p:spTree>
    <p:extLst>
      <p:ext uri="{BB962C8B-B14F-4D97-AF65-F5344CB8AC3E}">
        <p14:creationId xmlns:p14="http://schemas.microsoft.com/office/powerpoint/2010/main" val="359340025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 xmlns:a16="http://schemas.microsoft.com/office/drawing/2014/main" id="{A4A87C69-C36A-4EE8-B31C-E59FE91CE915}"/>
              </a:ext>
            </a:extLst>
          </p:cNvPr>
          <p:cNvSpPr/>
          <p:nvPr/>
        </p:nvSpPr>
        <p:spPr>
          <a:xfrm>
            <a:off x="21783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2693327" y="0"/>
            <a:ext cx="8741577" cy="816304"/>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buClr>
                <a:srgbClr val="0070C0"/>
              </a:buClr>
            </a:pPr>
            <a:r>
              <a:rPr lang="ru-RU" sz="2000" b="1" dirty="0" smtClean="0">
                <a:solidFill>
                  <a:srgbClr val="0070C0"/>
                </a:solidFill>
              </a:rPr>
              <a:t>ПРЕДПОСЫЛКИ СОЗДАНИЯ ЕДИНОГО НАЛОГОВОГО СЧЕТА </a:t>
            </a:r>
            <a:endParaRPr lang="ru-RU" sz="2000" b="1" dirty="0">
              <a:solidFill>
                <a:srgbClr val="0070C0"/>
              </a:solidFill>
            </a:endParaRPr>
          </a:p>
        </p:txBody>
      </p:sp>
      <p:sp>
        <p:nvSpPr>
          <p:cNvPr id="5" name="TextBox 4">
            <a:extLst>
              <a:ext uri="{FF2B5EF4-FFF2-40B4-BE49-F238E27FC236}">
                <a16:creationId xmlns="" xmlns:a16="http://schemas.microsoft.com/office/drawing/2014/main" id="{8A25DFB0-0884-4ADA-A8E0-DB093644E74A}"/>
              </a:ext>
            </a:extLst>
          </p:cNvPr>
          <p:cNvSpPr txBox="1"/>
          <p:nvPr/>
        </p:nvSpPr>
        <p:spPr>
          <a:xfrm>
            <a:off x="1908788" y="1973041"/>
            <a:ext cx="8537097" cy="923330"/>
          </a:xfrm>
          <a:prstGeom prst="rect">
            <a:avLst/>
          </a:prstGeom>
          <a:noFill/>
        </p:spPr>
        <p:txBody>
          <a:bodyPr wrap="square">
            <a:spAutoFit/>
          </a:bodyPr>
          <a:lstStyle/>
          <a:p>
            <a:pPr algn="just"/>
            <a:r>
              <a:rPr lang="ru-RU" dirty="0"/>
              <a:t> </a:t>
            </a:r>
            <a:endParaRPr lang="ru-RU" dirty="0">
              <a:solidFill>
                <a:srgbClr val="FF0000"/>
              </a:solidFill>
            </a:endParaRPr>
          </a:p>
          <a:p>
            <a:endParaRPr lang="ru-RU" dirty="0"/>
          </a:p>
          <a:p>
            <a:endParaRPr lang="ru-RU" dirty="0"/>
          </a:p>
        </p:txBody>
      </p:sp>
      <p:sp>
        <p:nvSpPr>
          <p:cNvPr id="7" name="TextBox 6">
            <a:extLst>
              <a:ext uri="{FF2B5EF4-FFF2-40B4-BE49-F238E27FC236}">
                <a16:creationId xmlns="" xmlns:a16="http://schemas.microsoft.com/office/drawing/2014/main" id="{652483EA-B45D-4A4B-BBC4-64AF70E89243}"/>
              </a:ext>
            </a:extLst>
          </p:cNvPr>
          <p:cNvSpPr txBox="1"/>
          <p:nvPr/>
        </p:nvSpPr>
        <p:spPr>
          <a:xfrm>
            <a:off x="269631" y="1056588"/>
            <a:ext cx="6107723" cy="3524042"/>
          </a:xfrm>
          <a:prstGeom prst="rect">
            <a:avLst/>
          </a:prstGeom>
          <a:noFill/>
        </p:spPr>
        <p:txBody>
          <a:bodyPr wrap="square">
            <a:spAutoFit/>
          </a:bodyPr>
          <a:lstStyle/>
          <a:p>
            <a:pPr algn="ctr">
              <a:buClr>
                <a:srgbClr val="0070C0"/>
              </a:buClr>
            </a:pPr>
            <a:endParaRPr lang="ru-RU" sz="700" b="1" i="1" dirty="0"/>
          </a:p>
          <a:p>
            <a:pPr marL="285750" indent="-285750" algn="just">
              <a:buFont typeface="Wingdings" panose="05000000000000000000" pitchFamily="2" charset="2"/>
              <a:buChar char="q"/>
            </a:pPr>
            <a:r>
              <a:rPr lang="ru-RU" b="1" dirty="0" smtClean="0"/>
              <a:t>Новый </a:t>
            </a:r>
            <a:r>
              <a:rPr lang="ru-RU" b="1" dirty="0"/>
              <a:t>порядок уплаты налогов единым налоговым </a:t>
            </a:r>
            <a:r>
              <a:rPr lang="ru-RU" b="1" dirty="0" smtClean="0"/>
              <a:t>платежом введен </a:t>
            </a:r>
            <a:r>
              <a:rPr lang="ru-RU" b="1" dirty="0"/>
              <a:t>Федеральным законом от 14.07.2022г. № 263-ФЗ.</a:t>
            </a:r>
          </a:p>
          <a:p>
            <a:pPr marL="285750" indent="-285750" algn="just">
              <a:buFont typeface="Wingdings" panose="05000000000000000000" pitchFamily="2" charset="2"/>
              <a:buChar char="q"/>
            </a:pPr>
            <a:r>
              <a:rPr lang="ru-RU" b="1" dirty="0" smtClean="0"/>
              <a:t>Предпосылки </a:t>
            </a:r>
            <a:r>
              <a:rPr lang="ru-RU" b="1" dirty="0"/>
              <a:t>для разработки </a:t>
            </a:r>
            <a:r>
              <a:rPr lang="ru-RU" b="1" dirty="0" smtClean="0"/>
              <a:t>нового института – ЕНС</a:t>
            </a:r>
            <a:r>
              <a:rPr lang="ru-RU" dirty="0" smtClean="0"/>
              <a:t>:</a:t>
            </a:r>
          </a:p>
          <a:p>
            <a:pPr marL="285750" indent="-285750" algn="just">
              <a:buFont typeface="Wingdings" panose="05000000000000000000" pitchFamily="2" charset="2"/>
              <a:buChar char="Ø"/>
            </a:pPr>
            <a:r>
              <a:rPr lang="ru-RU" dirty="0" smtClean="0"/>
              <a:t>Значительные </a:t>
            </a:r>
            <a:r>
              <a:rPr lang="ru-RU" dirty="0"/>
              <a:t>издержки на операции по уплате </a:t>
            </a:r>
            <a:r>
              <a:rPr lang="ru-RU" dirty="0" smtClean="0"/>
              <a:t>налогов; </a:t>
            </a:r>
          </a:p>
          <a:p>
            <a:pPr marL="285750" indent="-285750" algn="just">
              <a:buFont typeface="Wingdings" panose="05000000000000000000" pitchFamily="2" charset="2"/>
              <a:buChar char="Ø"/>
            </a:pPr>
            <a:r>
              <a:rPr lang="ru-RU" dirty="0" smtClean="0"/>
              <a:t>масса дополнительных показателей</a:t>
            </a:r>
            <a:r>
              <a:rPr lang="ru-RU" dirty="0"/>
              <a:t>, которые нужно заполнить в платежном </a:t>
            </a:r>
            <a:r>
              <a:rPr lang="ru-RU" dirty="0" smtClean="0"/>
              <a:t>поручении</a:t>
            </a:r>
            <a:r>
              <a:rPr lang="ru-RU" dirty="0"/>
              <a:t>;</a:t>
            </a:r>
            <a:endParaRPr lang="ru-RU" dirty="0" smtClean="0"/>
          </a:p>
          <a:p>
            <a:pPr marL="285750" indent="-285750" algn="just">
              <a:buFont typeface="Wingdings" panose="05000000000000000000" pitchFamily="2" charset="2"/>
              <a:buChar char="Ø"/>
            </a:pPr>
            <a:r>
              <a:rPr lang="ru-RU" dirty="0" smtClean="0"/>
              <a:t>ошибки </a:t>
            </a:r>
            <a:r>
              <a:rPr lang="ru-RU" dirty="0"/>
              <a:t>при перечислении </a:t>
            </a:r>
            <a:r>
              <a:rPr lang="ru-RU" dirty="0" smtClean="0"/>
              <a:t>и</a:t>
            </a:r>
            <a:r>
              <a:rPr lang="ru-RU" dirty="0"/>
              <a:t>, как следствие, </a:t>
            </a:r>
            <a:r>
              <a:rPr lang="ru-RU" dirty="0" smtClean="0"/>
              <a:t>большой объем невыясненных платежей, возникновение недоимки;</a:t>
            </a:r>
            <a:endParaRPr lang="ru-RU" dirty="0"/>
          </a:p>
          <a:p>
            <a:pPr marL="285750" indent="-285750" algn="just">
              <a:buFont typeface="Wingdings" panose="05000000000000000000" pitchFamily="2" charset="2"/>
              <a:buChar char="Ø"/>
            </a:pPr>
            <a:r>
              <a:rPr lang="ru-RU" dirty="0"/>
              <a:t>н</a:t>
            </a:r>
            <a:r>
              <a:rPr lang="ru-RU" dirty="0" smtClean="0"/>
              <a:t>аличие у одного плательщика одновременно задолженности </a:t>
            </a:r>
            <a:r>
              <a:rPr lang="ru-RU" dirty="0"/>
              <a:t>и </a:t>
            </a:r>
            <a:r>
              <a:rPr lang="ru-RU" dirty="0" smtClean="0"/>
              <a:t>переплаты.</a:t>
            </a:r>
            <a:endParaRPr lang="ru-RU" dirty="0"/>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2"/>
          <a:srcRect b="14181"/>
          <a:stretch/>
        </p:blipFill>
        <p:spPr>
          <a:xfrm>
            <a:off x="412221" y="233661"/>
            <a:ext cx="2355840" cy="754920"/>
          </a:xfrm>
          <a:prstGeom prst="rect">
            <a:avLst/>
          </a:prstGeom>
        </p:spPr>
      </p:pic>
      <p:sp>
        <p:nvSpPr>
          <p:cNvPr id="8" name="Line 5">
            <a:extLst>
              <a:ext uri="{FF2B5EF4-FFF2-40B4-BE49-F238E27FC236}">
                <a16:creationId xmlns="" xmlns:a16="http://schemas.microsoft.com/office/drawing/2014/main" id="{81E79B63-4151-4A9C-895C-B92BA3AC9DB5}"/>
              </a:ext>
            </a:extLst>
          </p:cNvPr>
          <p:cNvSpPr/>
          <p:nvPr/>
        </p:nvSpPr>
        <p:spPr>
          <a:xfrm>
            <a:off x="3556440" y="981720"/>
            <a:ext cx="8110080" cy="0"/>
          </a:xfrm>
          <a:prstGeom prst="line">
            <a:avLst/>
          </a:prstGeom>
          <a:ln/>
        </p:spPr>
        <p:style>
          <a:lnRef idx="1">
            <a:schemeClr val="accent3"/>
          </a:lnRef>
          <a:fillRef idx="0">
            <a:schemeClr val="accent3"/>
          </a:fillRef>
          <a:effectRef idx="0">
            <a:schemeClr val="accent3"/>
          </a:effectRef>
          <a:fontRef idx="minor"/>
        </p:style>
      </p:sp>
      <p:sp>
        <p:nvSpPr>
          <p:cNvPr id="9" name="CustomShape 1">
            <a:extLst>
              <a:ext uri="{FF2B5EF4-FFF2-40B4-BE49-F238E27FC236}">
                <a16:creationId xmlns="" xmlns:a16="http://schemas.microsoft.com/office/drawing/2014/main" id="{20C67339-6A1C-4F9D-8A74-D056AA0B6743}"/>
              </a:ext>
            </a:extLst>
          </p:cNvPr>
          <p:cNvSpPr/>
          <p:nvPr/>
        </p:nvSpPr>
        <p:spPr>
          <a:xfrm>
            <a:off x="240" y="6353100"/>
            <a:ext cx="12191760" cy="517320"/>
          </a:xfrm>
          <a:prstGeom prst="rect">
            <a:avLst/>
          </a:prstGeom>
          <a:solidFill>
            <a:srgbClr val="CDDEE0"/>
          </a:solidFill>
          <a:ln>
            <a:noFill/>
          </a:ln>
        </p:spPr>
        <p:style>
          <a:lnRef idx="2">
            <a:schemeClr val="accent1">
              <a:shade val="50000"/>
            </a:schemeClr>
          </a:lnRef>
          <a:fillRef idx="1">
            <a:schemeClr val="accent1"/>
          </a:fillRef>
          <a:effectRef idx="0">
            <a:schemeClr val="accent1"/>
          </a:effectRef>
          <a:fontRef idx="minor"/>
        </p:style>
      </p:sp>
      <p:sp>
        <p:nvSpPr>
          <p:cNvPr id="10" name="CustomShape 4">
            <a:extLst>
              <a:ext uri="{FF2B5EF4-FFF2-40B4-BE49-F238E27FC236}">
                <a16:creationId xmlns="" xmlns:a16="http://schemas.microsoft.com/office/drawing/2014/main" id="{770229F1-50B0-4893-BC50-5F5573115AFA}"/>
              </a:ext>
            </a:extLst>
          </p:cNvPr>
          <p:cNvSpPr/>
          <p:nvPr/>
        </p:nvSpPr>
        <p:spPr>
          <a:xfrm>
            <a:off x="1523880" y="6410880"/>
            <a:ext cx="9143640" cy="401760"/>
          </a:xfrm>
          <a:prstGeom prst="rect">
            <a:avLst/>
          </a:prstGeom>
          <a:noFill/>
          <a:ln>
            <a:noFill/>
          </a:ln>
        </p:spPr>
        <p:style>
          <a:lnRef idx="0">
            <a:scrgbClr r="0" g="0" b="0"/>
          </a:lnRef>
          <a:fillRef idx="0">
            <a:scrgbClr r="0" g="0" b="0"/>
          </a:fillRef>
          <a:effectRef idx="0">
            <a:scrgbClr r="0" g="0" b="0"/>
          </a:effectRef>
          <a:fontRef idx="minor"/>
        </p:style>
        <p:txBody>
          <a:bodyPr>
            <a:noAutofit/>
          </a:bodyPr>
          <a:lstStyle/>
          <a:p>
            <a:pPr algn="ctr">
              <a:lnSpc>
                <a:spcPct val="90000"/>
              </a:lnSpc>
              <a:spcBef>
                <a:spcPts val="1001"/>
              </a:spcBef>
            </a:pPr>
            <a:r>
              <a:rPr lang="ru-RU" sz="2800" b="0" i="1" strike="noStrike" spc="-1" dirty="0">
                <a:solidFill>
                  <a:srgbClr val="58599B"/>
                </a:solidFill>
                <a:latin typeface="Warnock Pro"/>
              </a:rPr>
              <a:t>Защита интересов собственника. Надёжно!</a:t>
            </a:r>
            <a:endParaRPr lang="ru-RU" sz="2800" b="0" strike="noStrike" spc="-1" dirty="0">
              <a:latin typeface="Arial"/>
            </a:endParaRPr>
          </a:p>
        </p:txBody>
      </p:sp>
      <p:pic>
        <p:nvPicPr>
          <p:cNvPr id="11" name="Рисунок 10"/>
          <p:cNvPicPr>
            <a:picLocks noChangeAspect="1"/>
          </p:cNvPicPr>
          <p:nvPr/>
        </p:nvPicPr>
        <p:blipFill>
          <a:blip r:embed="rId3"/>
          <a:stretch>
            <a:fillRect/>
          </a:stretch>
        </p:blipFill>
        <p:spPr>
          <a:xfrm>
            <a:off x="7432430" y="1312984"/>
            <a:ext cx="4501661" cy="4806461"/>
          </a:xfrm>
          <a:prstGeom prst="rect">
            <a:avLst/>
          </a:prstGeom>
        </p:spPr>
      </p:pic>
    </p:spTree>
    <p:extLst>
      <p:ext uri="{BB962C8B-B14F-4D97-AF65-F5344CB8AC3E}">
        <p14:creationId xmlns:p14="http://schemas.microsoft.com/office/powerpoint/2010/main" val="359507868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 xmlns:a16="http://schemas.microsoft.com/office/drawing/2014/main" id="{A4A87C69-C36A-4EE8-B31C-E59FE91CE915}"/>
              </a:ext>
            </a:extLst>
          </p:cNvPr>
          <p:cNvSpPr/>
          <p:nvPr/>
        </p:nvSpPr>
        <p:spPr>
          <a:xfrm>
            <a:off x="21783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2924943" y="165415"/>
            <a:ext cx="8741577" cy="816304"/>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ru-RU" sz="2000" b="1" dirty="0" smtClean="0">
                <a:solidFill>
                  <a:srgbClr val="0070C0"/>
                </a:solidFill>
              </a:rPr>
              <a:t>ИЗМЕНЕНИЕ СРОКОВ УПЛАТЫ НАЛОГОВ С 01.01.2023 Г.</a:t>
            </a:r>
          </a:p>
        </p:txBody>
      </p:sp>
      <p:sp>
        <p:nvSpPr>
          <p:cNvPr id="7" name="TextBox 6">
            <a:extLst>
              <a:ext uri="{FF2B5EF4-FFF2-40B4-BE49-F238E27FC236}">
                <a16:creationId xmlns="" xmlns:a16="http://schemas.microsoft.com/office/drawing/2014/main" id="{652483EA-B45D-4A4B-BBC4-64AF70E89243}"/>
              </a:ext>
            </a:extLst>
          </p:cNvPr>
          <p:cNvSpPr txBox="1"/>
          <p:nvPr/>
        </p:nvSpPr>
        <p:spPr>
          <a:xfrm>
            <a:off x="4292248" y="4648549"/>
            <a:ext cx="7351695" cy="1323439"/>
          </a:xfrm>
          <a:prstGeom prst="rect">
            <a:avLst/>
          </a:prstGeom>
          <a:noFill/>
        </p:spPr>
        <p:txBody>
          <a:bodyPr wrap="square">
            <a:spAutoFit/>
          </a:bodyPr>
          <a:lstStyle/>
          <a:p>
            <a:r>
              <a:rPr lang="ru-RU" sz="1600" b="1" dirty="0" smtClean="0">
                <a:solidFill>
                  <a:srgbClr val="FF0000"/>
                </a:solidFill>
              </a:rPr>
              <a:t>Важно</a:t>
            </a:r>
            <a:r>
              <a:rPr lang="ru-RU" sz="1600" b="1" dirty="0">
                <a:solidFill>
                  <a:srgbClr val="FF0000"/>
                </a:solidFill>
              </a:rPr>
              <a:t>!</a:t>
            </a:r>
            <a:r>
              <a:rPr lang="ru-RU" sz="1600" dirty="0">
                <a:solidFill>
                  <a:srgbClr val="FF0000"/>
                </a:solidFill>
              </a:rPr>
              <a:t> </a:t>
            </a:r>
            <a:r>
              <a:rPr lang="ru-RU" sz="1600" b="1" dirty="0" smtClean="0">
                <a:solidFill>
                  <a:srgbClr val="FF0000"/>
                </a:solidFill>
              </a:rPr>
              <a:t>не меняются сроки уплаты:</a:t>
            </a:r>
            <a:endParaRPr lang="ru-RU" sz="1600" b="1" dirty="0">
              <a:solidFill>
                <a:srgbClr val="FF0000"/>
              </a:solidFill>
            </a:endParaRPr>
          </a:p>
          <a:p>
            <a:r>
              <a:rPr lang="ru-RU" sz="1600" dirty="0"/>
              <a:t>имущественные налоги ФЛ – срок уплаты 1 декабря</a:t>
            </a:r>
          </a:p>
          <a:p>
            <a:r>
              <a:rPr lang="ru-RU" sz="1600" dirty="0"/>
              <a:t>страховые взносы ИП в фиксированном размере – срок уплаты 31 декабря и 1 </a:t>
            </a:r>
            <a:r>
              <a:rPr lang="ru-RU" sz="1600" dirty="0" smtClean="0"/>
              <a:t>июля, взносы </a:t>
            </a:r>
            <a:r>
              <a:rPr lang="ru-RU" sz="1600" dirty="0"/>
              <a:t>за травматизм – срок уплаты 15 число месяца, следующего за отчетным</a:t>
            </a:r>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2"/>
          <a:srcRect b="14181"/>
          <a:stretch/>
        </p:blipFill>
        <p:spPr>
          <a:xfrm>
            <a:off x="412221" y="233661"/>
            <a:ext cx="2355840" cy="754920"/>
          </a:xfrm>
          <a:prstGeom prst="rect">
            <a:avLst/>
          </a:prstGeom>
        </p:spPr>
      </p:pic>
      <p:sp>
        <p:nvSpPr>
          <p:cNvPr id="8" name="Line 5">
            <a:extLst>
              <a:ext uri="{FF2B5EF4-FFF2-40B4-BE49-F238E27FC236}">
                <a16:creationId xmlns="" xmlns:a16="http://schemas.microsoft.com/office/drawing/2014/main" id="{81E79B63-4151-4A9C-895C-B92BA3AC9DB5}"/>
              </a:ext>
            </a:extLst>
          </p:cNvPr>
          <p:cNvSpPr/>
          <p:nvPr/>
        </p:nvSpPr>
        <p:spPr>
          <a:xfrm>
            <a:off x="3556440" y="981720"/>
            <a:ext cx="8110080" cy="0"/>
          </a:xfrm>
          <a:prstGeom prst="line">
            <a:avLst/>
          </a:prstGeom>
          <a:ln/>
        </p:spPr>
        <p:style>
          <a:lnRef idx="1">
            <a:schemeClr val="accent3"/>
          </a:lnRef>
          <a:fillRef idx="0">
            <a:schemeClr val="accent3"/>
          </a:fillRef>
          <a:effectRef idx="0">
            <a:schemeClr val="accent3"/>
          </a:effectRef>
          <a:fontRef idx="minor"/>
        </p:style>
      </p:sp>
      <p:sp>
        <p:nvSpPr>
          <p:cNvPr id="9" name="CustomShape 1">
            <a:extLst>
              <a:ext uri="{FF2B5EF4-FFF2-40B4-BE49-F238E27FC236}">
                <a16:creationId xmlns="" xmlns:a16="http://schemas.microsoft.com/office/drawing/2014/main" id="{20C67339-6A1C-4F9D-8A74-D056AA0B6743}"/>
              </a:ext>
            </a:extLst>
          </p:cNvPr>
          <p:cNvSpPr/>
          <p:nvPr/>
        </p:nvSpPr>
        <p:spPr>
          <a:xfrm>
            <a:off x="0" y="6340680"/>
            <a:ext cx="12191760" cy="517320"/>
          </a:xfrm>
          <a:prstGeom prst="rect">
            <a:avLst/>
          </a:prstGeom>
          <a:solidFill>
            <a:srgbClr val="CDDEE0"/>
          </a:solidFill>
          <a:ln>
            <a:noFill/>
          </a:ln>
        </p:spPr>
        <p:style>
          <a:lnRef idx="2">
            <a:schemeClr val="accent1">
              <a:shade val="50000"/>
            </a:schemeClr>
          </a:lnRef>
          <a:fillRef idx="1">
            <a:schemeClr val="accent1"/>
          </a:fillRef>
          <a:effectRef idx="0">
            <a:schemeClr val="accent1"/>
          </a:effectRef>
          <a:fontRef idx="minor"/>
        </p:style>
      </p:sp>
      <p:sp>
        <p:nvSpPr>
          <p:cNvPr id="10" name="CustomShape 4">
            <a:extLst>
              <a:ext uri="{FF2B5EF4-FFF2-40B4-BE49-F238E27FC236}">
                <a16:creationId xmlns="" xmlns:a16="http://schemas.microsoft.com/office/drawing/2014/main" id="{770229F1-50B0-4893-BC50-5F5573115AFA}"/>
              </a:ext>
            </a:extLst>
          </p:cNvPr>
          <p:cNvSpPr/>
          <p:nvPr/>
        </p:nvSpPr>
        <p:spPr>
          <a:xfrm>
            <a:off x="1523880" y="6410880"/>
            <a:ext cx="9143640" cy="401760"/>
          </a:xfrm>
          <a:prstGeom prst="rect">
            <a:avLst/>
          </a:prstGeom>
          <a:noFill/>
          <a:ln>
            <a:noFill/>
          </a:ln>
        </p:spPr>
        <p:style>
          <a:lnRef idx="0">
            <a:scrgbClr r="0" g="0" b="0"/>
          </a:lnRef>
          <a:fillRef idx="0">
            <a:scrgbClr r="0" g="0" b="0"/>
          </a:fillRef>
          <a:effectRef idx="0">
            <a:scrgbClr r="0" g="0" b="0"/>
          </a:effectRef>
          <a:fontRef idx="minor"/>
        </p:style>
        <p:txBody>
          <a:bodyPr>
            <a:noAutofit/>
          </a:bodyPr>
          <a:lstStyle/>
          <a:p>
            <a:pPr algn="ctr">
              <a:lnSpc>
                <a:spcPct val="90000"/>
              </a:lnSpc>
              <a:spcBef>
                <a:spcPts val="1001"/>
              </a:spcBef>
            </a:pPr>
            <a:r>
              <a:rPr lang="ru-RU" sz="2800" b="0" i="1" strike="noStrike" spc="-1" dirty="0">
                <a:solidFill>
                  <a:srgbClr val="58599B"/>
                </a:solidFill>
                <a:latin typeface="Warnock Pro"/>
              </a:rPr>
              <a:t>Защита интересов собственника. Надёжно!</a:t>
            </a:r>
            <a:endParaRPr lang="ru-RU" sz="2800" b="0" strike="noStrike" spc="-1" dirty="0">
              <a:latin typeface="Arial"/>
            </a:endParaRPr>
          </a:p>
        </p:txBody>
      </p:sp>
      <p:sp>
        <p:nvSpPr>
          <p:cNvPr id="11" name="Прямоугольник 10"/>
          <p:cNvSpPr/>
          <p:nvPr/>
        </p:nvSpPr>
        <p:spPr>
          <a:xfrm>
            <a:off x="296667" y="1180997"/>
            <a:ext cx="9352158" cy="369332"/>
          </a:xfrm>
          <a:prstGeom prst="rect">
            <a:avLst/>
          </a:prstGeom>
        </p:spPr>
        <p:txBody>
          <a:bodyPr wrap="square">
            <a:spAutoFit/>
          </a:bodyPr>
          <a:lstStyle/>
          <a:p>
            <a:r>
              <a:rPr lang="ru-RU" b="1" dirty="0"/>
              <a:t>Часть </a:t>
            </a:r>
            <a:r>
              <a:rPr lang="en-US" b="1" dirty="0"/>
              <a:t>II</a:t>
            </a:r>
            <a:r>
              <a:rPr lang="ru-RU" b="1" dirty="0"/>
              <a:t> НК РФ </a:t>
            </a:r>
            <a:r>
              <a:rPr lang="ru-RU" dirty="0"/>
              <a:t>( в редакции федерального закона от 14.07.22г. №263-ФЗ)</a:t>
            </a:r>
          </a:p>
        </p:txBody>
      </p:sp>
      <p:graphicFrame>
        <p:nvGraphicFramePr>
          <p:cNvPr id="12" name="Таблица 11"/>
          <p:cNvGraphicFramePr>
            <a:graphicFrameLocks noGrp="1"/>
          </p:cNvGraphicFramePr>
          <p:nvPr>
            <p:extLst>
              <p:ext uri="{D42A27DB-BD31-4B8C-83A1-F6EECF244321}">
                <p14:modId xmlns:p14="http://schemas.microsoft.com/office/powerpoint/2010/main" val="1486492419"/>
              </p:ext>
            </p:extLst>
          </p:nvPr>
        </p:nvGraphicFramePr>
        <p:xfrm>
          <a:off x="575733" y="1860151"/>
          <a:ext cx="11616267" cy="2349885"/>
        </p:xfrm>
        <a:graphic>
          <a:graphicData uri="http://schemas.openxmlformats.org/drawingml/2006/table">
            <a:tbl>
              <a:tblPr firstRow="1" bandRow="1">
                <a:tableStyleId>{5C22544A-7EE6-4342-B048-85BDC9FD1C3A}</a:tableStyleId>
              </a:tblPr>
              <a:tblGrid>
                <a:gridCol w="4107138"/>
                <a:gridCol w="7509129"/>
              </a:tblGrid>
              <a:tr h="330797">
                <a:tc>
                  <a:txBody>
                    <a:bodyPr/>
                    <a:lstStyle/>
                    <a:p>
                      <a:pPr algn="ctr"/>
                      <a:r>
                        <a:rPr lang="ru-RU" dirty="0" smtClean="0"/>
                        <a:t>Налог</a:t>
                      </a:r>
                      <a:endParaRPr lang="ru-RU" dirty="0"/>
                    </a:p>
                  </a:txBody>
                  <a:tcPr/>
                </a:tc>
                <a:tc>
                  <a:txBody>
                    <a:bodyPr/>
                    <a:lstStyle/>
                    <a:p>
                      <a:pPr algn="ctr"/>
                      <a:r>
                        <a:rPr lang="ru-RU" dirty="0" smtClean="0"/>
                        <a:t> </a:t>
                      </a:r>
                      <a:r>
                        <a:rPr lang="ru-RU" b="1" dirty="0" smtClean="0"/>
                        <a:t>Срок перечисления налога</a:t>
                      </a:r>
                      <a:endParaRPr lang="ru-RU" dirty="0" smtClean="0"/>
                    </a:p>
                  </a:txBody>
                  <a:tcPr/>
                </a:tc>
              </a:tr>
              <a:tr h="303230">
                <a:tc>
                  <a:txBody>
                    <a:bodyPr/>
                    <a:lstStyle/>
                    <a:p>
                      <a:r>
                        <a:rPr lang="ru-RU" sz="1600" b="1" dirty="0" smtClean="0"/>
                        <a:t>Все налоги (кроме НДФЛ) </a:t>
                      </a:r>
                      <a:endParaRPr lang="ru-RU"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600" b="1" dirty="0" smtClean="0"/>
                        <a:t>до 28-го числа месяца</a:t>
                      </a:r>
                      <a:endParaRPr lang="ru-RU" sz="1600" dirty="0" smtClean="0"/>
                    </a:p>
                  </a:txBody>
                  <a:tcPr/>
                </a:tc>
              </a:tr>
              <a:tr h="1648845">
                <a:tc>
                  <a:txBody>
                    <a:bodyPr/>
                    <a:lstStyle/>
                    <a:p>
                      <a:r>
                        <a:rPr lang="ru-RU" sz="1600" b="1" dirty="0" smtClean="0"/>
                        <a:t>НДФЛ налоговыми агентами</a:t>
                      </a:r>
                    </a:p>
                    <a:p>
                      <a:endParaRPr lang="ru-RU" sz="1600" b="1" dirty="0" smtClean="0"/>
                    </a:p>
                    <a:p>
                      <a:endParaRPr lang="ru-RU" sz="1600" b="1" dirty="0" smtClean="0"/>
                    </a:p>
                    <a:p>
                      <a:endParaRPr lang="ru-RU" sz="1600" b="1" dirty="0" smtClean="0"/>
                    </a:p>
                    <a:p>
                      <a:endParaRPr lang="ru-RU" sz="1600" b="1" dirty="0" smtClean="0"/>
                    </a:p>
                  </a:txBody>
                  <a:tcPr/>
                </a:tc>
                <a:tc>
                  <a:txBody>
                    <a:bodyPr/>
                    <a:lstStyle/>
                    <a:p>
                      <a:r>
                        <a:rPr lang="ru-RU" sz="1600" b="1" dirty="0" smtClean="0"/>
                        <a:t>до 28-го числа месяца</a:t>
                      </a:r>
                      <a:r>
                        <a:rPr lang="ru-RU" sz="1600" dirty="0" smtClean="0"/>
                        <a:t> – сумма налога, удержанная в период с 23 числа</a:t>
                      </a:r>
                      <a:r>
                        <a:rPr lang="ru-RU" sz="1600" baseline="0" dirty="0" smtClean="0"/>
                        <a:t> </a:t>
                      </a:r>
                      <a:r>
                        <a:rPr lang="ru-RU" sz="1600" dirty="0" smtClean="0"/>
                        <a:t>прошлого месяца по 22 число текущего;</a:t>
                      </a:r>
                    </a:p>
                    <a:p>
                      <a:r>
                        <a:rPr lang="ru-RU" sz="1600" b="1" dirty="0" smtClean="0"/>
                        <a:t>Не позднее последнего календарного дня текущего года</a:t>
                      </a:r>
                      <a:r>
                        <a:rPr lang="ru-RU" sz="1600" dirty="0" smtClean="0"/>
                        <a:t> – сумма налога , удержанная с 23 по 31 декабря;</a:t>
                      </a:r>
                    </a:p>
                    <a:p>
                      <a:r>
                        <a:rPr lang="ru-RU" sz="1600" b="1" dirty="0" smtClean="0"/>
                        <a:t>Не позднее 28 января</a:t>
                      </a:r>
                      <a:r>
                        <a:rPr lang="ru-RU" sz="1600" dirty="0" smtClean="0"/>
                        <a:t> – сумма налога, удержанная в период с 1 по 22 января</a:t>
                      </a:r>
                    </a:p>
                    <a:p>
                      <a:endParaRPr lang="ru-RU" dirty="0"/>
                    </a:p>
                  </a:txBody>
                  <a:tcPr/>
                </a:tc>
              </a:tr>
            </a:tbl>
          </a:graphicData>
        </a:graphic>
      </p:graphicFrame>
      <p:pic>
        <p:nvPicPr>
          <p:cNvPr id="15" name="Рисунок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9378" y="3301106"/>
            <a:ext cx="3398025" cy="2999327"/>
          </a:xfrm>
          <a:prstGeom prst="rect">
            <a:avLst/>
          </a:prstGeom>
        </p:spPr>
      </p:pic>
    </p:spTree>
    <p:extLst>
      <p:ext uri="{BB962C8B-B14F-4D97-AF65-F5344CB8AC3E}">
        <p14:creationId xmlns:p14="http://schemas.microsoft.com/office/powerpoint/2010/main" val="127298189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 xmlns:a16="http://schemas.microsoft.com/office/drawing/2014/main" id="{A4A87C69-C36A-4EE8-B31C-E59FE91CE915}"/>
              </a:ext>
            </a:extLst>
          </p:cNvPr>
          <p:cNvSpPr/>
          <p:nvPr/>
        </p:nvSpPr>
        <p:spPr>
          <a:xfrm>
            <a:off x="21783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2836123" y="165418"/>
            <a:ext cx="8741577" cy="816304"/>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ru-RU" sz="2000" b="1" dirty="0" smtClean="0">
                <a:solidFill>
                  <a:srgbClr val="0070C0"/>
                </a:solidFill>
              </a:rPr>
              <a:t>ИЗМЕНЕНИЕ СРОКОВ ПРЕДСТАВЛЕНИЯ ОТЧЕТНОСТИ С 01.01.2023 Г</a:t>
            </a:r>
            <a:r>
              <a:rPr lang="ru-RU" sz="2000" b="1" dirty="0" smtClean="0">
                <a:solidFill>
                  <a:srgbClr val="0070C0"/>
                </a:solidFill>
              </a:rPr>
              <a:t>.</a:t>
            </a:r>
          </a:p>
          <a:p>
            <a:pPr algn="ctr"/>
            <a:r>
              <a:rPr lang="ru-RU" sz="2000" b="1" dirty="0" smtClean="0">
                <a:solidFill>
                  <a:srgbClr val="0070C0"/>
                </a:solidFill>
              </a:rPr>
              <a:t>УВЕДОМЛЕНИЕ ОБ ИСЧИСЛЕННЫХ СУММАХ</a:t>
            </a:r>
            <a:endParaRPr lang="ru-RU" sz="2000" b="1" dirty="0" smtClean="0">
              <a:solidFill>
                <a:srgbClr val="0070C0"/>
              </a:solidFill>
            </a:endParaRPr>
          </a:p>
        </p:txBody>
      </p:sp>
      <p:sp>
        <p:nvSpPr>
          <p:cNvPr id="5" name="TextBox 4">
            <a:extLst>
              <a:ext uri="{FF2B5EF4-FFF2-40B4-BE49-F238E27FC236}">
                <a16:creationId xmlns="" xmlns:a16="http://schemas.microsoft.com/office/drawing/2014/main" id="{8A25DFB0-0884-4ADA-A8E0-DB093644E74A}"/>
              </a:ext>
            </a:extLst>
          </p:cNvPr>
          <p:cNvSpPr txBox="1"/>
          <p:nvPr/>
        </p:nvSpPr>
        <p:spPr>
          <a:xfrm>
            <a:off x="1920511" y="1937872"/>
            <a:ext cx="8537097" cy="923330"/>
          </a:xfrm>
          <a:prstGeom prst="rect">
            <a:avLst/>
          </a:prstGeom>
          <a:noFill/>
        </p:spPr>
        <p:txBody>
          <a:bodyPr wrap="square">
            <a:spAutoFit/>
          </a:bodyPr>
          <a:lstStyle/>
          <a:p>
            <a:pPr algn="just"/>
            <a:r>
              <a:rPr lang="ru-RU" dirty="0"/>
              <a:t> </a:t>
            </a:r>
            <a:endParaRPr lang="ru-RU" dirty="0">
              <a:solidFill>
                <a:srgbClr val="FF0000"/>
              </a:solidFill>
            </a:endParaRPr>
          </a:p>
          <a:p>
            <a:endParaRPr lang="ru-RU" dirty="0"/>
          </a:p>
          <a:p>
            <a:endParaRPr lang="ru-RU" dirty="0"/>
          </a:p>
        </p:txBody>
      </p:sp>
      <p:sp>
        <p:nvSpPr>
          <p:cNvPr id="7" name="TextBox 6">
            <a:extLst>
              <a:ext uri="{FF2B5EF4-FFF2-40B4-BE49-F238E27FC236}">
                <a16:creationId xmlns="" xmlns:a16="http://schemas.microsoft.com/office/drawing/2014/main" id="{652483EA-B45D-4A4B-BBC4-64AF70E89243}"/>
              </a:ext>
            </a:extLst>
          </p:cNvPr>
          <p:cNvSpPr txBox="1"/>
          <p:nvPr/>
        </p:nvSpPr>
        <p:spPr>
          <a:xfrm>
            <a:off x="400932" y="1020994"/>
            <a:ext cx="10885321" cy="369332"/>
          </a:xfrm>
          <a:prstGeom prst="rect">
            <a:avLst/>
          </a:prstGeom>
          <a:noFill/>
        </p:spPr>
        <p:txBody>
          <a:bodyPr wrap="square">
            <a:spAutoFit/>
          </a:bodyPr>
          <a:lstStyle/>
          <a:p>
            <a:r>
              <a:rPr lang="ru-RU" sz="1600" b="1" dirty="0"/>
              <a:t>Часть II НК РФ ( </a:t>
            </a:r>
            <a:r>
              <a:rPr lang="ru-RU" sz="1600" dirty="0"/>
              <a:t>в редакции федерального закона от 14.07.22г. №263-ФЗ</a:t>
            </a:r>
            <a:r>
              <a:rPr lang="ru-RU" sz="1600" dirty="0" smtClean="0"/>
              <a:t>)</a:t>
            </a:r>
            <a:r>
              <a:rPr lang="ru-RU" dirty="0"/>
              <a:t> </a:t>
            </a:r>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2"/>
          <a:srcRect b="14181"/>
          <a:stretch/>
        </p:blipFill>
        <p:spPr>
          <a:xfrm>
            <a:off x="412221" y="233661"/>
            <a:ext cx="2355840" cy="754920"/>
          </a:xfrm>
          <a:prstGeom prst="rect">
            <a:avLst/>
          </a:prstGeom>
        </p:spPr>
      </p:pic>
      <p:sp>
        <p:nvSpPr>
          <p:cNvPr id="8" name="Line 5">
            <a:extLst>
              <a:ext uri="{FF2B5EF4-FFF2-40B4-BE49-F238E27FC236}">
                <a16:creationId xmlns="" xmlns:a16="http://schemas.microsoft.com/office/drawing/2014/main" id="{81E79B63-4151-4A9C-895C-B92BA3AC9DB5}"/>
              </a:ext>
            </a:extLst>
          </p:cNvPr>
          <p:cNvSpPr/>
          <p:nvPr/>
        </p:nvSpPr>
        <p:spPr>
          <a:xfrm>
            <a:off x="3556440" y="981720"/>
            <a:ext cx="8110080" cy="0"/>
          </a:xfrm>
          <a:prstGeom prst="line">
            <a:avLst/>
          </a:prstGeom>
          <a:ln/>
        </p:spPr>
        <p:style>
          <a:lnRef idx="1">
            <a:schemeClr val="accent3"/>
          </a:lnRef>
          <a:fillRef idx="0">
            <a:schemeClr val="accent3"/>
          </a:fillRef>
          <a:effectRef idx="0">
            <a:schemeClr val="accent3"/>
          </a:effectRef>
          <a:fontRef idx="minor"/>
        </p:style>
      </p:sp>
      <p:sp>
        <p:nvSpPr>
          <p:cNvPr id="9" name="CustomShape 1">
            <a:extLst>
              <a:ext uri="{FF2B5EF4-FFF2-40B4-BE49-F238E27FC236}">
                <a16:creationId xmlns="" xmlns:a16="http://schemas.microsoft.com/office/drawing/2014/main" id="{20C67339-6A1C-4F9D-8A74-D056AA0B6743}"/>
              </a:ext>
            </a:extLst>
          </p:cNvPr>
          <p:cNvSpPr/>
          <p:nvPr/>
        </p:nvSpPr>
        <p:spPr>
          <a:xfrm>
            <a:off x="0" y="6340680"/>
            <a:ext cx="12191760" cy="517320"/>
          </a:xfrm>
          <a:prstGeom prst="rect">
            <a:avLst/>
          </a:prstGeom>
          <a:solidFill>
            <a:srgbClr val="CDDEE0"/>
          </a:solidFill>
          <a:ln>
            <a:noFill/>
          </a:ln>
        </p:spPr>
        <p:style>
          <a:lnRef idx="2">
            <a:schemeClr val="accent1">
              <a:shade val="50000"/>
            </a:schemeClr>
          </a:lnRef>
          <a:fillRef idx="1">
            <a:schemeClr val="accent1"/>
          </a:fillRef>
          <a:effectRef idx="0">
            <a:schemeClr val="accent1"/>
          </a:effectRef>
          <a:fontRef idx="minor"/>
        </p:style>
      </p:sp>
      <p:sp>
        <p:nvSpPr>
          <p:cNvPr id="10" name="CustomShape 4">
            <a:extLst>
              <a:ext uri="{FF2B5EF4-FFF2-40B4-BE49-F238E27FC236}">
                <a16:creationId xmlns="" xmlns:a16="http://schemas.microsoft.com/office/drawing/2014/main" id="{770229F1-50B0-4893-BC50-5F5573115AFA}"/>
              </a:ext>
            </a:extLst>
          </p:cNvPr>
          <p:cNvSpPr/>
          <p:nvPr/>
        </p:nvSpPr>
        <p:spPr>
          <a:xfrm>
            <a:off x="1523880" y="6410880"/>
            <a:ext cx="9143640" cy="401760"/>
          </a:xfrm>
          <a:prstGeom prst="rect">
            <a:avLst/>
          </a:prstGeom>
          <a:noFill/>
          <a:ln>
            <a:noFill/>
          </a:ln>
        </p:spPr>
        <p:style>
          <a:lnRef idx="0">
            <a:scrgbClr r="0" g="0" b="0"/>
          </a:lnRef>
          <a:fillRef idx="0">
            <a:scrgbClr r="0" g="0" b="0"/>
          </a:fillRef>
          <a:effectRef idx="0">
            <a:scrgbClr r="0" g="0" b="0"/>
          </a:effectRef>
          <a:fontRef idx="minor"/>
        </p:style>
        <p:txBody>
          <a:bodyPr>
            <a:noAutofit/>
          </a:bodyPr>
          <a:lstStyle/>
          <a:p>
            <a:pPr algn="ctr">
              <a:lnSpc>
                <a:spcPct val="90000"/>
              </a:lnSpc>
              <a:spcBef>
                <a:spcPts val="1001"/>
              </a:spcBef>
            </a:pPr>
            <a:r>
              <a:rPr lang="ru-RU" sz="2800" b="0" i="1" strike="noStrike" spc="-1" dirty="0">
                <a:solidFill>
                  <a:srgbClr val="58599B"/>
                </a:solidFill>
                <a:latin typeface="Warnock Pro"/>
              </a:rPr>
              <a:t>Защита интересов собственника. Надёжно!</a:t>
            </a:r>
            <a:endParaRPr lang="ru-RU" sz="2800" b="0" strike="noStrike" spc="-1" dirty="0">
              <a:latin typeface="Arial"/>
            </a:endParaRPr>
          </a:p>
        </p:txBody>
      </p:sp>
      <p:graphicFrame>
        <p:nvGraphicFramePr>
          <p:cNvPr id="11" name="Таблица 10"/>
          <p:cNvGraphicFramePr>
            <a:graphicFrameLocks noGrp="1"/>
          </p:cNvGraphicFramePr>
          <p:nvPr>
            <p:extLst>
              <p:ext uri="{D42A27DB-BD31-4B8C-83A1-F6EECF244321}">
                <p14:modId xmlns:p14="http://schemas.microsoft.com/office/powerpoint/2010/main" val="2750398722"/>
              </p:ext>
            </p:extLst>
          </p:nvPr>
        </p:nvGraphicFramePr>
        <p:xfrm>
          <a:off x="468550" y="1539548"/>
          <a:ext cx="11254299" cy="1473200"/>
        </p:xfrm>
        <a:graphic>
          <a:graphicData uri="http://schemas.openxmlformats.org/drawingml/2006/table">
            <a:tbl>
              <a:tblPr firstRow="1" bandRow="1">
                <a:tableStyleId>{5C22544A-7EE6-4342-B048-85BDC9FD1C3A}</a:tableStyleId>
              </a:tblPr>
              <a:tblGrid>
                <a:gridCol w="3952193"/>
                <a:gridCol w="7302106"/>
              </a:tblGrid>
              <a:tr h="370840">
                <a:tc>
                  <a:txBody>
                    <a:bodyPr/>
                    <a:lstStyle/>
                    <a:p>
                      <a:pPr algn="ctr"/>
                      <a:r>
                        <a:rPr lang="ru-RU" dirty="0" smtClean="0"/>
                        <a:t>Налог</a:t>
                      </a:r>
                      <a:endParaRPr lang="ru-RU" dirty="0"/>
                    </a:p>
                  </a:txBody>
                  <a:tcPr/>
                </a:tc>
                <a:tc>
                  <a:txBody>
                    <a:bodyPr/>
                    <a:lstStyle/>
                    <a:p>
                      <a:pPr algn="ctr"/>
                      <a:r>
                        <a:rPr lang="ru-RU" dirty="0" smtClean="0"/>
                        <a:t> </a:t>
                      </a:r>
                      <a:r>
                        <a:rPr lang="ru-RU" b="1" dirty="0" smtClean="0"/>
                        <a:t>Срок представления отчетности</a:t>
                      </a:r>
                      <a:endParaRPr lang="ru-RU" dirty="0" smtClean="0"/>
                    </a:p>
                  </a:txBody>
                  <a:tcPr/>
                </a:tc>
              </a:tr>
              <a:tr h="370840">
                <a:tc>
                  <a:txBody>
                    <a:bodyPr/>
                    <a:lstStyle/>
                    <a:p>
                      <a:r>
                        <a:rPr lang="ru-RU" sz="1400" b="1" dirty="0" smtClean="0"/>
                        <a:t>Все налоги</a:t>
                      </a:r>
                      <a:endParaRPr lang="ru-RU"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400" b="1" dirty="0" smtClean="0"/>
                        <a:t>до 25-го числа месяца, следующего за отчетным  периодом</a:t>
                      </a:r>
                    </a:p>
                  </a:txBody>
                  <a:tcPr/>
                </a:tc>
              </a:tr>
              <a:tr h="370840">
                <a:tc>
                  <a:txBody>
                    <a:bodyPr/>
                    <a:lstStyle/>
                    <a:p>
                      <a:r>
                        <a:rPr lang="ru-RU" sz="1400" b="1" dirty="0" smtClean="0"/>
                        <a:t>Декларации (расчеты) по итогам              налогового периода </a:t>
                      </a:r>
                      <a:endParaRPr lang="ru-RU" sz="1400" dirty="0"/>
                    </a:p>
                  </a:txBody>
                  <a:tcPr/>
                </a:tc>
                <a:tc>
                  <a:txBody>
                    <a:bodyPr/>
                    <a:lstStyle/>
                    <a:p>
                      <a:r>
                        <a:rPr lang="ru-RU" sz="1400" b="1" dirty="0" smtClean="0"/>
                        <a:t>до 25 февраля – расчет по форме 6-НДФЛ за</a:t>
                      </a:r>
                      <a:r>
                        <a:rPr lang="ru-RU" sz="1400" b="1" baseline="0" dirty="0" smtClean="0"/>
                        <a:t> год </a:t>
                      </a:r>
                      <a:r>
                        <a:rPr lang="ru-RU" sz="1400" b="1" dirty="0" smtClean="0"/>
                        <a:t>(</a:t>
                      </a:r>
                      <a:r>
                        <a:rPr lang="ru-RU" sz="1400" b="0" dirty="0" smtClean="0"/>
                        <a:t>за квартал, полугодие и девять месяцев — не позднее 25 числа месяца, следующего за соответствующим периодом);</a:t>
                      </a:r>
                    </a:p>
                    <a:p>
                      <a:r>
                        <a:rPr lang="ru-RU" sz="1400" b="1" dirty="0" smtClean="0"/>
                        <a:t>до 25 марта – налоговые декларации по налогу на прибыль , УСН, налогу на имущество</a:t>
                      </a:r>
                    </a:p>
                  </a:txBody>
                  <a:tcPr/>
                </a:tc>
              </a:tr>
            </a:tbl>
          </a:graphicData>
        </a:graphic>
      </p:graphicFrame>
      <p:sp>
        <p:nvSpPr>
          <p:cNvPr id="12" name="TextBox 11">
            <a:extLst>
              <a:ext uri="{FF2B5EF4-FFF2-40B4-BE49-F238E27FC236}">
                <a16:creationId xmlns="" xmlns:a16="http://schemas.microsoft.com/office/drawing/2014/main" id="{652483EA-B45D-4A4B-BBC4-64AF70E89243}"/>
              </a:ext>
            </a:extLst>
          </p:cNvPr>
          <p:cNvSpPr txBox="1"/>
          <p:nvPr/>
        </p:nvSpPr>
        <p:spPr>
          <a:xfrm>
            <a:off x="502532" y="3103126"/>
            <a:ext cx="11254300" cy="3539430"/>
          </a:xfrm>
          <a:prstGeom prst="rect">
            <a:avLst/>
          </a:prstGeom>
          <a:noFill/>
        </p:spPr>
        <p:txBody>
          <a:bodyPr wrap="square">
            <a:spAutoFit/>
          </a:bodyPr>
          <a:lstStyle/>
          <a:p>
            <a:pPr algn="just"/>
            <a:r>
              <a:rPr lang="ru-RU" sz="1400" b="1" dirty="0" smtClean="0">
                <a:solidFill>
                  <a:srgbClr val="FF0000"/>
                </a:solidFill>
              </a:rPr>
              <a:t>Новая </a:t>
            </a:r>
            <a:r>
              <a:rPr lang="ru-RU" sz="1400" b="1" dirty="0">
                <a:solidFill>
                  <a:srgbClr val="FF0000"/>
                </a:solidFill>
              </a:rPr>
              <a:t>форма отчетности </a:t>
            </a:r>
            <a:r>
              <a:rPr lang="ru-RU" sz="1400" b="1" dirty="0"/>
              <a:t>-  </a:t>
            </a:r>
            <a:r>
              <a:rPr lang="ru-RU" sz="1400" b="1" dirty="0">
                <a:solidFill>
                  <a:srgbClr val="FF0000"/>
                </a:solidFill>
              </a:rPr>
              <a:t>Уведомление об исчисленных суммах налогов, авансовых платежей, сборов, страховых взносов</a:t>
            </a:r>
            <a:r>
              <a:rPr lang="ru-RU" sz="1400" b="1" dirty="0"/>
              <a:t> </a:t>
            </a:r>
            <a:endParaRPr lang="ru-RU" sz="1400" b="1" dirty="0" smtClean="0"/>
          </a:p>
          <a:p>
            <a:pPr algn="just"/>
            <a:r>
              <a:rPr lang="ru-RU" sz="1400" dirty="0" smtClean="0"/>
              <a:t>(Форма</a:t>
            </a:r>
            <a:r>
              <a:rPr lang="ru-RU" sz="1400" dirty="0"/>
              <a:t>, порядок заполнения и формат представления уведомления утверждены Приказом ФНС России от 02.11.2022 № ЕД-7-8/1047</a:t>
            </a:r>
            <a:r>
              <a:rPr lang="ru-RU" sz="1400" dirty="0" smtClean="0"/>
              <a:t>@)</a:t>
            </a:r>
          </a:p>
          <a:p>
            <a:pPr marL="285750" indent="-285750" algn="just">
              <a:buFont typeface="Wingdings" panose="05000000000000000000" pitchFamily="2" charset="2"/>
              <a:buChar char="Ø"/>
            </a:pPr>
            <a:r>
              <a:rPr lang="ru-RU" sz="1400" b="1" dirty="0"/>
              <a:t>Для чего нужно представлять уведомление</a:t>
            </a:r>
            <a:r>
              <a:rPr lang="ru-RU" sz="1400" b="1" dirty="0" smtClean="0"/>
              <a:t>?:</a:t>
            </a:r>
            <a:endParaRPr lang="ru-RU" sz="1400" b="1" dirty="0"/>
          </a:p>
          <a:p>
            <a:pPr algn="just"/>
            <a:r>
              <a:rPr lang="ru-RU" sz="1400" dirty="0"/>
              <a:t>Для распределения ЕНП по платежам с авансовой системой расчетов. Это касается тех случаев, когда декларация подается позже, чем срок уплаты налога. Для таких ситуаций вводится новая форма документа — уведомление об исчисленных суммах.</a:t>
            </a:r>
          </a:p>
          <a:p>
            <a:pPr marL="285750" indent="-285750" algn="just">
              <a:buFont typeface="Wingdings" panose="05000000000000000000" pitchFamily="2" charset="2"/>
              <a:buChar char="Ø"/>
            </a:pPr>
            <a:r>
              <a:rPr lang="ru-RU" sz="1400" dirty="0" smtClean="0"/>
              <a:t> </a:t>
            </a:r>
            <a:r>
              <a:rPr lang="ru-RU" sz="1400" dirty="0"/>
              <a:t>Уведомление </a:t>
            </a:r>
            <a:r>
              <a:rPr lang="ru-RU" sz="1400" b="1" dirty="0" smtClean="0"/>
              <a:t>многострочное</a:t>
            </a:r>
            <a:r>
              <a:rPr lang="ru-RU" sz="1400" dirty="0" smtClean="0"/>
              <a:t>: в </a:t>
            </a:r>
            <a:r>
              <a:rPr lang="ru-RU" sz="1400" dirty="0"/>
              <a:t>одном документе можно указать информацию по всем авансам каждого обособленного подразделения.</a:t>
            </a:r>
            <a:endParaRPr lang="ru-RU" sz="1400" dirty="0" smtClean="0"/>
          </a:p>
          <a:p>
            <a:pPr marL="285750" indent="-285750" algn="just">
              <a:buFont typeface="Wingdings" panose="05000000000000000000" pitchFamily="2" charset="2"/>
              <a:buChar char="Ø"/>
            </a:pPr>
            <a:r>
              <a:rPr lang="ru-RU" sz="1400" b="1" dirty="0" smtClean="0"/>
              <a:t>содержи</a:t>
            </a:r>
            <a:r>
              <a:rPr lang="ru-RU" sz="1400" dirty="0" smtClean="0"/>
              <a:t>т 5 </a:t>
            </a:r>
            <a:r>
              <a:rPr lang="ru-RU" sz="1400" dirty="0"/>
              <a:t>реквизитов </a:t>
            </a:r>
            <a:r>
              <a:rPr lang="ru-RU" sz="1400" dirty="0" smtClean="0"/>
              <a:t>: КПП</a:t>
            </a:r>
            <a:r>
              <a:rPr lang="ru-RU" sz="1400" dirty="0"/>
              <a:t>, КБК, ОКТМО, отчетный период и </a:t>
            </a:r>
            <a:r>
              <a:rPr lang="ru-RU" sz="1400" dirty="0" smtClean="0"/>
              <a:t>сумма;</a:t>
            </a:r>
          </a:p>
          <a:p>
            <a:pPr marL="285750" indent="-285750" algn="just">
              <a:buFont typeface="Wingdings" panose="05000000000000000000" pitchFamily="2" charset="2"/>
              <a:buChar char="Ø"/>
            </a:pPr>
            <a:r>
              <a:rPr lang="ru-RU" sz="1400" dirty="0"/>
              <a:t>По всем авансам — одно </a:t>
            </a:r>
            <a:r>
              <a:rPr lang="ru-RU" sz="1400" dirty="0" smtClean="0"/>
              <a:t>уведомление, его </a:t>
            </a:r>
            <a:r>
              <a:rPr lang="ru-RU" sz="1400" dirty="0"/>
              <a:t>можно оформить на несколько </a:t>
            </a:r>
            <a:r>
              <a:rPr lang="ru-RU" sz="1400" dirty="0" smtClean="0"/>
              <a:t>периодов ( например</a:t>
            </a:r>
            <a:r>
              <a:rPr lang="ru-RU" sz="1400" dirty="0"/>
              <a:t>, если налог на имущество не изменится в течение года, уведомление оформляется один раз за год по всем срокам </a:t>
            </a:r>
            <a:r>
              <a:rPr lang="ru-RU" sz="1400" dirty="0" smtClean="0"/>
              <a:t>уплаты)</a:t>
            </a:r>
            <a:endParaRPr lang="ru-RU" sz="1400" dirty="0"/>
          </a:p>
          <a:p>
            <a:pPr marL="285750" lvl="0" indent="-285750" algn="just">
              <a:buFont typeface="Wingdings" panose="05000000000000000000" pitchFamily="2" charset="2"/>
              <a:buChar char="Ø"/>
            </a:pPr>
            <a:r>
              <a:rPr lang="ru-RU" sz="1400" b="1" dirty="0" smtClean="0"/>
              <a:t>Способ подачи  уведомления</a:t>
            </a:r>
            <a:endParaRPr lang="ru-RU" sz="1400" b="1" dirty="0"/>
          </a:p>
          <a:p>
            <a:pPr marL="285750" lvl="0" indent="-285750" algn="just">
              <a:buFont typeface="Wingdings" panose="05000000000000000000" pitchFamily="2" charset="2"/>
              <a:buChar char="ü"/>
            </a:pPr>
            <a:r>
              <a:rPr lang="ru-RU" sz="1400" dirty="0"/>
              <a:t>по ТКС с усиленной квалифицированной электронной подписью</a:t>
            </a:r>
          </a:p>
          <a:p>
            <a:pPr marL="285750" lvl="0" indent="-285750" algn="just">
              <a:buFont typeface="Wingdings" panose="05000000000000000000" pitchFamily="2" charset="2"/>
              <a:buChar char="ü"/>
            </a:pPr>
            <a:r>
              <a:rPr lang="ru-RU" sz="1400" dirty="0"/>
              <a:t>через ЛК налогоплательщика с усиленной квалифицированной электронной подписью</a:t>
            </a:r>
          </a:p>
          <a:p>
            <a:pPr marL="285750" lvl="0" indent="-285750" algn="just">
              <a:buFont typeface="Wingdings" panose="05000000000000000000" pitchFamily="2" charset="2"/>
              <a:buChar char="ü"/>
            </a:pPr>
            <a:r>
              <a:rPr lang="ru-RU" sz="1400" dirty="0"/>
              <a:t>на бумаге, если допускается такой способ представления (например, при среднесписочной численности за предшествующий календарный год не более 100 человек)</a:t>
            </a:r>
          </a:p>
          <a:p>
            <a:pPr marL="285750" lvl="0" indent="-285750" algn="just">
              <a:buFont typeface="Wingdings" panose="05000000000000000000" pitchFamily="2" charset="2"/>
              <a:buChar char="Ø"/>
            </a:pPr>
            <a:r>
              <a:rPr lang="ru-RU" sz="1400" dirty="0"/>
              <a:t>Уведомление </a:t>
            </a:r>
            <a:r>
              <a:rPr lang="ru-RU" sz="1400" b="1" dirty="0"/>
              <a:t>предоставляется </a:t>
            </a:r>
            <a:r>
              <a:rPr lang="ru-RU" sz="1400" dirty="0"/>
              <a:t>в налоговый орган по месту учета налогоплательщика.</a:t>
            </a:r>
          </a:p>
          <a:p>
            <a:pPr lvl="0" algn="just"/>
            <a:endParaRPr lang="ru-RU" sz="1400" dirty="0"/>
          </a:p>
        </p:txBody>
      </p:sp>
    </p:spTree>
    <p:extLst>
      <p:ext uri="{BB962C8B-B14F-4D97-AF65-F5344CB8AC3E}">
        <p14:creationId xmlns:p14="http://schemas.microsoft.com/office/powerpoint/2010/main" val="183544729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 xmlns:a16="http://schemas.microsoft.com/office/drawing/2014/main" id="{A4A87C69-C36A-4EE8-B31C-E59FE91CE915}"/>
              </a:ext>
            </a:extLst>
          </p:cNvPr>
          <p:cNvSpPr/>
          <p:nvPr/>
        </p:nvSpPr>
        <p:spPr>
          <a:xfrm>
            <a:off x="21783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2836124" y="202969"/>
            <a:ext cx="8741577" cy="816304"/>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ru-RU" sz="2000" b="1" dirty="0" smtClean="0">
                <a:solidFill>
                  <a:srgbClr val="0070C0"/>
                </a:solidFill>
              </a:rPr>
              <a:t>УВЕДОМЛЕНИЕ ОБ ИСЧИСЛЕННЫХ СУММАХ</a:t>
            </a:r>
            <a:endParaRPr lang="ru-RU" sz="2000" b="1" dirty="0" smtClean="0">
              <a:solidFill>
                <a:srgbClr val="0070C0"/>
              </a:solidFill>
            </a:endParaRPr>
          </a:p>
        </p:txBody>
      </p:sp>
      <p:sp>
        <p:nvSpPr>
          <p:cNvPr id="5" name="TextBox 4">
            <a:extLst>
              <a:ext uri="{FF2B5EF4-FFF2-40B4-BE49-F238E27FC236}">
                <a16:creationId xmlns="" xmlns:a16="http://schemas.microsoft.com/office/drawing/2014/main" id="{8A25DFB0-0884-4ADA-A8E0-DB093644E74A}"/>
              </a:ext>
            </a:extLst>
          </p:cNvPr>
          <p:cNvSpPr txBox="1"/>
          <p:nvPr/>
        </p:nvSpPr>
        <p:spPr>
          <a:xfrm>
            <a:off x="1920511" y="1937872"/>
            <a:ext cx="8537097" cy="923330"/>
          </a:xfrm>
          <a:prstGeom prst="rect">
            <a:avLst/>
          </a:prstGeom>
          <a:noFill/>
        </p:spPr>
        <p:txBody>
          <a:bodyPr wrap="square">
            <a:spAutoFit/>
          </a:bodyPr>
          <a:lstStyle/>
          <a:p>
            <a:pPr algn="just"/>
            <a:r>
              <a:rPr lang="ru-RU" dirty="0"/>
              <a:t> </a:t>
            </a:r>
            <a:endParaRPr lang="ru-RU" dirty="0">
              <a:solidFill>
                <a:srgbClr val="FF0000"/>
              </a:solidFill>
            </a:endParaRPr>
          </a:p>
          <a:p>
            <a:endParaRPr lang="ru-RU" dirty="0"/>
          </a:p>
          <a:p>
            <a:endParaRPr lang="ru-RU" dirty="0"/>
          </a:p>
        </p:txBody>
      </p:sp>
      <p:sp>
        <p:nvSpPr>
          <p:cNvPr id="7" name="TextBox 6">
            <a:extLst>
              <a:ext uri="{FF2B5EF4-FFF2-40B4-BE49-F238E27FC236}">
                <a16:creationId xmlns="" xmlns:a16="http://schemas.microsoft.com/office/drawing/2014/main" id="{652483EA-B45D-4A4B-BBC4-64AF70E89243}"/>
              </a:ext>
            </a:extLst>
          </p:cNvPr>
          <p:cNvSpPr txBox="1"/>
          <p:nvPr/>
        </p:nvSpPr>
        <p:spPr>
          <a:xfrm>
            <a:off x="260947" y="1309511"/>
            <a:ext cx="11592386" cy="5078313"/>
          </a:xfrm>
          <a:prstGeom prst="rect">
            <a:avLst/>
          </a:prstGeom>
          <a:noFill/>
        </p:spPr>
        <p:txBody>
          <a:bodyPr wrap="square">
            <a:spAutoFit/>
          </a:bodyPr>
          <a:lstStyle/>
          <a:p>
            <a:pPr marL="285750" indent="-285750" algn="just">
              <a:buFont typeface="Wingdings" panose="05000000000000000000" pitchFamily="2" charset="2"/>
              <a:buChar char="Ø"/>
            </a:pPr>
            <a:r>
              <a:rPr lang="ru-RU" b="1" dirty="0" smtClean="0"/>
              <a:t>Суммы </a:t>
            </a:r>
            <a:r>
              <a:rPr lang="ru-RU" b="1" dirty="0"/>
              <a:t>в уведомлении отражаются за каждый конкретный </a:t>
            </a:r>
            <a:r>
              <a:rPr lang="ru-RU" b="1" dirty="0" smtClean="0"/>
              <a:t>период, а не нарастающим итогом</a:t>
            </a:r>
            <a:endParaRPr lang="ru-RU" b="1" dirty="0"/>
          </a:p>
          <a:p>
            <a:pPr algn="just"/>
            <a:r>
              <a:rPr lang="ru-RU" dirty="0"/>
              <a:t>Например, если по УСН за первый квартал исчислена сумма 1000 руб., за полугодие (1 квартал + 2 квартал) – 3000 руб., то в уведомлении за 2 квартал </a:t>
            </a:r>
            <a:r>
              <a:rPr lang="ru-RU" dirty="0" smtClean="0"/>
              <a:t>необходимо </a:t>
            </a:r>
            <a:r>
              <a:rPr lang="ru-RU" dirty="0"/>
              <a:t>указать сумму 2000 руб</a:t>
            </a:r>
            <a:r>
              <a:rPr lang="ru-RU" dirty="0" smtClean="0"/>
              <a:t>.</a:t>
            </a:r>
          </a:p>
          <a:p>
            <a:pPr marL="285750" indent="-285750" algn="just">
              <a:buFont typeface="Wingdings" panose="05000000000000000000" pitchFamily="2" charset="2"/>
              <a:buChar char="Ø"/>
            </a:pPr>
            <a:r>
              <a:rPr lang="ru-RU" dirty="0" smtClean="0"/>
              <a:t>Подавать уведомление следует </a:t>
            </a:r>
            <a:r>
              <a:rPr lang="ru-RU" b="1" dirty="0" smtClean="0"/>
              <a:t>по форме КНД </a:t>
            </a:r>
            <a:r>
              <a:rPr lang="ru-RU" b="1" dirty="0"/>
              <a:t>1110355</a:t>
            </a:r>
            <a:r>
              <a:rPr lang="ru-RU" dirty="0"/>
              <a:t> — уведомление об исчисленных суммах налогов, авансовых платежей по налогам, сборов, страховых взносов</a:t>
            </a:r>
            <a:r>
              <a:rPr lang="ru-RU" dirty="0" smtClean="0"/>
              <a:t>. </a:t>
            </a:r>
            <a:endParaRPr lang="ru-RU" dirty="0"/>
          </a:p>
          <a:p>
            <a:pPr algn="just"/>
            <a:r>
              <a:rPr lang="ru-RU" dirty="0" smtClean="0"/>
              <a:t>На сайте ФНС размещена </a:t>
            </a:r>
            <a:r>
              <a:rPr lang="ru-RU" b="1" dirty="0" smtClean="0"/>
              <a:t>Памятка </a:t>
            </a:r>
            <a:r>
              <a:rPr lang="ru-RU" b="1" dirty="0"/>
              <a:t>по порядку предоставления и заполнения уведомления об исчисленных суммах налогов, авансовых платежей по налогам, сборов, страховых взносов с </a:t>
            </a:r>
            <a:r>
              <a:rPr lang="ru-RU" b="1" dirty="0" smtClean="0"/>
              <a:t>01.01.2023г</a:t>
            </a:r>
            <a:r>
              <a:rPr lang="ru-RU" dirty="0" smtClean="0"/>
              <a:t>. </a:t>
            </a:r>
          </a:p>
          <a:p>
            <a:pPr marL="285750" indent="-285750" algn="just">
              <a:buFont typeface="Wingdings" panose="05000000000000000000" pitchFamily="2" charset="2"/>
              <a:buChar char="Ø"/>
            </a:pPr>
            <a:r>
              <a:rPr lang="ru-RU" dirty="0" smtClean="0"/>
              <a:t>Юридические </a:t>
            </a:r>
            <a:r>
              <a:rPr lang="ru-RU" dirty="0"/>
              <a:t>лица и индивидуальные предприниматели </a:t>
            </a:r>
            <a:r>
              <a:rPr lang="ru-RU" b="1" dirty="0"/>
              <a:t>подают </a:t>
            </a:r>
            <a:r>
              <a:rPr lang="ru-RU" b="1" dirty="0" smtClean="0"/>
              <a:t>уведомление по налогам</a:t>
            </a:r>
            <a:r>
              <a:rPr lang="ru-RU" dirty="0" smtClean="0"/>
              <a:t>:</a:t>
            </a:r>
            <a:endParaRPr lang="ru-RU" dirty="0"/>
          </a:p>
          <a:p>
            <a:pPr marL="285750" indent="-285750" algn="just">
              <a:buFont typeface="Wingdings" panose="05000000000000000000" pitchFamily="2" charset="2"/>
              <a:buChar char="ü"/>
            </a:pPr>
            <a:r>
              <a:rPr lang="ru-RU" dirty="0" smtClean="0"/>
              <a:t>по </a:t>
            </a:r>
            <a:r>
              <a:rPr lang="ru-RU" dirty="0"/>
              <a:t>НДФЛ</a:t>
            </a:r>
          </a:p>
          <a:p>
            <a:pPr marL="285750" indent="-285750" algn="just">
              <a:buFont typeface="Wingdings" panose="05000000000000000000" pitchFamily="2" charset="2"/>
              <a:buChar char="ü"/>
            </a:pPr>
            <a:r>
              <a:rPr lang="ru-RU" dirty="0"/>
              <a:t>страховым взносам</a:t>
            </a:r>
          </a:p>
          <a:p>
            <a:pPr marL="285750" indent="-285750" algn="just">
              <a:buFont typeface="Wingdings" panose="05000000000000000000" pitchFamily="2" charset="2"/>
              <a:buChar char="ü"/>
            </a:pPr>
            <a:r>
              <a:rPr lang="ru-RU" dirty="0"/>
              <a:t>имущественным налогам </a:t>
            </a:r>
            <a:r>
              <a:rPr lang="ru-RU" dirty="0" smtClean="0"/>
              <a:t>ЮЛ</a:t>
            </a:r>
            <a:endParaRPr lang="ru-RU" dirty="0"/>
          </a:p>
          <a:p>
            <a:pPr marL="285750" indent="-285750" algn="just">
              <a:buFont typeface="Wingdings" panose="05000000000000000000" pitchFamily="2" charset="2"/>
              <a:buChar char="ü"/>
            </a:pPr>
            <a:r>
              <a:rPr lang="ru-RU" dirty="0"/>
              <a:t>упрощенной системе </a:t>
            </a:r>
            <a:r>
              <a:rPr lang="ru-RU" dirty="0" smtClean="0"/>
              <a:t>налогообложения</a:t>
            </a:r>
          </a:p>
          <a:p>
            <a:pPr marL="285750" indent="-285750" algn="just">
              <a:buFont typeface="Wingdings" panose="05000000000000000000" pitchFamily="2" charset="2"/>
              <a:buChar char="Ø"/>
            </a:pPr>
            <a:r>
              <a:rPr lang="ru-RU" b="1" dirty="0" smtClean="0"/>
              <a:t>Срок  подачи уведомления:</a:t>
            </a:r>
            <a:endParaRPr lang="ru-RU" b="1" dirty="0"/>
          </a:p>
          <a:p>
            <a:pPr marL="285750" indent="-285750" algn="just">
              <a:buFont typeface="Wingdings" panose="05000000000000000000" pitchFamily="2" charset="2"/>
              <a:buChar char="ü"/>
            </a:pPr>
            <a:r>
              <a:rPr lang="ru-RU" b="1" dirty="0"/>
              <a:t>Не позднее 25 числа месяца</a:t>
            </a:r>
            <a:r>
              <a:rPr lang="ru-RU" dirty="0"/>
              <a:t>, в котором установлен срок уплаты соответствующих налогов и взносов</a:t>
            </a:r>
            <a:r>
              <a:rPr lang="ru-RU" dirty="0" smtClean="0"/>
              <a:t>.</a:t>
            </a:r>
          </a:p>
          <a:p>
            <a:pPr algn="just"/>
            <a:r>
              <a:rPr lang="ru-RU" b="1" dirty="0" smtClean="0">
                <a:solidFill>
                  <a:srgbClr val="FF0000"/>
                </a:solidFill>
              </a:rPr>
              <a:t>Важно</a:t>
            </a:r>
            <a:r>
              <a:rPr lang="ru-RU" dirty="0" smtClean="0"/>
              <a:t> помнить </a:t>
            </a:r>
            <a:r>
              <a:rPr lang="ru-RU" dirty="0"/>
              <a:t>о своевременной подаче декларации (уведомления об исчисленных суммах</a:t>
            </a:r>
            <a:r>
              <a:rPr lang="ru-RU" dirty="0" smtClean="0"/>
              <a:t>), без которых  </a:t>
            </a:r>
            <a:r>
              <a:rPr lang="ru-RU" dirty="0"/>
              <a:t>деньги не могут быть распределены по бюджетам, что приведет к начислению пени</a:t>
            </a:r>
            <a:r>
              <a:rPr lang="ru-RU" dirty="0" smtClean="0"/>
              <a:t>. Пени </a:t>
            </a:r>
            <a:r>
              <a:rPr lang="ru-RU" dirty="0"/>
              <a:t>начисляются на отрицательное сальдо ЕНС за каждый календарный день просрочки начиная со дня возникновения недоимки по день уплаты включительно</a:t>
            </a:r>
            <a:endParaRPr lang="ru-RU" dirty="0"/>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2"/>
          <a:srcRect b="14181"/>
          <a:stretch/>
        </p:blipFill>
        <p:spPr>
          <a:xfrm>
            <a:off x="412221" y="233661"/>
            <a:ext cx="2355840" cy="754920"/>
          </a:xfrm>
          <a:prstGeom prst="rect">
            <a:avLst/>
          </a:prstGeom>
        </p:spPr>
      </p:pic>
      <p:sp>
        <p:nvSpPr>
          <p:cNvPr id="8" name="Line 5">
            <a:extLst>
              <a:ext uri="{FF2B5EF4-FFF2-40B4-BE49-F238E27FC236}">
                <a16:creationId xmlns="" xmlns:a16="http://schemas.microsoft.com/office/drawing/2014/main" id="{81E79B63-4151-4A9C-895C-B92BA3AC9DB5}"/>
              </a:ext>
            </a:extLst>
          </p:cNvPr>
          <p:cNvSpPr/>
          <p:nvPr/>
        </p:nvSpPr>
        <p:spPr>
          <a:xfrm>
            <a:off x="3556440" y="981720"/>
            <a:ext cx="8110080" cy="0"/>
          </a:xfrm>
          <a:prstGeom prst="line">
            <a:avLst/>
          </a:prstGeom>
          <a:ln/>
        </p:spPr>
        <p:style>
          <a:lnRef idx="1">
            <a:schemeClr val="accent3"/>
          </a:lnRef>
          <a:fillRef idx="0">
            <a:schemeClr val="accent3"/>
          </a:fillRef>
          <a:effectRef idx="0">
            <a:schemeClr val="accent3"/>
          </a:effectRef>
          <a:fontRef idx="minor"/>
        </p:style>
      </p:sp>
      <p:sp>
        <p:nvSpPr>
          <p:cNvPr id="9" name="CustomShape 1">
            <a:extLst>
              <a:ext uri="{FF2B5EF4-FFF2-40B4-BE49-F238E27FC236}">
                <a16:creationId xmlns="" xmlns:a16="http://schemas.microsoft.com/office/drawing/2014/main" id="{20C67339-6A1C-4F9D-8A74-D056AA0B6743}"/>
              </a:ext>
            </a:extLst>
          </p:cNvPr>
          <p:cNvSpPr/>
          <p:nvPr/>
        </p:nvSpPr>
        <p:spPr>
          <a:xfrm>
            <a:off x="0" y="6340680"/>
            <a:ext cx="12191760" cy="517320"/>
          </a:xfrm>
          <a:prstGeom prst="rect">
            <a:avLst/>
          </a:prstGeom>
          <a:solidFill>
            <a:srgbClr val="CDDEE0"/>
          </a:solidFill>
          <a:ln>
            <a:noFill/>
          </a:ln>
        </p:spPr>
        <p:style>
          <a:lnRef idx="2">
            <a:schemeClr val="accent1">
              <a:shade val="50000"/>
            </a:schemeClr>
          </a:lnRef>
          <a:fillRef idx="1">
            <a:schemeClr val="accent1"/>
          </a:fillRef>
          <a:effectRef idx="0">
            <a:schemeClr val="accent1"/>
          </a:effectRef>
          <a:fontRef idx="minor"/>
        </p:style>
      </p:sp>
      <p:sp>
        <p:nvSpPr>
          <p:cNvPr id="10" name="CustomShape 4">
            <a:extLst>
              <a:ext uri="{FF2B5EF4-FFF2-40B4-BE49-F238E27FC236}">
                <a16:creationId xmlns="" xmlns:a16="http://schemas.microsoft.com/office/drawing/2014/main" id="{770229F1-50B0-4893-BC50-5F5573115AFA}"/>
              </a:ext>
            </a:extLst>
          </p:cNvPr>
          <p:cNvSpPr/>
          <p:nvPr/>
        </p:nvSpPr>
        <p:spPr>
          <a:xfrm>
            <a:off x="1523880" y="6410880"/>
            <a:ext cx="9143640" cy="401760"/>
          </a:xfrm>
          <a:prstGeom prst="rect">
            <a:avLst/>
          </a:prstGeom>
          <a:noFill/>
          <a:ln>
            <a:noFill/>
          </a:ln>
        </p:spPr>
        <p:style>
          <a:lnRef idx="0">
            <a:scrgbClr r="0" g="0" b="0"/>
          </a:lnRef>
          <a:fillRef idx="0">
            <a:scrgbClr r="0" g="0" b="0"/>
          </a:fillRef>
          <a:effectRef idx="0">
            <a:scrgbClr r="0" g="0" b="0"/>
          </a:effectRef>
          <a:fontRef idx="minor"/>
        </p:style>
        <p:txBody>
          <a:bodyPr>
            <a:noAutofit/>
          </a:bodyPr>
          <a:lstStyle/>
          <a:p>
            <a:pPr algn="ctr">
              <a:lnSpc>
                <a:spcPct val="90000"/>
              </a:lnSpc>
              <a:spcBef>
                <a:spcPts val="1001"/>
              </a:spcBef>
            </a:pPr>
            <a:r>
              <a:rPr lang="ru-RU" sz="2800" b="0" i="1" strike="noStrike" spc="-1" dirty="0">
                <a:solidFill>
                  <a:srgbClr val="58599B"/>
                </a:solidFill>
                <a:latin typeface="Warnock Pro"/>
              </a:rPr>
              <a:t>Защита интересов собственника. Надёжно!</a:t>
            </a:r>
            <a:endParaRPr lang="ru-RU" sz="2800" b="0" strike="noStrike" spc="-1" dirty="0">
              <a:latin typeface="Arial"/>
            </a:endParaRPr>
          </a:p>
        </p:txBody>
      </p:sp>
    </p:spTree>
    <p:extLst>
      <p:ext uri="{BB962C8B-B14F-4D97-AF65-F5344CB8AC3E}">
        <p14:creationId xmlns:p14="http://schemas.microsoft.com/office/powerpoint/2010/main" val="102576143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 xmlns:a16="http://schemas.microsoft.com/office/drawing/2014/main" id="{A4A87C69-C36A-4EE8-B31C-E59FE91CE915}"/>
              </a:ext>
            </a:extLst>
          </p:cNvPr>
          <p:cNvSpPr/>
          <p:nvPr/>
        </p:nvSpPr>
        <p:spPr>
          <a:xfrm>
            <a:off x="21783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2789231" y="238138"/>
            <a:ext cx="8741577" cy="816304"/>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ru-RU" sz="2000" b="1" dirty="0" smtClean="0">
                <a:solidFill>
                  <a:srgbClr val="0070C0"/>
                </a:solidFill>
              </a:rPr>
              <a:t>СРОКИ</a:t>
            </a:r>
            <a:r>
              <a:rPr lang="ru-RU" sz="2000" b="1" dirty="0" smtClean="0">
                <a:solidFill>
                  <a:srgbClr val="0070C0"/>
                </a:solidFill>
              </a:rPr>
              <a:t> </a:t>
            </a:r>
            <a:r>
              <a:rPr lang="ru-RU" sz="2000" b="1" dirty="0" smtClean="0">
                <a:solidFill>
                  <a:srgbClr val="0070C0"/>
                </a:solidFill>
              </a:rPr>
              <a:t>ПРЕДСТАВЛЕНИЯ УВЕДОМЛЕНИЙ ОБ ИСЧИСЛЕННЫХ СУММАХ </a:t>
            </a:r>
            <a:r>
              <a:rPr lang="ru-RU" sz="2000" b="1" dirty="0" smtClean="0">
                <a:solidFill>
                  <a:srgbClr val="0070C0"/>
                </a:solidFill>
              </a:rPr>
              <a:t>НАЛОГОВ, АВАНСОВЫХ ПЛАТЕЖЕЙ,СБОРОВ И СТРАХОВЫХ ВЗНОСОВ</a:t>
            </a:r>
            <a:endParaRPr lang="ru-RU" sz="2000" b="1" dirty="0">
              <a:solidFill>
                <a:srgbClr val="0070C0"/>
              </a:solidFill>
            </a:endParaRPr>
          </a:p>
        </p:txBody>
      </p:sp>
      <p:sp>
        <p:nvSpPr>
          <p:cNvPr id="5" name="TextBox 4">
            <a:extLst>
              <a:ext uri="{FF2B5EF4-FFF2-40B4-BE49-F238E27FC236}">
                <a16:creationId xmlns="" xmlns:a16="http://schemas.microsoft.com/office/drawing/2014/main" id="{8A25DFB0-0884-4ADA-A8E0-DB093644E74A}"/>
              </a:ext>
            </a:extLst>
          </p:cNvPr>
          <p:cNvSpPr txBox="1"/>
          <p:nvPr/>
        </p:nvSpPr>
        <p:spPr>
          <a:xfrm>
            <a:off x="1920511" y="1937872"/>
            <a:ext cx="8537097" cy="923330"/>
          </a:xfrm>
          <a:prstGeom prst="rect">
            <a:avLst/>
          </a:prstGeom>
          <a:noFill/>
        </p:spPr>
        <p:txBody>
          <a:bodyPr wrap="square">
            <a:spAutoFit/>
          </a:bodyPr>
          <a:lstStyle/>
          <a:p>
            <a:pPr algn="just"/>
            <a:r>
              <a:rPr lang="ru-RU" dirty="0"/>
              <a:t> </a:t>
            </a:r>
            <a:endParaRPr lang="ru-RU" dirty="0">
              <a:solidFill>
                <a:srgbClr val="FF0000"/>
              </a:solidFill>
            </a:endParaRPr>
          </a:p>
          <a:p>
            <a:endParaRPr lang="ru-RU" dirty="0"/>
          </a:p>
          <a:p>
            <a:endParaRPr lang="ru-RU" dirty="0"/>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2"/>
          <a:srcRect b="14181"/>
          <a:stretch/>
        </p:blipFill>
        <p:spPr>
          <a:xfrm>
            <a:off x="412221" y="233661"/>
            <a:ext cx="2355840" cy="754920"/>
          </a:xfrm>
          <a:prstGeom prst="rect">
            <a:avLst/>
          </a:prstGeom>
        </p:spPr>
      </p:pic>
      <p:sp>
        <p:nvSpPr>
          <p:cNvPr id="8" name="Line 5">
            <a:extLst>
              <a:ext uri="{FF2B5EF4-FFF2-40B4-BE49-F238E27FC236}">
                <a16:creationId xmlns="" xmlns:a16="http://schemas.microsoft.com/office/drawing/2014/main" id="{81E79B63-4151-4A9C-895C-B92BA3AC9DB5}"/>
              </a:ext>
            </a:extLst>
          </p:cNvPr>
          <p:cNvSpPr/>
          <p:nvPr/>
        </p:nvSpPr>
        <p:spPr>
          <a:xfrm>
            <a:off x="3556440" y="981720"/>
            <a:ext cx="8110080" cy="0"/>
          </a:xfrm>
          <a:prstGeom prst="line">
            <a:avLst/>
          </a:prstGeom>
          <a:ln/>
        </p:spPr>
        <p:style>
          <a:lnRef idx="1">
            <a:schemeClr val="accent3"/>
          </a:lnRef>
          <a:fillRef idx="0">
            <a:schemeClr val="accent3"/>
          </a:fillRef>
          <a:effectRef idx="0">
            <a:schemeClr val="accent3"/>
          </a:effectRef>
          <a:fontRef idx="minor"/>
        </p:style>
      </p:sp>
      <p:sp>
        <p:nvSpPr>
          <p:cNvPr id="9" name="CustomShape 1">
            <a:extLst>
              <a:ext uri="{FF2B5EF4-FFF2-40B4-BE49-F238E27FC236}">
                <a16:creationId xmlns="" xmlns:a16="http://schemas.microsoft.com/office/drawing/2014/main" id="{20C67339-6A1C-4F9D-8A74-D056AA0B6743}"/>
              </a:ext>
            </a:extLst>
          </p:cNvPr>
          <p:cNvSpPr/>
          <p:nvPr/>
        </p:nvSpPr>
        <p:spPr>
          <a:xfrm>
            <a:off x="0" y="6340680"/>
            <a:ext cx="12191760" cy="517320"/>
          </a:xfrm>
          <a:prstGeom prst="rect">
            <a:avLst/>
          </a:prstGeom>
          <a:solidFill>
            <a:srgbClr val="CDDEE0"/>
          </a:solidFill>
          <a:ln>
            <a:noFill/>
          </a:ln>
        </p:spPr>
        <p:style>
          <a:lnRef idx="2">
            <a:schemeClr val="accent1">
              <a:shade val="50000"/>
            </a:schemeClr>
          </a:lnRef>
          <a:fillRef idx="1">
            <a:schemeClr val="accent1"/>
          </a:fillRef>
          <a:effectRef idx="0">
            <a:schemeClr val="accent1"/>
          </a:effectRef>
          <a:fontRef idx="minor"/>
        </p:style>
      </p:sp>
      <p:sp>
        <p:nvSpPr>
          <p:cNvPr id="10" name="CustomShape 4">
            <a:extLst>
              <a:ext uri="{FF2B5EF4-FFF2-40B4-BE49-F238E27FC236}">
                <a16:creationId xmlns="" xmlns:a16="http://schemas.microsoft.com/office/drawing/2014/main" id="{770229F1-50B0-4893-BC50-5F5573115AFA}"/>
              </a:ext>
            </a:extLst>
          </p:cNvPr>
          <p:cNvSpPr/>
          <p:nvPr/>
        </p:nvSpPr>
        <p:spPr>
          <a:xfrm>
            <a:off x="1523880" y="6410880"/>
            <a:ext cx="9143640" cy="401760"/>
          </a:xfrm>
          <a:prstGeom prst="rect">
            <a:avLst/>
          </a:prstGeom>
          <a:noFill/>
          <a:ln>
            <a:noFill/>
          </a:ln>
        </p:spPr>
        <p:style>
          <a:lnRef idx="0">
            <a:scrgbClr r="0" g="0" b="0"/>
          </a:lnRef>
          <a:fillRef idx="0">
            <a:scrgbClr r="0" g="0" b="0"/>
          </a:fillRef>
          <a:effectRef idx="0">
            <a:scrgbClr r="0" g="0" b="0"/>
          </a:effectRef>
          <a:fontRef idx="minor"/>
        </p:style>
        <p:txBody>
          <a:bodyPr>
            <a:noAutofit/>
          </a:bodyPr>
          <a:lstStyle/>
          <a:p>
            <a:pPr algn="ctr">
              <a:lnSpc>
                <a:spcPct val="90000"/>
              </a:lnSpc>
              <a:spcBef>
                <a:spcPts val="1001"/>
              </a:spcBef>
            </a:pPr>
            <a:r>
              <a:rPr lang="ru-RU" sz="2800" b="0" i="1" strike="noStrike" spc="-1" dirty="0">
                <a:solidFill>
                  <a:srgbClr val="58599B"/>
                </a:solidFill>
                <a:latin typeface="Warnock Pro"/>
              </a:rPr>
              <a:t>Защита интересов собственника. Надёжно!</a:t>
            </a:r>
            <a:endParaRPr lang="ru-RU" sz="2800" b="0" strike="noStrike" spc="-1" dirty="0">
              <a:latin typeface="Arial"/>
            </a:endParaRPr>
          </a:p>
        </p:txBody>
      </p:sp>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61821" y="1301261"/>
            <a:ext cx="5089655" cy="4624500"/>
          </a:xfrm>
          <a:prstGeom prst="rect">
            <a:avLst/>
          </a:prstGeom>
        </p:spPr>
      </p:pic>
      <p:pic>
        <p:nvPicPr>
          <p:cNvPr id="6146" name="Picture 2" descr="Человек для презентации - фото и картинки abrakadabra.fun"/>
          <p:cNvPicPr>
            <a:picLocks noChangeAspect="1" noChangeArrowheads="1"/>
          </p:cNvPicPr>
          <p:nvPr/>
        </p:nvPicPr>
        <p:blipFill rotWithShape="1">
          <a:blip r:embed="rId4">
            <a:extLst>
              <a:ext uri="{28A0092B-C50C-407E-A947-70E740481C1C}">
                <a14:useLocalDpi xmlns:a14="http://schemas.microsoft.com/office/drawing/2010/main" val="0"/>
              </a:ext>
            </a:extLst>
          </a:blip>
          <a:srcRect r="34887"/>
          <a:stretch/>
        </p:blipFill>
        <p:spPr bwMode="auto">
          <a:xfrm>
            <a:off x="1210652" y="1172037"/>
            <a:ext cx="3666148" cy="50786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1721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 xmlns:a16="http://schemas.microsoft.com/office/drawing/2014/main" id="{A4A87C69-C36A-4EE8-B31C-E59FE91CE915}"/>
              </a:ext>
            </a:extLst>
          </p:cNvPr>
          <p:cNvSpPr/>
          <p:nvPr/>
        </p:nvSpPr>
        <p:spPr>
          <a:xfrm>
            <a:off x="21783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2836124" y="202969"/>
            <a:ext cx="8741577" cy="816304"/>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ru-RU" sz="2000" b="1" dirty="0" smtClean="0">
                <a:solidFill>
                  <a:srgbClr val="0070C0"/>
                </a:solidFill>
              </a:rPr>
              <a:t>ПРИМЕРЫ </a:t>
            </a:r>
            <a:r>
              <a:rPr lang="ru-RU" sz="2000" b="1" dirty="0" smtClean="0">
                <a:solidFill>
                  <a:srgbClr val="0070C0"/>
                </a:solidFill>
              </a:rPr>
              <a:t>ЗАПОЛНЕНИЯ УВЕДОМЛЕНИЯ </a:t>
            </a:r>
            <a:r>
              <a:rPr lang="ru-RU" sz="2000" b="1" dirty="0" smtClean="0">
                <a:solidFill>
                  <a:srgbClr val="0070C0"/>
                </a:solidFill>
              </a:rPr>
              <a:t>ДЛЯ РАЗНЫХ НАЛОГОВ</a:t>
            </a:r>
          </a:p>
          <a:p>
            <a:pPr algn="ctr"/>
            <a:endParaRPr lang="ru-RU" sz="2000" b="1" dirty="0" smtClean="0">
              <a:solidFill>
                <a:srgbClr val="0070C0"/>
              </a:solidFill>
            </a:endParaRPr>
          </a:p>
        </p:txBody>
      </p:sp>
      <p:sp>
        <p:nvSpPr>
          <p:cNvPr id="5" name="TextBox 4">
            <a:extLst>
              <a:ext uri="{FF2B5EF4-FFF2-40B4-BE49-F238E27FC236}">
                <a16:creationId xmlns="" xmlns:a16="http://schemas.microsoft.com/office/drawing/2014/main" id="{8A25DFB0-0884-4ADA-A8E0-DB093644E74A}"/>
              </a:ext>
            </a:extLst>
          </p:cNvPr>
          <p:cNvSpPr txBox="1"/>
          <p:nvPr/>
        </p:nvSpPr>
        <p:spPr>
          <a:xfrm>
            <a:off x="1920511" y="1937872"/>
            <a:ext cx="8537097" cy="923330"/>
          </a:xfrm>
          <a:prstGeom prst="rect">
            <a:avLst/>
          </a:prstGeom>
          <a:noFill/>
        </p:spPr>
        <p:txBody>
          <a:bodyPr wrap="square">
            <a:spAutoFit/>
          </a:bodyPr>
          <a:lstStyle/>
          <a:p>
            <a:pPr algn="just"/>
            <a:r>
              <a:rPr lang="ru-RU" dirty="0"/>
              <a:t> </a:t>
            </a:r>
            <a:endParaRPr lang="ru-RU" dirty="0">
              <a:solidFill>
                <a:srgbClr val="FF0000"/>
              </a:solidFill>
            </a:endParaRPr>
          </a:p>
          <a:p>
            <a:endParaRPr lang="ru-RU" dirty="0"/>
          </a:p>
          <a:p>
            <a:endParaRPr lang="ru-RU" dirty="0"/>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2"/>
          <a:srcRect b="14181"/>
          <a:stretch/>
        </p:blipFill>
        <p:spPr>
          <a:xfrm>
            <a:off x="412221" y="233661"/>
            <a:ext cx="2355840" cy="754920"/>
          </a:xfrm>
          <a:prstGeom prst="rect">
            <a:avLst/>
          </a:prstGeom>
        </p:spPr>
      </p:pic>
      <p:sp>
        <p:nvSpPr>
          <p:cNvPr id="8" name="Line 5">
            <a:extLst>
              <a:ext uri="{FF2B5EF4-FFF2-40B4-BE49-F238E27FC236}">
                <a16:creationId xmlns="" xmlns:a16="http://schemas.microsoft.com/office/drawing/2014/main" id="{81E79B63-4151-4A9C-895C-B92BA3AC9DB5}"/>
              </a:ext>
            </a:extLst>
          </p:cNvPr>
          <p:cNvSpPr/>
          <p:nvPr/>
        </p:nvSpPr>
        <p:spPr>
          <a:xfrm>
            <a:off x="3556440" y="1040335"/>
            <a:ext cx="8110080" cy="0"/>
          </a:xfrm>
          <a:prstGeom prst="line">
            <a:avLst/>
          </a:prstGeom>
          <a:ln/>
        </p:spPr>
        <p:style>
          <a:lnRef idx="1">
            <a:schemeClr val="accent3"/>
          </a:lnRef>
          <a:fillRef idx="0">
            <a:schemeClr val="accent3"/>
          </a:fillRef>
          <a:effectRef idx="0">
            <a:schemeClr val="accent3"/>
          </a:effectRef>
          <a:fontRef idx="minor"/>
        </p:style>
      </p:sp>
      <p:sp>
        <p:nvSpPr>
          <p:cNvPr id="9" name="CustomShape 1">
            <a:extLst>
              <a:ext uri="{FF2B5EF4-FFF2-40B4-BE49-F238E27FC236}">
                <a16:creationId xmlns="" xmlns:a16="http://schemas.microsoft.com/office/drawing/2014/main" id="{20C67339-6A1C-4F9D-8A74-D056AA0B6743}"/>
              </a:ext>
            </a:extLst>
          </p:cNvPr>
          <p:cNvSpPr/>
          <p:nvPr/>
        </p:nvSpPr>
        <p:spPr>
          <a:xfrm>
            <a:off x="0" y="6340680"/>
            <a:ext cx="12191760" cy="517320"/>
          </a:xfrm>
          <a:prstGeom prst="rect">
            <a:avLst/>
          </a:prstGeom>
          <a:solidFill>
            <a:srgbClr val="CDDEE0"/>
          </a:solidFill>
          <a:ln>
            <a:noFill/>
          </a:ln>
        </p:spPr>
        <p:style>
          <a:lnRef idx="2">
            <a:schemeClr val="accent1">
              <a:shade val="50000"/>
            </a:schemeClr>
          </a:lnRef>
          <a:fillRef idx="1">
            <a:schemeClr val="accent1"/>
          </a:fillRef>
          <a:effectRef idx="0">
            <a:schemeClr val="accent1"/>
          </a:effectRef>
          <a:fontRef idx="minor"/>
        </p:style>
      </p:sp>
      <p:sp>
        <p:nvSpPr>
          <p:cNvPr id="10" name="CustomShape 4">
            <a:extLst>
              <a:ext uri="{FF2B5EF4-FFF2-40B4-BE49-F238E27FC236}">
                <a16:creationId xmlns="" xmlns:a16="http://schemas.microsoft.com/office/drawing/2014/main" id="{770229F1-50B0-4893-BC50-5F5573115AFA}"/>
              </a:ext>
            </a:extLst>
          </p:cNvPr>
          <p:cNvSpPr/>
          <p:nvPr/>
        </p:nvSpPr>
        <p:spPr>
          <a:xfrm>
            <a:off x="1523880" y="6410880"/>
            <a:ext cx="9143640" cy="401760"/>
          </a:xfrm>
          <a:prstGeom prst="rect">
            <a:avLst/>
          </a:prstGeom>
          <a:noFill/>
          <a:ln>
            <a:noFill/>
          </a:ln>
        </p:spPr>
        <p:style>
          <a:lnRef idx="0">
            <a:scrgbClr r="0" g="0" b="0"/>
          </a:lnRef>
          <a:fillRef idx="0">
            <a:scrgbClr r="0" g="0" b="0"/>
          </a:fillRef>
          <a:effectRef idx="0">
            <a:scrgbClr r="0" g="0" b="0"/>
          </a:effectRef>
          <a:fontRef idx="minor"/>
        </p:style>
        <p:txBody>
          <a:bodyPr>
            <a:noAutofit/>
          </a:bodyPr>
          <a:lstStyle/>
          <a:p>
            <a:pPr algn="ctr">
              <a:lnSpc>
                <a:spcPct val="90000"/>
              </a:lnSpc>
              <a:spcBef>
                <a:spcPts val="1001"/>
              </a:spcBef>
            </a:pPr>
            <a:r>
              <a:rPr lang="ru-RU" sz="2800" b="0" i="1" strike="noStrike" spc="-1" dirty="0">
                <a:solidFill>
                  <a:srgbClr val="58599B"/>
                </a:solidFill>
                <a:latin typeface="Warnock Pro"/>
              </a:rPr>
              <a:t>Защита интересов собственника. Надёжно!</a:t>
            </a:r>
            <a:endParaRPr lang="ru-RU" sz="2800" b="0" strike="noStrike" spc="-1" dirty="0">
              <a:latin typeface="Arial"/>
            </a:endParaRPr>
          </a:p>
        </p:txBody>
      </p:sp>
      <p:graphicFrame>
        <p:nvGraphicFramePr>
          <p:cNvPr id="12" name="Таблица 11"/>
          <p:cNvGraphicFramePr>
            <a:graphicFrameLocks noGrp="1"/>
          </p:cNvGraphicFramePr>
          <p:nvPr>
            <p:extLst>
              <p:ext uri="{D42A27DB-BD31-4B8C-83A1-F6EECF244321}">
                <p14:modId xmlns:p14="http://schemas.microsoft.com/office/powerpoint/2010/main" val="2112160005"/>
              </p:ext>
            </p:extLst>
          </p:nvPr>
        </p:nvGraphicFramePr>
        <p:xfrm>
          <a:off x="293510" y="1690158"/>
          <a:ext cx="11017956" cy="4411740"/>
        </p:xfrm>
        <a:graphic>
          <a:graphicData uri="http://schemas.openxmlformats.org/drawingml/2006/table">
            <a:tbl>
              <a:tblPr/>
              <a:tblGrid>
                <a:gridCol w="3672652"/>
                <a:gridCol w="3672652"/>
                <a:gridCol w="3672652"/>
              </a:tblGrid>
              <a:tr h="992410">
                <a:tc>
                  <a:txBody>
                    <a:bodyPr/>
                    <a:lstStyle/>
                    <a:p>
                      <a:pPr fontAlgn="t"/>
                      <a:r>
                        <a:rPr lang="ru-RU" dirty="0">
                          <a:effectLst/>
                        </a:rPr>
                        <a:t>1</a:t>
                      </a:r>
                    </a:p>
                  </a:txBody>
                  <a:tcPr>
                    <a:lnL w="9525" cap="flat" cmpd="sng" algn="ctr">
                      <a:solidFill>
                        <a:srgbClr val="EBEDF2"/>
                      </a:solidFill>
                      <a:prstDash val="solid"/>
                      <a:round/>
                      <a:headEnd type="none" w="med" len="med"/>
                      <a:tailEnd type="none" w="med" len="med"/>
                    </a:lnL>
                    <a:lnR w="9525" cap="flat" cmpd="sng" algn="ctr">
                      <a:solidFill>
                        <a:srgbClr val="EBEDF2"/>
                      </a:solidFill>
                      <a:prstDash val="solid"/>
                      <a:round/>
                      <a:headEnd type="none" w="med" len="med"/>
                      <a:tailEnd type="none" w="med" len="med"/>
                    </a:lnR>
                    <a:lnT w="9525" cap="flat" cmpd="sng" algn="ctr">
                      <a:solidFill>
                        <a:srgbClr val="EBEDF2"/>
                      </a:solidFill>
                      <a:prstDash val="solid"/>
                      <a:round/>
                      <a:headEnd type="none" w="med" len="med"/>
                      <a:tailEnd type="none" w="med" len="med"/>
                    </a:lnT>
                    <a:lnB w="9525" cap="flat" cmpd="sng" algn="ctr">
                      <a:solidFill>
                        <a:srgbClr val="EBEDF2"/>
                      </a:solidFill>
                      <a:prstDash val="solid"/>
                      <a:round/>
                      <a:headEnd type="none" w="med" len="med"/>
                      <a:tailEnd type="none" w="med" len="med"/>
                    </a:lnB>
                  </a:tcPr>
                </a:tc>
                <a:tc>
                  <a:txBody>
                    <a:bodyPr/>
                    <a:lstStyle/>
                    <a:p>
                      <a:pPr fontAlgn="t"/>
                      <a:r>
                        <a:rPr lang="ru-RU" dirty="0">
                          <a:effectLst/>
                        </a:rPr>
                        <a:t>КПП, указанный в соответствующей налоговой декларации (расчете)</a:t>
                      </a:r>
                    </a:p>
                  </a:txBody>
                  <a:tcPr>
                    <a:lnL w="9525" cap="flat" cmpd="sng" algn="ctr">
                      <a:solidFill>
                        <a:srgbClr val="EBEDF2"/>
                      </a:solidFill>
                      <a:prstDash val="solid"/>
                      <a:round/>
                      <a:headEnd type="none" w="med" len="med"/>
                      <a:tailEnd type="none" w="med" len="med"/>
                    </a:lnL>
                    <a:lnR w="9525" cap="flat" cmpd="sng" algn="ctr">
                      <a:solidFill>
                        <a:srgbClr val="EBEDF2"/>
                      </a:solidFill>
                      <a:prstDash val="solid"/>
                      <a:round/>
                      <a:headEnd type="none" w="med" len="med"/>
                      <a:tailEnd type="none" w="med" len="med"/>
                    </a:lnR>
                    <a:lnT w="9525" cap="flat" cmpd="sng" algn="ctr">
                      <a:solidFill>
                        <a:srgbClr val="EBEDF2"/>
                      </a:solidFill>
                      <a:prstDash val="solid"/>
                      <a:round/>
                      <a:headEnd type="none" w="med" len="med"/>
                      <a:tailEnd type="none" w="med" len="med"/>
                    </a:lnT>
                    <a:lnB w="9525" cap="flat" cmpd="sng" algn="ctr">
                      <a:solidFill>
                        <a:srgbClr val="EBEDF2"/>
                      </a:solidFill>
                      <a:prstDash val="solid"/>
                      <a:round/>
                      <a:headEnd type="none" w="med" len="med"/>
                      <a:tailEnd type="none" w="med" len="med"/>
                    </a:lnB>
                  </a:tcPr>
                </a:tc>
                <a:tc>
                  <a:txBody>
                    <a:bodyPr/>
                    <a:lstStyle/>
                    <a:p>
                      <a:pPr fontAlgn="t"/>
                      <a:r>
                        <a:rPr lang="ru-RU" dirty="0">
                          <a:effectLst/>
                        </a:rPr>
                        <a:t>773601001</a:t>
                      </a:r>
                    </a:p>
                  </a:txBody>
                  <a:tcPr>
                    <a:lnL w="9525" cap="flat" cmpd="sng" algn="ctr">
                      <a:solidFill>
                        <a:srgbClr val="EBEDF2"/>
                      </a:solidFill>
                      <a:prstDash val="solid"/>
                      <a:round/>
                      <a:headEnd type="none" w="med" len="med"/>
                      <a:tailEnd type="none" w="med" len="med"/>
                    </a:lnL>
                    <a:lnB w="9525" cap="flat" cmpd="sng" algn="ctr">
                      <a:solidFill>
                        <a:srgbClr val="EBEDF2"/>
                      </a:solidFill>
                      <a:prstDash val="solid"/>
                      <a:round/>
                      <a:headEnd type="none" w="med" len="med"/>
                      <a:tailEnd type="none" w="med" len="med"/>
                    </a:lnB>
                  </a:tcPr>
                </a:tc>
              </a:tr>
              <a:tr h="331565">
                <a:tc>
                  <a:txBody>
                    <a:bodyPr/>
                    <a:lstStyle/>
                    <a:p>
                      <a:pPr fontAlgn="t"/>
                      <a:r>
                        <a:rPr lang="ru-RU" dirty="0">
                          <a:effectLst/>
                        </a:rPr>
                        <a:t>2</a:t>
                      </a:r>
                    </a:p>
                  </a:txBody>
                  <a:tcPr>
                    <a:lnL w="9525" cap="flat" cmpd="sng" algn="ctr">
                      <a:solidFill>
                        <a:srgbClr val="EBEDF2"/>
                      </a:solidFill>
                      <a:prstDash val="solid"/>
                      <a:round/>
                      <a:headEnd type="none" w="med" len="med"/>
                      <a:tailEnd type="none" w="med" len="med"/>
                    </a:lnL>
                    <a:lnR w="9525" cap="flat" cmpd="sng" algn="ctr">
                      <a:solidFill>
                        <a:srgbClr val="EBEDF2"/>
                      </a:solidFill>
                      <a:prstDash val="solid"/>
                      <a:round/>
                      <a:headEnd type="none" w="med" len="med"/>
                      <a:tailEnd type="none" w="med" len="med"/>
                    </a:lnR>
                    <a:lnT w="9525" cap="flat" cmpd="sng" algn="ctr">
                      <a:solidFill>
                        <a:srgbClr val="EBEDF2"/>
                      </a:solidFill>
                      <a:prstDash val="solid"/>
                      <a:round/>
                      <a:headEnd type="none" w="med" len="med"/>
                      <a:tailEnd type="none" w="med" len="med"/>
                    </a:lnT>
                    <a:lnB w="9525" cap="flat" cmpd="sng" algn="ctr">
                      <a:solidFill>
                        <a:srgbClr val="EBEDF2"/>
                      </a:solidFill>
                      <a:prstDash val="solid"/>
                      <a:round/>
                      <a:headEnd type="none" w="med" len="med"/>
                      <a:tailEnd type="none" w="med" len="med"/>
                    </a:lnB>
                  </a:tcPr>
                </a:tc>
                <a:tc>
                  <a:txBody>
                    <a:bodyPr/>
                    <a:lstStyle/>
                    <a:p>
                      <a:pPr fontAlgn="t"/>
                      <a:r>
                        <a:rPr lang="ru-RU" dirty="0">
                          <a:effectLst/>
                        </a:rPr>
                        <a:t>Код по ОКТМО</a:t>
                      </a:r>
                    </a:p>
                  </a:txBody>
                  <a:tcPr>
                    <a:lnL w="9525" cap="flat" cmpd="sng" algn="ctr">
                      <a:solidFill>
                        <a:srgbClr val="EBEDF2"/>
                      </a:solidFill>
                      <a:prstDash val="solid"/>
                      <a:round/>
                      <a:headEnd type="none" w="med" len="med"/>
                      <a:tailEnd type="none" w="med" len="med"/>
                    </a:lnL>
                    <a:lnR w="9525" cap="flat" cmpd="sng" algn="ctr">
                      <a:solidFill>
                        <a:srgbClr val="EBEDF2"/>
                      </a:solidFill>
                      <a:prstDash val="solid"/>
                      <a:round/>
                      <a:headEnd type="none" w="med" len="med"/>
                      <a:tailEnd type="none" w="med" len="med"/>
                    </a:lnR>
                    <a:lnT w="9525" cap="flat" cmpd="sng" algn="ctr">
                      <a:solidFill>
                        <a:srgbClr val="EBEDF2"/>
                      </a:solidFill>
                      <a:prstDash val="solid"/>
                      <a:round/>
                      <a:headEnd type="none" w="med" len="med"/>
                      <a:tailEnd type="none" w="med" len="med"/>
                    </a:lnT>
                    <a:lnB w="9525" cap="flat" cmpd="sng" algn="ctr">
                      <a:solidFill>
                        <a:srgbClr val="EBEDF2"/>
                      </a:solidFill>
                      <a:prstDash val="solid"/>
                      <a:round/>
                      <a:headEnd type="none" w="med" len="med"/>
                      <a:tailEnd type="none" w="med" len="med"/>
                    </a:lnB>
                  </a:tcPr>
                </a:tc>
                <a:tc>
                  <a:txBody>
                    <a:bodyPr/>
                    <a:lstStyle/>
                    <a:p>
                      <a:pPr fontAlgn="t"/>
                      <a:r>
                        <a:rPr lang="ru-RU">
                          <a:effectLst/>
                        </a:rPr>
                        <a:t>45592000</a:t>
                      </a:r>
                    </a:p>
                  </a:txBody>
                  <a:tcPr>
                    <a:lnL w="9525" cap="flat" cmpd="sng" algn="ctr">
                      <a:solidFill>
                        <a:srgbClr val="EBEDF2"/>
                      </a:solidFill>
                      <a:prstDash val="solid"/>
                      <a:round/>
                      <a:headEnd type="none" w="med" len="med"/>
                      <a:tailEnd type="none" w="med" len="med"/>
                    </a:lnL>
                    <a:lnR w="9525" cap="flat" cmpd="sng" algn="ctr">
                      <a:solidFill>
                        <a:srgbClr val="EBEDF2"/>
                      </a:solidFill>
                      <a:prstDash val="solid"/>
                      <a:round/>
                      <a:headEnd type="none" w="med" len="med"/>
                      <a:tailEnd type="none" w="med" len="med"/>
                    </a:lnR>
                    <a:lnT w="9525" cap="flat" cmpd="sng" algn="ctr">
                      <a:solidFill>
                        <a:srgbClr val="EBEDF2"/>
                      </a:solidFill>
                      <a:prstDash val="solid"/>
                      <a:round/>
                      <a:headEnd type="none" w="med" len="med"/>
                      <a:tailEnd type="none" w="med" len="med"/>
                    </a:lnT>
                    <a:lnB w="9525" cap="flat" cmpd="sng" algn="ctr">
                      <a:solidFill>
                        <a:srgbClr val="EBEDF2"/>
                      </a:solidFill>
                      <a:prstDash val="solid"/>
                      <a:round/>
                      <a:headEnd type="none" w="med" len="med"/>
                      <a:tailEnd type="none" w="med" len="med"/>
                    </a:lnB>
                  </a:tcPr>
                </a:tc>
              </a:tr>
              <a:tr h="534375">
                <a:tc>
                  <a:txBody>
                    <a:bodyPr/>
                    <a:lstStyle/>
                    <a:p>
                      <a:pPr fontAlgn="t"/>
                      <a:r>
                        <a:rPr lang="ru-RU">
                          <a:effectLst/>
                        </a:rPr>
                        <a:t>3</a:t>
                      </a:r>
                    </a:p>
                  </a:txBody>
                  <a:tcPr>
                    <a:lnL w="9525" cap="flat" cmpd="sng" algn="ctr">
                      <a:solidFill>
                        <a:srgbClr val="EBEDF2"/>
                      </a:solidFill>
                      <a:prstDash val="solid"/>
                      <a:round/>
                      <a:headEnd type="none" w="med" len="med"/>
                      <a:tailEnd type="none" w="med" len="med"/>
                    </a:lnL>
                    <a:lnR w="9525" cap="flat" cmpd="sng" algn="ctr">
                      <a:solidFill>
                        <a:srgbClr val="EBEDF2"/>
                      </a:solidFill>
                      <a:prstDash val="solid"/>
                      <a:round/>
                      <a:headEnd type="none" w="med" len="med"/>
                      <a:tailEnd type="none" w="med" len="med"/>
                    </a:lnR>
                    <a:lnT w="9525" cap="flat" cmpd="sng" algn="ctr">
                      <a:solidFill>
                        <a:srgbClr val="EBEDF2"/>
                      </a:solidFill>
                      <a:prstDash val="solid"/>
                      <a:round/>
                      <a:headEnd type="none" w="med" len="med"/>
                      <a:tailEnd type="none" w="med" len="med"/>
                    </a:lnT>
                    <a:lnB w="9525" cap="flat" cmpd="sng" algn="ctr">
                      <a:solidFill>
                        <a:srgbClr val="EBEDF2"/>
                      </a:solidFill>
                      <a:prstDash val="solid"/>
                      <a:round/>
                      <a:headEnd type="none" w="med" len="med"/>
                      <a:tailEnd type="none" w="med" len="med"/>
                    </a:lnB>
                  </a:tcPr>
                </a:tc>
                <a:tc>
                  <a:txBody>
                    <a:bodyPr/>
                    <a:lstStyle/>
                    <a:p>
                      <a:pPr fontAlgn="t"/>
                      <a:r>
                        <a:rPr lang="ru-RU">
                          <a:effectLst/>
                        </a:rPr>
                        <a:t>Код бюджетной классификации</a:t>
                      </a:r>
                    </a:p>
                  </a:txBody>
                  <a:tcPr>
                    <a:lnL w="9525" cap="flat" cmpd="sng" algn="ctr">
                      <a:solidFill>
                        <a:srgbClr val="EBEDF2"/>
                      </a:solidFill>
                      <a:prstDash val="solid"/>
                      <a:round/>
                      <a:headEnd type="none" w="med" len="med"/>
                      <a:tailEnd type="none" w="med" len="med"/>
                    </a:lnL>
                    <a:lnR w="9525" cap="flat" cmpd="sng" algn="ctr">
                      <a:solidFill>
                        <a:srgbClr val="EBEDF2"/>
                      </a:solidFill>
                      <a:prstDash val="solid"/>
                      <a:round/>
                      <a:headEnd type="none" w="med" len="med"/>
                      <a:tailEnd type="none" w="med" len="med"/>
                    </a:lnR>
                    <a:lnT w="9525" cap="flat" cmpd="sng" algn="ctr">
                      <a:solidFill>
                        <a:srgbClr val="EBEDF2"/>
                      </a:solidFill>
                      <a:prstDash val="solid"/>
                      <a:round/>
                      <a:headEnd type="none" w="med" len="med"/>
                      <a:tailEnd type="none" w="med" len="med"/>
                    </a:lnT>
                    <a:lnB w="9525" cap="flat" cmpd="sng" algn="ctr">
                      <a:solidFill>
                        <a:srgbClr val="EBEDF2"/>
                      </a:solidFill>
                      <a:prstDash val="solid"/>
                      <a:round/>
                      <a:headEnd type="none" w="med" len="med"/>
                      <a:tailEnd type="none" w="med" len="med"/>
                    </a:lnB>
                  </a:tcPr>
                </a:tc>
                <a:tc>
                  <a:txBody>
                    <a:bodyPr/>
                    <a:lstStyle/>
                    <a:p>
                      <a:pPr fontAlgn="t"/>
                      <a:r>
                        <a:rPr lang="ru-RU" dirty="0">
                          <a:effectLst/>
                        </a:rPr>
                        <a:t>18210102010011000110</a:t>
                      </a:r>
                    </a:p>
                  </a:txBody>
                  <a:tcPr>
                    <a:lnL w="9525" cap="flat" cmpd="sng" algn="ctr">
                      <a:solidFill>
                        <a:srgbClr val="EBEDF2"/>
                      </a:solidFill>
                      <a:prstDash val="solid"/>
                      <a:round/>
                      <a:headEnd type="none" w="med" len="med"/>
                      <a:tailEnd type="none" w="med" len="med"/>
                    </a:lnL>
                    <a:lnR w="9525" cap="flat" cmpd="sng" algn="ctr">
                      <a:solidFill>
                        <a:srgbClr val="EBEDF2"/>
                      </a:solidFill>
                      <a:prstDash val="solid"/>
                      <a:round/>
                      <a:headEnd type="none" w="med" len="med"/>
                      <a:tailEnd type="none" w="med" len="med"/>
                    </a:lnR>
                    <a:lnT w="9525" cap="flat" cmpd="sng" algn="ctr">
                      <a:solidFill>
                        <a:srgbClr val="EBEDF2"/>
                      </a:solidFill>
                      <a:prstDash val="solid"/>
                      <a:round/>
                      <a:headEnd type="none" w="med" len="med"/>
                      <a:tailEnd type="none" w="med" len="med"/>
                    </a:lnT>
                    <a:lnB w="9525" cap="flat" cmpd="sng" algn="ctr">
                      <a:solidFill>
                        <a:srgbClr val="EBEDF2"/>
                      </a:solidFill>
                      <a:prstDash val="solid"/>
                      <a:round/>
                      <a:headEnd type="none" w="med" len="med"/>
                      <a:tailEnd type="none" w="med" len="med"/>
                    </a:lnB>
                  </a:tcPr>
                </a:tc>
              </a:tr>
              <a:tr h="992410">
                <a:tc>
                  <a:txBody>
                    <a:bodyPr/>
                    <a:lstStyle/>
                    <a:p>
                      <a:pPr fontAlgn="t"/>
                      <a:r>
                        <a:rPr lang="ru-RU">
                          <a:effectLst/>
                        </a:rPr>
                        <a:t>4</a:t>
                      </a:r>
                    </a:p>
                  </a:txBody>
                  <a:tcPr>
                    <a:lnL w="9525" cap="flat" cmpd="sng" algn="ctr">
                      <a:solidFill>
                        <a:srgbClr val="EBEDF2"/>
                      </a:solidFill>
                      <a:prstDash val="solid"/>
                      <a:round/>
                      <a:headEnd type="none" w="med" len="med"/>
                      <a:tailEnd type="none" w="med" len="med"/>
                    </a:lnL>
                    <a:lnR w="9525" cap="flat" cmpd="sng" algn="ctr">
                      <a:solidFill>
                        <a:srgbClr val="EBEDF2"/>
                      </a:solidFill>
                      <a:prstDash val="solid"/>
                      <a:round/>
                      <a:headEnd type="none" w="med" len="med"/>
                      <a:tailEnd type="none" w="med" len="med"/>
                    </a:lnR>
                    <a:lnT w="9525" cap="flat" cmpd="sng" algn="ctr">
                      <a:solidFill>
                        <a:srgbClr val="EBEDF2"/>
                      </a:solidFill>
                      <a:prstDash val="solid"/>
                      <a:round/>
                      <a:headEnd type="none" w="med" len="med"/>
                      <a:tailEnd type="none" w="med" len="med"/>
                    </a:lnT>
                    <a:lnB w="9525" cap="flat" cmpd="sng" algn="ctr">
                      <a:solidFill>
                        <a:srgbClr val="EBEDF2"/>
                      </a:solidFill>
                      <a:prstDash val="solid"/>
                      <a:round/>
                      <a:headEnd type="none" w="med" len="med"/>
                      <a:tailEnd type="none" w="med" len="med"/>
                    </a:lnB>
                  </a:tcPr>
                </a:tc>
                <a:tc>
                  <a:txBody>
                    <a:bodyPr/>
                    <a:lstStyle/>
                    <a:p>
                      <a:pPr fontAlgn="t"/>
                      <a:r>
                        <a:rPr lang="ru-RU">
                          <a:effectLst/>
                        </a:rPr>
                        <a:t>Сумма налога, авансовых платежей по налогу, сбора, страховых взносов</a:t>
                      </a:r>
                    </a:p>
                  </a:txBody>
                  <a:tcPr>
                    <a:lnL w="9525" cap="flat" cmpd="sng" algn="ctr">
                      <a:solidFill>
                        <a:srgbClr val="EBEDF2"/>
                      </a:solidFill>
                      <a:prstDash val="solid"/>
                      <a:round/>
                      <a:headEnd type="none" w="med" len="med"/>
                      <a:tailEnd type="none" w="med" len="med"/>
                    </a:lnL>
                    <a:lnR w="9525" cap="flat" cmpd="sng" algn="ctr">
                      <a:solidFill>
                        <a:srgbClr val="EBEDF2"/>
                      </a:solidFill>
                      <a:prstDash val="solid"/>
                      <a:round/>
                      <a:headEnd type="none" w="med" len="med"/>
                      <a:tailEnd type="none" w="med" len="med"/>
                    </a:lnR>
                    <a:lnT w="9525" cap="flat" cmpd="sng" algn="ctr">
                      <a:solidFill>
                        <a:srgbClr val="EBEDF2"/>
                      </a:solidFill>
                      <a:prstDash val="solid"/>
                      <a:round/>
                      <a:headEnd type="none" w="med" len="med"/>
                      <a:tailEnd type="none" w="med" len="med"/>
                    </a:lnT>
                    <a:lnB w="9525" cap="flat" cmpd="sng" algn="ctr">
                      <a:solidFill>
                        <a:srgbClr val="EBEDF2"/>
                      </a:solidFill>
                      <a:prstDash val="solid"/>
                      <a:round/>
                      <a:headEnd type="none" w="med" len="med"/>
                      <a:tailEnd type="none" w="med" len="med"/>
                    </a:lnB>
                  </a:tcPr>
                </a:tc>
                <a:tc>
                  <a:txBody>
                    <a:bodyPr/>
                    <a:lstStyle/>
                    <a:p>
                      <a:pPr fontAlgn="t"/>
                      <a:r>
                        <a:rPr lang="ru-RU" dirty="0">
                          <a:effectLst/>
                        </a:rPr>
                        <a:t>1300.00</a:t>
                      </a:r>
                    </a:p>
                  </a:txBody>
                  <a:tcPr>
                    <a:lnL w="9525" cap="flat" cmpd="sng" algn="ctr">
                      <a:solidFill>
                        <a:srgbClr val="EBEDF2"/>
                      </a:solidFill>
                      <a:prstDash val="solid"/>
                      <a:round/>
                      <a:headEnd type="none" w="med" len="med"/>
                      <a:tailEnd type="none" w="med" len="med"/>
                    </a:lnL>
                    <a:lnR w="9525" cap="flat" cmpd="sng" algn="ctr">
                      <a:solidFill>
                        <a:srgbClr val="EBEDF2"/>
                      </a:solidFill>
                      <a:prstDash val="solid"/>
                      <a:round/>
                      <a:headEnd type="none" w="med" len="med"/>
                      <a:tailEnd type="none" w="med" len="med"/>
                    </a:lnR>
                    <a:lnT w="9525" cap="flat" cmpd="sng" algn="ctr">
                      <a:solidFill>
                        <a:srgbClr val="EBEDF2"/>
                      </a:solidFill>
                      <a:prstDash val="solid"/>
                      <a:round/>
                      <a:headEnd type="none" w="med" len="med"/>
                      <a:tailEnd type="none" w="med" len="med"/>
                    </a:lnT>
                    <a:lnB w="9525" cap="flat" cmpd="sng" algn="ctr">
                      <a:solidFill>
                        <a:srgbClr val="EBEDF2"/>
                      </a:solidFill>
                      <a:prstDash val="solid"/>
                      <a:round/>
                      <a:headEnd type="none" w="med" len="med"/>
                      <a:tailEnd type="none" w="med" len="med"/>
                    </a:lnB>
                  </a:tcPr>
                </a:tc>
              </a:tr>
              <a:tr h="992410">
                <a:tc>
                  <a:txBody>
                    <a:bodyPr/>
                    <a:lstStyle/>
                    <a:p>
                      <a:pPr fontAlgn="t"/>
                      <a:r>
                        <a:rPr lang="ru-RU">
                          <a:effectLst/>
                        </a:rPr>
                        <a:t>5</a:t>
                      </a:r>
                    </a:p>
                  </a:txBody>
                  <a:tcPr>
                    <a:lnL w="9525" cap="flat" cmpd="sng" algn="ctr">
                      <a:solidFill>
                        <a:srgbClr val="EBEDF2"/>
                      </a:solidFill>
                      <a:prstDash val="solid"/>
                      <a:round/>
                      <a:headEnd type="none" w="med" len="med"/>
                      <a:tailEnd type="none" w="med" len="med"/>
                    </a:lnL>
                    <a:lnR w="9525" cap="flat" cmpd="sng" algn="ctr">
                      <a:solidFill>
                        <a:srgbClr val="EBEDF2"/>
                      </a:solidFill>
                      <a:prstDash val="solid"/>
                      <a:round/>
                      <a:headEnd type="none" w="med" len="med"/>
                      <a:tailEnd type="none" w="med" len="med"/>
                    </a:lnR>
                    <a:lnT w="9525" cap="flat" cmpd="sng" algn="ctr">
                      <a:solidFill>
                        <a:srgbClr val="EBEDF2"/>
                      </a:solidFill>
                      <a:prstDash val="solid"/>
                      <a:round/>
                      <a:headEnd type="none" w="med" len="med"/>
                      <a:tailEnd type="none" w="med" len="med"/>
                    </a:lnT>
                    <a:lnB w="9525" cap="flat" cmpd="sng" algn="ctr">
                      <a:solidFill>
                        <a:srgbClr val="EBEDF2"/>
                      </a:solidFill>
                      <a:prstDash val="solid"/>
                      <a:round/>
                      <a:headEnd type="none" w="med" len="med"/>
                      <a:tailEnd type="none" w="med" len="med"/>
                    </a:lnB>
                  </a:tcPr>
                </a:tc>
                <a:tc>
                  <a:txBody>
                    <a:bodyPr/>
                    <a:lstStyle/>
                    <a:p>
                      <a:pPr fontAlgn="t"/>
                      <a:r>
                        <a:rPr lang="ru-RU">
                          <a:effectLst/>
                        </a:rPr>
                        <a:t>Отчетный (налоговый) период (код) /</a:t>
                      </a:r>
                      <a:br>
                        <a:rPr lang="ru-RU">
                          <a:effectLst/>
                        </a:rPr>
                      </a:br>
                      <a:r>
                        <a:rPr lang="ru-RU">
                          <a:effectLst/>
                        </a:rPr>
                        <a:t>Номер месяца (квартала)</a:t>
                      </a:r>
                    </a:p>
                  </a:txBody>
                  <a:tcPr>
                    <a:lnL w="9525" cap="flat" cmpd="sng" algn="ctr">
                      <a:solidFill>
                        <a:srgbClr val="EBEDF2"/>
                      </a:solidFill>
                      <a:prstDash val="solid"/>
                      <a:round/>
                      <a:headEnd type="none" w="med" len="med"/>
                      <a:tailEnd type="none" w="med" len="med"/>
                    </a:lnL>
                    <a:lnR w="9525" cap="flat" cmpd="sng" algn="ctr">
                      <a:solidFill>
                        <a:srgbClr val="EBEDF2"/>
                      </a:solidFill>
                      <a:prstDash val="solid"/>
                      <a:round/>
                      <a:headEnd type="none" w="med" len="med"/>
                      <a:tailEnd type="none" w="med" len="med"/>
                    </a:lnR>
                    <a:lnT w="9525" cap="flat" cmpd="sng" algn="ctr">
                      <a:solidFill>
                        <a:srgbClr val="EBEDF2"/>
                      </a:solidFill>
                      <a:prstDash val="solid"/>
                      <a:round/>
                      <a:headEnd type="none" w="med" len="med"/>
                      <a:tailEnd type="none" w="med" len="med"/>
                    </a:lnT>
                    <a:lnB w="9525" cap="flat" cmpd="sng" algn="ctr">
                      <a:solidFill>
                        <a:srgbClr val="EBEDF2"/>
                      </a:solidFill>
                      <a:prstDash val="solid"/>
                      <a:round/>
                      <a:headEnd type="none" w="med" len="med"/>
                      <a:tailEnd type="none" w="med" len="med"/>
                    </a:lnB>
                  </a:tcPr>
                </a:tc>
                <a:tc>
                  <a:txBody>
                    <a:bodyPr/>
                    <a:lstStyle/>
                    <a:p>
                      <a:pPr fontAlgn="t"/>
                      <a:r>
                        <a:rPr lang="ru-RU" dirty="0">
                          <a:effectLst/>
                        </a:rPr>
                        <a:t>21/02</a:t>
                      </a:r>
                    </a:p>
                  </a:txBody>
                  <a:tcPr>
                    <a:lnL w="9525" cap="flat" cmpd="sng" algn="ctr">
                      <a:solidFill>
                        <a:srgbClr val="EBEDF2"/>
                      </a:solidFill>
                      <a:prstDash val="solid"/>
                      <a:round/>
                      <a:headEnd type="none" w="med" len="med"/>
                      <a:tailEnd type="none" w="med" len="med"/>
                    </a:lnL>
                    <a:lnR w="9525" cap="flat" cmpd="sng" algn="ctr">
                      <a:solidFill>
                        <a:srgbClr val="EBEDF2"/>
                      </a:solidFill>
                      <a:prstDash val="solid"/>
                      <a:round/>
                      <a:headEnd type="none" w="med" len="med"/>
                      <a:tailEnd type="none" w="med" len="med"/>
                    </a:lnR>
                    <a:lnT w="9525" cap="flat" cmpd="sng" algn="ctr">
                      <a:solidFill>
                        <a:srgbClr val="EBEDF2"/>
                      </a:solidFill>
                      <a:prstDash val="solid"/>
                      <a:round/>
                      <a:headEnd type="none" w="med" len="med"/>
                      <a:tailEnd type="none" w="med" len="med"/>
                    </a:lnT>
                    <a:lnB w="9525" cap="flat" cmpd="sng" algn="ctr">
                      <a:solidFill>
                        <a:srgbClr val="EBEDF2"/>
                      </a:solidFill>
                      <a:prstDash val="solid"/>
                      <a:round/>
                      <a:headEnd type="none" w="med" len="med"/>
                      <a:tailEnd type="none" w="med" len="med"/>
                    </a:lnB>
                  </a:tcPr>
                </a:tc>
              </a:tr>
              <a:tr h="534375">
                <a:tc>
                  <a:txBody>
                    <a:bodyPr/>
                    <a:lstStyle/>
                    <a:p>
                      <a:pPr fontAlgn="t"/>
                      <a:r>
                        <a:rPr lang="ru-RU">
                          <a:effectLst/>
                        </a:rPr>
                        <a:t>6</a:t>
                      </a:r>
                    </a:p>
                  </a:txBody>
                  <a:tcPr>
                    <a:lnL w="9525" cap="flat" cmpd="sng" algn="ctr">
                      <a:solidFill>
                        <a:srgbClr val="EBEDF2"/>
                      </a:solidFill>
                      <a:prstDash val="solid"/>
                      <a:round/>
                      <a:headEnd type="none" w="med" len="med"/>
                      <a:tailEnd type="none" w="med" len="med"/>
                    </a:lnL>
                    <a:lnR w="9525" cap="flat" cmpd="sng" algn="ctr">
                      <a:solidFill>
                        <a:srgbClr val="EBEDF2"/>
                      </a:solidFill>
                      <a:prstDash val="solid"/>
                      <a:round/>
                      <a:headEnd type="none" w="med" len="med"/>
                      <a:tailEnd type="none" w="med" len="med"/>
                    </a:lnR>
                    <a:lnT w="9525" cap="flat" cmpd="sng" algn="ctr">
                      <a:solidFill>
                        <a:srgbClr val="EBEDF2"/>
                      </a:solidFill>
                      <a:prstDash val="solid"/>
                      <a:round/>
                      <a:headEnd type="none" w="med" len="med"/>
                      <a:tailEnd type="none" w="med" len="med"/>
                    </a:lnT>
                    <a:lnB w="9525" cap="flat" cmpd="sng" algn="ctr">
                      <a:solidFill>
                        <a:srgbClr val="EBEDF2"/>
                      </a:solidFill>
                      <a:prstDash val="solid"/>
                      <a:round/>
                      <a:headEnd type="none" w="med" len="med"/>
                      <a:tailEnd type="none" w="med" len="med"/>
                    </a:lnB>
                  </a:tcPr>
                </a:tc>
                <a:tc>
                  <a:txBody>
                    <a:bodyPr/>
                    <a:lstStyle/>
                    <a:p>
                      <a:pPr fontAlgn="t"/>
                      <a:r>
                        <a:rPr lang="ru-RU">
                          <a:effectLst/>
                        </a:rPr>
                        <a:t>Отчетный (календарный) год</a:t>
                      </a:r>
                    </a:p>
                  </a:txBody>
                  <a:tcPr>
                    <a:lnL w="9525" cap="flat" cmpd="sng" algn="ctr">
                      <a:solidFill>
                        <a:srgbClr val="EBEDF2"/>
                      </a:solidFill>
                      <a:prstDash val="solid"/>
                      <a:round/>
                      <a:headEnd type="none" w="med" len="med"/>
                      <a:tailEnd type="none" w="med" len="med"/>
                    </a:lnL>
                    <a:lnR w="9525" cap="flat" cmpd="sng" algn="ctr">
                      <a:solidFill>
                        <a:srgbClr val="EBEDF2"/>
                      </a:solidFill>
                      <a:prstDash val="solid"/>
                      <a:round/>
                      <a:headEnd type="none" w="med" len="med"/>
                      <a:tailEnd type="none" w="med" len="med"/>
                    </a:lnR>
                    <a:lnT w="9525" cap="flat" cmpd="sng" algn="ctr">
                      <a:solidFill>
                        <a:srgbClr val="EBEDF2"/>
                      </a:solidFill>
                      <a:prstDash val="solid"/>
                      <a:round/>
                      <a:headEnd type="none" w="med" len="med"/>
                      <a:tailEnd type="none" w="med" len="med"/>
                    </a:lnT>
                    <a:lnB w="9525" cap="flat" cmpd="sng" algn="ctr">
                      <a:solidFill>
                        <a:srgbClr val="EBEDF2"/>
                      </a:solidFill>
                      <a:prstDash val="solid"/>
                      <a:round/>
                      <a:headEnd type="none" w="med" len="med"/>
                      <a:tailEnd type="none" w="med" len="med"/>
                    </a:lnB>
                  </a:tcPr>
                </a:tc>
                <a:tc>
                  <a:txBody>
                    <a:bodyPr/>
                    <a:lstStyle/>
                    <a:p>
                      <a:pPr fontAlgn="t"/>
                      <a:r>
                        <a:rPr lang="ru-RU" dirty="0">
                          <a:effectLst/>
                        </a:rPr>
                        <a:t>2023</a:t>
                      </a:r>
                    </a:p>
                  </a:txBody>
                  <a:tcPr>
                    <a:lnL w="9525" cap="flat" cmpd="sng" algn="ctr">
                      <a:solidFill>
                        <a:srgbClr val="EBEDF2"/>
                      </a:solidFill>
                      <a:prstDash val="solid"/>
                      <a:round/>
                      <a:headEnd type="none" w="med" len="med"/>
                      <a:tailEnd type="none" w="med" len="med"/>
                    </a:lnL>
                    <a:lnR w="9525" cap="flat" cmpd="sng" algn="ctr">
                      <a:solidFill>
                        <a:srgbClr val="EBEDF2"/>
                      </a:solidFill>
                      <a:prstDash val="solid"/>
                      <a:round/>
                      <a:headEnd type="none" w="med" len="med"/>
                      <a:tailEnd type="none" w="med" len="med"/>
                    </a:lnR>
                    <a:lnT w="9525" cap="flat" cmpd="sng" algn="ctr">
                      <a:solidFill>
                        <a:srgbClr val="EBEDF2"/>
                      </a:solidFill>
                      <a:prstDash val="solid"/>
                      <a:round/>
                      <a:headEnd type="none" w="med" len="med"/>
                      <a:tailEnd type="none" w="med" len="med"/>
                    </a:lnT>
                    <a:lnB w="9525" cap="flat" cmpd="sng" algn="ctr">
                      <a:solidFill>
                        <a:srgbClr val="EBEDF2"/>
                      </a:solidFill>
                      <a:prstDash val="solid"/>
                      <a:round/>
                      <a:headEnd type="none" w="med" len="med"/>
                      <a:tailEnd type="none" w="med" len="med"/>
                    </a:lnB>
                  </a:tcPr>
                </a:tc>
              </a:tr>
            </a:tbl>
          </a:graphicData>
        </a:graphic>
      </p:graphicFrame>
      <p:sp>
        <p:nvSpPr>
          <p:cNvPr id="13" name="Rectangle 2"/>
          <p:cNvSpPr>
            <a:spLocks noChangeArrowheads="1"/>
          </p:cNvSpPr>
          <p:nvPr/>
        </p:nvSpPr>
        <p:spPr bwMode="auto">
          <a:xfrm>
            <a:off x="259644" y="1253275"/>
            <a:ext cx="18678867" cy="29238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1300" b="1" i="0" u="none" strike="noStrike" cap="none" normalizeH="0" baseline="0" dirty="0" smtClean="0">
                <a:ln>
                  <a:noFill/>
                </a:ln>
                <a:solidFill>
                  <a:srgbClr val="646C9A"/>
                </a:solidFill>
                <a:effectLst/>
                <a:latin typeface="GolosTextWebBold"/>
              </a:rPr>
              <a:t>НДФЛ за период с 23.01.2023 по 22.02.2023</a:t>
            </a:r>
            <a:endParaRPr kumimoji="0" lang="ru-RU" altLang="ru-RU"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90549763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 xmlns:a16="http://schemas.microsoft.com/office/drawing/2014/main" id="{A4A87C69-C36A-4EE8-B31C-E59FE91CE915}"/>
              </a:ext>
            </a:extLst>
          </p:cNvPr>
          <p:cNvSpPr/>
          <p:nvPr/>
        </p:nvSpPr>
        <p:spPr>
          <a:xfrm>
            <a:off x="21783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2836124" y="202969"/>
            <a:ext cx="8741577" cy="816304"/>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ru-RU" sz="2000" b="1" dirty="0" smtClean="0">
                <a:solidFill>
                  <a:srgbClr val="0070C0"/>
                </a:solidFill>
              </a:rPr>
              <a:t>ПРИМЕРЫ </a:t>
            </a:r>
            <a:r>
              <a:rPr lang="ru-RU" sz="2000" b="1" dirty="0" smtClean="0">
                <a:solidFill>
                  <a:srgbClr val="0070C0"/>
                </a:solidFill>
              </a:rPr>
              <a:t>ЗАПОЛНЕНИЯ УВЕДОМЛЕНИЯ </a:t>
            </a:r>
            <a:r>
              <a:rPr lang="ru-RU" sz="2000" b="1" dirty="0" smtClean="0">
                <a:solidFill>
                  <a:srgbClr val="0070C0"/>
                </a:solidFill>
              </a:rPr>
              <a:t>ДЛЯ РАЗНЫХ НАЛОГОВ</a:t>
            </a:r>
          </a:p>
          <a:p>
            <a:pPr algn="ctr"/>
            <a:endParaRPr lang="ru-RU" sz="2000" b="1" dirty="0" smtClean="0">
              <a:solidFill>
                <a:srgbClr val="0070C0"/>
              </a:solidFill>
            </a:endParaRPr>
          </a:p>
        </p:txBody>
      </p:sp>
      <p:sp>
        <p:nvSpPr>
          <p:cNvPr id="5" name="TextBox 4">
            <a:extLst>
              <a:ext uri="{FF2B5EF4-FFF2-40B4-BE49-F238E27FC236}">
                <a16:creationId xmlns="" xmlns:a16="http://schemas.microsoft.com/office/drawing/2014/main" id="{8A25DFB0-0884-4ADA-A8E0-DB093644E74A}"/>
              </a:ext>
            </a:extLst>
          </p:cNvPr>
          <p:cNvSpPr txBox="1"/>
          <p:nvPr/>
        </p:nvSpPr>
        <p:spPr>
          <a:xfrm>
            <a:off x="1920511" y="1937872"/>
            <a:ext cx="8537097" cy="923330"/>
          </a:xfrm>
          <a:prstGeom prst="rect">
            <a:avLst/>
          </a:prstGeom>
          <a:noFill/>
        </p:spPr>
        <p:txBody>
          <a:bodyPr wrap="square">
            <a:spAutoFit/>
          </a:bodyPr>
          <a:lstStyle/>
          <a:p>
            <a:pPr algn="just"/>
            <a:r>
              <a:rPr lang="ru-RU" dirty="0"/>
              <a:t> </a:t>
            </a:r>
            <a:endParaRPr lang="ru-RU" dirty="0">
              <a:solidFill>
                <a:srgbClr val="FF0000"/>
              </a:solidFill>
            </a:endParaRPr>
          </a:p>
          <a:p>
            <a:endParaRPr lang="ru-RU" dirty="0"/>
          </a:p>
          <a:p>
            <a:endParaRPr lang="ru-RU" dirty="0"/>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2"/>
          <a:srcRect b="14181"/>
          <a:stretch/>
        </p:blipFill>
        <p:spPr>
          <a:xfrm>
            <a:off x="412221" y="233661"/>
            <a:ext cx="2355840" cy="754920"/>
          </a:xfrm>
          <a:prstGeom prst="rect">
            <a:avLst/>
          </a:prstGeom>
        </p:spPr>
      </p:pic>
      <p:sp>
        <p:nvSpPr>
          <p:cNvPr id="8" name="Line 5">
            <a:extLst>
              <a:ext uri="{FF2B5EF4-FFF2-40B4-BE49-F238E27FC236}">
                <a16:creationId xmlns="" xmlns:a16="http://schemas.microsoft.com/office/drawing/2014/main" id="{81E79B63-4151-4A9C-895C-B92BA3AC9DB5}"/>
              </a:ext>
            </a:extLst>
          </p:cNvPr>
          <p:cNvSpPr/>
          <p:nvPr/>
        </p:nvSpPr>
        <p:spPr>
          <a:xfrm>
            <a:off x="3556440" y="1040335"/>
            <a:ext cx="8110080" cy="0"/>
          </a:xfrm>
          <a:prstGeom prst="line">
            <a:avLst/>
          </a:prstGeom>
          <a:ln/>
        </p:spPr>
        <p:style>
          <a:lnRef idx="1">
            <a:schemeClr val="accent3"/>
          </a:lnRef>
          <a:fillRef idx="0">
            <a:schemeClr val="accent3"/>
          </a:fillRef>
          <a:effectRef idx="0">
            <a:schemeClr val="accent3"/>
          </a:effectRef>
          <a:fontRef idx="minor"/>
        </p:style>
      </p:sp>
      <p:sp>
        <p:nvSpPr>
          <p:cNvPr id="9" name="CustomShape 1">
            <a:extLst>
              <a:ext uri="{FF2B5EF4-FFF2-40B4-BE49-F238E27FC236}">
                <a16:creationId xmlns="" xmlns:a16="http://schemas.microsoft.com/office/drawing/2014/main" id="{20C67339-6A1C-4F9D-8A74-D056AA0B6743}"/>
              </a:ext>
            </a:extLst>
          </p:cNvPr>
          <p:cNvSpPr/>
          <p:nvPr/>
        </p:nvSpPr>
        <p:spPr>
          <a:xfrm>
            <a:off x="0" y="6340680"/>
            <a:ext cx="12191760" cy="517320"/>
          </a:xfrm>
          <a:prstGeom prst="rect">
            <a:avLst/>
          </a:prstGeom>
          <a:solidFill>
            <a:srgbClr val="CDDEE0"/>
          </a:solidFill>
          <a:ln>
            <a:noFill/>
          </a:ln>
        </p:spPr>
        <p:style>
          <a:lnRef idx="2">
            <a:schemeClr val="accent1">
              <a:shade val="50000"/>
            </a:schemeClr>
          </a:lnRef>
          <a:fillRef idx="1">
            <a:schemeClr val="accent1"/>
          </a:fillRef>
          <a:effectRef idx="0">
            <a:schemeClr val="accent1"/>
          </a:effectRef>
          <a:fontRef idx="minor"/>
        </p:style>
      </p:sp>
      <p:sp>
        <p:nvSpPr>
          <p:cNvPr id="10" name="CustomShape 4">
            <a:extLst>
              <a:ext uri="{FF2B5EF4-FFF2-40B4-BE49-F238E27FC236}">
                <a16:creationId xmlns="" xmlns:a16="http://schemas.microsoft.com/office/drawing/2014/main" id="{770229F1-50B0-4893-BC50-5F5573115AFA}"/>
              </a:ext>
            </a:extLst>
          </p:cNvPr>
          <p:cNvSpPr/>
          <p:nvPr/>
        </p:nvSpPr>
        <p:spPr>
          <a:xfrm>
            <a:off x="1523880" y="6410880"/>
            <a:ext cx="9143640" cy="401760"/>
          </a:xfrm>
          <a:prstGeom prst="rect">
            <a:avLst/>
          </a:prstGeom>
          <a:noFill/>
          <a:ln>
            <a:noFill/>
          </a:ln>
        </p:spPr>
        <p:style>
          <a:lnRef idx="0">
            <a:scrgbClr r="0" g="0" b="0"/>
          </a:lnRef>
          <a:fillRef idx="0">
            <a:scrgbClr r="0" g="0" b="0"/>
          </a:fillRef>
          <a:effectRef idx="0">
            <a:scrgbClr r="0" g="0" b="0"/>
          </a:effectRef>
          <a:fontRef idx="minor"/>
        </p:style>
        <p:txBody>
          <a:bodyPr>
            <a:noAutofit/>
          </a:bodyPr>
          <a:lstStyle/>
          <a:p>
            <a:pPr algn="ctr">
              <a:lnSpc>
                <a:spcPct val="90000"/>
              </a:lnSpc>
              <a:spcBef>
                <a:spcPts val="1001"/>
              </a:spcBef>
            </a:pPr>
            <a:r>
              <a:rPr lang="ru-RU" sz="2800" b="0" i="1" strike="noStrike" spc="-1" dirty="0">
                <a:solidFill>
                  <a:srgbClr val="58599B"/>
                </a:solidFill>
                <a:latin typeface="Warnock Pro"/>
              </a:rPr>
              <a:t>Защита интересов собственника. Надёжно!</a:t>
            </a:r>
            <a:endParaRPr lang="ru-RU" sz="2800" b="0" strike="noStrike" spc="-1" dirty="0">
              <a:latin typeface="Arial"/>
            </a:endParaRPr>
          </a:p>
        </p:txBody>
      </p:sp>
      <p:graphicFrame>
        <p:nvGraphicFramePr>
          <p:cNvPr id="12" name="Таблица 11"/>
          <p:cNvGraphicFramePr>
            <a:graphicFrameLocks noGrp="1"/>
          </p:cNvGraphicFramePr>
          <p:nvPr>
            <p:extLst>
              <p:ext uri="{D42A27DB-BD31-4B8C-83A1-F6EECF244321}">
                <p14:modId xmlns:p14="http://schemas.microsoft.com/office/powerpoint/2010/main" val="2118064870"/>
              </p:ext>
            </p:extLst>
          </p:nvPr>
        </p:nvGraphicFramePr>
        <p:xfrm>
          <a:off x="293510" y="1690158"/>
          <a:ext cx="11017956" cy="4467856"/>
        </p:xfrm>
        <a:graphic>
          <a:graphicData uri="http://schemas.openxmlformats.org/drawingml/2006/table">
            <a:tbl>
              <a:tblPr/>
              <a:tblGrid>
                <a:gridCol w="3672652"/>
                <a:gridCol w="3672652"/>
                <a:gridCol w="3672652"/>
              </a:tblGrid>
              <a:tr h="992410">
                <a:tc>
                  <a:txBody>
                    <a:bodyPr/>
                    <a:lstStyle/>
                    <a:p>
                      <a:pPr fontAlgn="t"/>
                      <a:r>
                        <a:rPr lang="ru-RU">
                          <a:effectLst/>
                        </a:rPr>
                        <a:t>1</a:t>
                      </a:r>
                    </a:p>
                  </a:txBody>
                  <a:tcPr>
                    <a:lnL w="9525" cap="flat" cmpd="sng" algn="ctr">
                      <a:solidFill>
                        <a:srgbClr val="EBEDF2"/>
                      </a:solidFill>
                      <a:prstDash val="solid"/>
                      <a:round/>
                      <a:headEnd type="none" w="med" len="med"/>
                      <a:tailEnd type="none" w="med" len="med"/>
                    </a:lnL>
                    <a:lnR w="9525" cap="flat" cmpd="sng" algn="ctr">
                      <a:solidFill>
                        <a:srgbClr val="EBEDF2"/>
                      </a:solidFill>
                      <a:prstDash val="solid"/>
                      <a:round/>
                      <a:headEnd type="none" w="med" len="med"/>
                      <a:tailEnd type="none" w="med" len="med"/>
                    </a:lnR>
                    <a:lnT w="9525" cap="flat" cmpd="sng" algn="ctr">
                      <a:solidFill>
                        <a:srgbClr val="EBEDF2"/>
                      </a:solidFill>
                      <a:prstDash val="solid"/>
                      <a:round/>
                      <a:headEnd type="none" w="med" len="med"/>
                      <a:tailEnd type="none" w="med" len="med"/>
                    </a:lnT>
                    <a:lnB w="9525" cap="flat" cmpd="sng" algn="ctr">
                      <a:solidFill>
                        <a:srgbClr val="EBEDF2"/>
                      </a:solidFill>
                      <a:prstDash val="solid"/>
                      <a:round/>
                      <a:headEnd type="none" w="med" len="med"/>
                      <a:tailEnd type="none" w="med" len="med"/>
                    </a:lnB>
                  </a:tcPr>
                </a:tc>
                <a:tc>
                  <a:txBody>
                    <a:bodyPr/>
                    <a:lstStyle/>
                    <a:p>
                      <a:pPr fontAlgn="t"/>
                      <a:r>
                        <a:rPr lang="ru-RU">
                          <a:effectLst/>
                        </a:rPr>
                        <a:t>КПП, указанный в соответствующей налоговой декларации (расчете)</a:t>
                      </a:r>
                    </a:p>
                  </a:txBody>
                  <a:tcPr>
                    <a:lnL w="9525" cap="flat" cmpd="sng" algn="ctr">
                      <a:solidFill>
                        <a:srgbClr val="EBEDF2"/>
                      </a:solidFill>
                      <a:prstDash val="solid"/>
                      <a:round/>
                      <a:headEnd type="none" w="med" len="med"/>
                      <a:tailEnd type="none" w="med" len="med"/>
                    </a:lnL>
                    <a:lnR w="9525" cap="flat" cmpd="sng" algn="ctr">
                      <a:solidFill>
                        <a:srgbClr val="EBEDF2"/>
                      </a:solidFill>
                      <a:prstDash val="solid"/>
                      <a:round/>
                      <a:headEnd type="none" w="med" len="med"/>
                      <a:tailEnd type="none" w="med" len="med"/>
                    </a:lnR>
                    <a:lnT w="9525" cap="flat" cmpd="sng" algn="ctr">
                      <a:solidFill>
                        <a:srgbClr val="EBEDF2"/>
                      </a:solidFill>
                      <a:prstDash val="solid"/>
                      <a:round/>
                      <a:headEnd type="none" w="med" len="med"/>
                      <a:tailEnd type="none" w="med" len="med"/>
                    </a:lnT>
                    <a:lnB w="9525" cap="flat" cmpd="sng" algn="ctr">
                      <a:solidFill>
                        <a:srgbClr val="EBEDF2"/>
                      </a:solidFill>
                      <a:prstDash val="solid"/>
                      <a:round/>
                      <a:headEnd type="none" w="med" len="med"/>
                      <a:tailEnd type="none" w="med" len="med"/>
                    </a:lnB>
                  </a:tcPr>
                </a:tc>
                <a:tc>
                  <a:txBody>
                    <a:bodyPr/>
                    <a:lstStyle/>
                    <a:p>
                      <a:pPr fontAlgn="t"/>
                      <a:r>
                        <a:rPr lang="ru-RU">
                          <a:effectLst/>
                        </a:rPr>
                        <a:t>773601001</a:t>
                      </a:r>
                    </a:p>
                  </a:txBody>
                  <a:tcPr>
                    <a:lnL w="9525" cap="flat" cmpd="sng" algn="ctr">
                      <a:solidFill>
                        <a:srgbClr val="EBEDF2"/>
                      </a:solidFill>
                      <a:prstDash val="solid"/>
                      <a:round/>
                      <a:headEnd type="none" w="med" len="med"/>
                      <a:tailEnd type="none" w="med" len="med"/>
                    </a:lnL>
                    <a:lnB w="9525" cap="flat" cmpd="sng" algn="ctr">
                      <a:solidFill>
                        <a:srgbClr val="EBEDF2"/>
                      </a:solidFill>
                      <a:prstDash val="solid"/>
                      <a:round/>
                      <a:headEnd type="none" w="med" len="med"/>
                      <a:tailEnd type="none" w="med" len="med"/>
                    </a:lnB>
                  </a:tcPr>
                </a:tc>
              </a:tr>
              <a:tr h="421876">
                <a:tc>
                  <a:txBody>
                    <a:bodyPr/>
                    <a:lstStyle/>
                    <a:p>
                      <a:pPr fontAlgn="t"/>
                      <a:r>
                        <a:rPr lang="ru-RU">
                          <a:effectLst/>
                        </a:rPr>
                        <a:t>2</a:t>
                      </a:r>
                    </a:p>
                  </a:txBody>
                  <a:tcPr>
                    <a:lnL w="9525" cap="flat" cmpd="sng" algn="ctr">
                      <a:solidFill>
                        <a:srgbClr val="EBEDF2"/>
                      </a:solidFill>
                      <a:prstDash val="solid"/>
                      <a:round/>
                      <a:headEnd type="none" w="med" len="med"/>
                      <a:tailEnd type="none" w="med" len="med"/>
                    </a:lnL>
                    <a:lnR w="9525" cap="flat" cmpd="sng" algn="ctr">
                      <a:solidFill>
                        <a:srgbClr val="EBEDF2"/>
                      </a:solidFill>
                      <a:prstDash val="solid"/>
                      <a:round/>
                      <a:headEnd type="none" w="med" len="med"/>
                      <a:tailEnd type="none" w="med" len="med"/>
                    </a:lnR>
                    <a:lnT w="9525" cap="flat" cmpd="sng" algn="ctr">
                      <a:solidFill>
                        <a:srgbClr val="EBEDF2"/>
                      </a:solidFill>
                      <a:prstDash val="solid"/>
                      <a:round/>
                      <a:headEnd type="none" w="med" len="med"/>
                      <a:tailEnd type="none" w="med" len="med"/>
                    </a:lnT>
                    <a:lnB w="9525" cap="flat" cmpd="sng" algn="ctr">
                      <a:solidFill>
                        <a:srgbClr val="EBEDF2"/>
                      </a:solidFill>
                      <a:prstDash val="solid"/>
                      <a:round/>
                      <a:headEnd type="none" w="med" len="med"/>
                      <a:tailEnd type="none" w="med" len="med"/>
                    </a:lnB>
                  </a:tcPr>
                </a:tc>
                <a:tc>
                  <a:txBody>
                    <a:bodyPr/>
                    <a:lstStyle/>
                    <a:p>
                      <a:pPr fontAlgn="t"/>
                      <a:r>
                        <a:rPr lang="ru-RU">
                          <a:effectLst/>
                        </a:rPr>
                        <a:t>Код по ОКТМО</a:t>
                      </a:r>
                    </a:p>
                  </a:txBody>
                  <a:tcPr>
                    <a:lnL w="9525" cap="flat" cmpd="sng" algn="ctr">
                      <a:solidFill>
                        <a:srgbClr val="EBEDF2"/>
                      </a:solidFill>
                      <a:prstDash val="solid"/>
                      <a:round/>
                      <a:headEnd type="none" w="med" len="med"/>
                      <a:tailEnd type="none" w="med" len="med"/>
                    </a:lnL>
                    <a:lnR w="9525" cap="flat" cmpd="sng" algn="ctr">
                      <a:solidFill>
                        <a:srgbClr val="EBEDF2"/>
                      </a:solidFill>
                      <a:prstDash val="solid"/>
                      <a:round/>
                      <a:headEnd type="none" w="med" len="med"/>
                      <a:tailEnd type="none" w="med" len="med"/>
                    </a:lnR>
                    <a:lnT w="9525" cap="flat" cmpd="sng" algn="ctr">
                      <a:solidFill>
                        <a:srgbClr val="EBEDF2"/>
                      </a:solidFill>
                      <a:prstDash val="solid"/>
                      <a:round/>
                      <a:headEnd type="none" w="med" len="med"/>
                      <a:tailEnd type="none" w="med" len="med"/>
                    </a:lnT>
                    <a:lnB w="9525" cap="flat" cmpd="sng" algn="ctr">
                      <a:solidFill>
                        <a:srgbClr val="EBEDF2"/>
                      </a:solidFill>
                      <a:prstDash val="solid"/>
                      <a:round/>
                      <a:headEnd type="none" w="med" len="med"/>
                      <a:tailEnd type="none" w="med" len="med"/>
                    </a:lnB>
                  </a:tcPr>
                </a:tc>
                <a:tc>
                  <a:txBody>
                    <a:bodyPr/>
                    <a:lstStyle/>
                    <a:p>
                      <a:pPr fontAlgn="t"/>
                      <a:r>
                        <a:rPr lang="ru-RU">
                          <a:effectLst/>
                        </a:rPr>
                        <a:t>45592000</a:t>
                      </a:r>
                    </a:p>
                  </a:txBody>
                  <a:tcPr>
                    <a:lnL w="9525" cap="flat" cmpd="sng" algn="ctr">
                      <a:solidFill>
                        <a:srgbClr val="EBEDF2"/>
                      </a:solidFill>
                      <a:prstDash val="solid"/>
                      <a:round/>
                      <a:headEnd type="none" w="med" len="med"/>
                      <a:tailEnd type="none" w="med" len="med"/>
                    </a:lnL>
                    <a:lnR w="9525" cap="flat" cmpd="sng" algn="ctr">
                      <a:solidFill>
                        <a:srgbClr val="EBEDF2"/>
                      </a:solidFill>
                      <a:prstDash val="solid"/>
                      <a:round/>
                      <a:headEnd type="none" w="med" len="med"/>
                      <a:tailEnd type="none" w="med" len="med"/>
                    </a:lnR>
                    <a:lnT w="9525" cap="flat" cmpd="sng" algn="ctr">
                      <a:solidFill>
                        <a:srgbClr val="EBEDF2"/>
                      </a:solidFill>
                      <a:prstDash val="solid"/>
                      <a:round/>
                      <a:headEnd type="none" w="med" len="med"/>
                      <a:tailEnd type="none" w="med" len="med"/>
                    </a:lnT>
                    <a:lnB w="9525" cap="flat" cmpd="sng" algn="ctr">
                      <a:solidFill>
                        <a:srgbClr val="EBEDF2"/>
                      </a:solidFill>
                      <a:prstDash val="solid"/>
                      <a:round/>
                      <a:headEnd type="none" w="med" len="med"/>
                      <a:tailEnd type="none" w="med" len="med"/>
                    </a:lnB>
                  </a:tcPr>
                </a:tc>
              </a:tr>
              <a:tr h="534375">
                <a:tc>
                  <a:txBody>
                    <a:bodyPr/>
                    <a:lstStyle/>
                    <a:p>
                      <a:pPr fontAlgn="t"/>
                      <a:r>
                        <a:rPr lang="ru-RU">
                          <a:effectLst/>
                        </a:rPr>
                        <a:t>3</a:t>
                      </a:r>
                    </a:p>
                  </a:txBody>
                  <a:tcPr>
                    <a:lnL w="9525" cap="flat" cmpd="sng" algn="ctr">
                      <a:solidFill>
                        <a:srgbClr val="EBEDF2"/>
                      </a:solidFill>
                      <a:prstDash val="solid"/>
                      <a:round/>
                      <a:headEnd type="none" w="med" len="med"/>
                      <a:tailEnd type="none" w="med" len="med"/>
                    </a:lnL>
                    <a:lnR w="9525" cap="flat" cmpd="sng" algn="ctr">
                      <a:solidFill>
                        <a:srgbClr val="EBEDF2"/>
                      </a:solidFill>
                      <a:prstDash val="solid"/>
                      <a:round/>
                      <a:headEnd type="none" w="med" len="med"/>
                      <a:tailEnd type="none" w="med" len="med"/>
                    </a:lnR>
                    <a:lnT w="9525" cap="flat" cmpd="sng" algn="ctr">
                      <a:solidFill>
                        <a:srgbClr val="EBEDF2"/>
                      </a:solidFill>
                      <a:prstDash val="solid"/>
                      <a:round/>
                      <a:headEnd type="none" w="med" len="med"/>
                      <a:tailEnd type="none" w="med" len="med"/>
                    </a:lnT>
                    <a:lnB w="9525" cap="flat" cmpd="sng" algn="ctr">
                      <a:solidFill>
                        <a:srgbClr val="EBEDF2"/>
                      </a:solidFill>
                      <a:prstDash val="solid"/>
                      <a:round/>
                      <a:headEnd type="none" w="med" len="med"/>
                      <a:tailEnd type="none" w="med" len="med"/>
                    </a:lnB>
                  </a:tcPr>
                </a:tc>
                <a:tc>
                  <a:txBody>
                    <a:bodyPr/>
                    <a:lstStyle/>
                    <a:p>
                      <a:pPr fontAlgn="t"/>
                      <a:r>
                        <a:rPr lang="ru-RU">
                          <a:effectLst/>
                        </a:rPr>
                        <a:t>Код бюджетной классификации</a:t>
                      </a:r>
                    </a:p>
                  </a:txBody>
                  <a:tcPr>
                    <a:lnL w="9525" cap="flat" cmpd="sng" algn="ctr">
                      <a:solidFill>
                        <a:srgbClr val="EBEDF2"/>
                      </a:solidFill>
                      <a:prstDash val="solid"/>
                      <a:round/>
                      <a:headEnd type="none" w="med" len="med"/>
                      <a:tailEnd type="none" w="med" len="med"/>
                    </a:lnL>
                    <a:lnR w="9525" cap="flat" cmpd="sng" algn="ctr">
                      <a:solidFill>
                        <a:srgbClr val="EBEDF2"/>
                      </a:solidFill>
                      <a:prstDash val="solid"/>
                      <a:round/>
                      <a:headEnd type="none" w="med" len="med"/>
                      <a:tailEnd type="none" w="med" len="med"/>
                    </a:lnR>
                    <a:lnT w="9525" cap="flat" cmpd="sng" algn="ctr">
                      <a:solidFill>
                        <a:srgbClr val="EBEDF2"/>
                      </a:solidFill>
                      <a:prstDash val="solid"/>
                      <a:round/>
                      <a:headEnd type="none" w="med" len="med"/>
                      <a:tailEnd type="none" w="med" len="med"/>
                    </a:lnT>
                    <a:lnB w="9525" cap="flat" cmpd="sng" algn="ctr">
                      <a:solidFill>
                        <a:srgbClr val="EBEDF2"/>
                      </a:solidFill>
                      <a:prstDash val="solid"/>
                      <a:round/>
                      <a:headEnd type="none" w="med" len="med"/>
                      <a:tailEnd type="none" w="med" len="med"/>
                    </a:lnB>
                  </a:tcPr>
                </a:tc>
                <a:tc>
                  <a:txBody>
                    <a:bodyPr/>
                    <a:lstStyle/>
                    <a:p>
                      <a:pPr fontAlgn="t"/>
                      <a:r>
                        <a:rPr lang="ru-RU">
                          <a:effectLst/>
                        </a:rPr>
                        <a:t>18210501011011000110</a:t>
                      </a:r>
                    </a:p>
                  </a:txBody>
                  <a:tcPr>
                    <a:lnL w="9525" cap="flat" cmpd="sng" algn="ctr">
                      <a:solidFill>
                        <a:srgbClr val="EBEDF2"/>
                      </a:solidFill>
                      <a:prstDash val="solid"/>
                      <a:round/>
                      <a:headEnd type="none" w="med" len="med"/>
                      <a:tailEnd type="none" w="med" len="med"/>
                    </a:lnL>
                    <a:lnR w="9525" cap="flat" cmpd="sng" algn="ctr">
                      <a:solidFill>
                        <a:srgbClr val="EBEDF2"/>
                      </a:solidFill>
                      <a:prstDash val="solid"/>
                      <a:round/>
                      <a:headEnd type="none" w="med" len="med"/>
                      <a:tailEnd type="none" w="med" len="med"/>
                    </a:lnR>
                    <a:lnT w="9525" cap="flat" cmpd="sng" algn="ctr">
                      <a:solidFill>
                        <a:srgbClr val="EBEDF2"/>
                      </a:solidFill>
                      <a:prstDash val="solid"/>
                      <a:round/>
                      <a:headEnd type="none" w="med" len="med"/>
                      <a:tailEnd type="none" w="med" len="med"/>
                    </a:lnT>
                    <a:lnB w="9525" cap="flat" cmpd="sng" algn="ctr">
                      <a:solidFill>
                        <a:srgbClr val="EBEDF2"/>
                      </a:solidFill>
                      <a:prstDash val="solid"/>
                      <a:round/>
                      <a:headEnd type="none" w="med" len="med"/>
                      <a:tailEnd type="none" w="med" len="med"/>
                    </a:lnB>
                  </a:tcPr>
                </a:tc>
              </a:tr>
              <a:tr h="992410">
                <a:tc>
                  <a:txBody>
                    <a:bodyPr/>
                    <a:lstStyle/>
                    <a:p>
                      <a:pPr fontAlgn="t"/>
                      <a:r>
                        <a:rPr lang="ru-RU">
                          <a:effectLst/>
                        </a:rPr>
                        <a:t>4</a:t>
                      </a:r>
                    </a:p>
                  </a:txBody>
                  <a:tcPr>
                    <a:lnL w="9525" cap="flat" cmpd="sng" algn="ctr">
                      <a:solidFill>
                        <a:srgbClr val="EBEDF2"/>
                      </a:solidFill>
                      <a:prstDash val="solid"/>
                      <a:round/>
                      <a:headEnd type="none" w="med" len="med"/>
                      <a:tailEnd type="none" w="med" len="med"/>
                    </a:lnL>
                    <a:lnR w="9525" cap="flat" cmpd="sng" algn="ctr">
                      <a:solidFill>
                        <a:srgbClr val="EBEDF2"/>
                      </a:solidFill>
                      <a:prstDash val="solid"/>
                      <a:round/>
                      <a:headEnd type="none" w="med" len="med"/>
                      <a:tailEnd type="none" w="med" len="med"/>
                    </a:lnR>
                    <a:lnT w="9525" cap="flat" cmpd="sng" algn="ctr">
                      <a:solidFill>
                        <a:srgbClr val="EBEDF2"/>
                      </a:solidFill>
                      <a:prstDash val="solid"/>
                      <a:round/>
                      <a:headEnd type="none" w="med" len="med"/>
                      <a:tailEnd type="none" w="med" len="med"/>
                    </a:lnT>
                    <a:lnB w="9525" cap="flat" cmpd="sng" algn="ctr">
                      <a:solidFill>
                        <a:srgbClr val="EBEDF2"/>
                      </a:solidFill>
                      <a:prstDash val="solid"/>
                      <a:round/>
                      <a:headEnd type="none" w="med" len="med"/>
                      <a:tailEnd type="none" w="med" len="med"/>
                    </a:lnB>
                  </a:tcPr>
                </a:tc>
                <a:tc>
                  <a:txBody>
                    <a:bodyPr/>
                    <a:lstStyle/>
                    <a:p>
                      <a:pPr fontAlgn="t"/>
                      <a:r>
                        <a:rPr lang="ru-RU">
                          <a:effectLst/>
                        </a:rPr>
                        <a:t>Сумма налога, авансовых платежей по налогу, сбора, страховых взносов</a:t>
                      </a:r>
                    </a:p>
                  </a:txBody>
                  <a:tcPr>
                    <a:lnL w="9525" cap="flat" cmpd="sng" algn="ctr">
                      <a:solidFill>
                        <a:srgbClr val="EBEDF2"/>
                      </a:solidFill>
                      <a:prstDash val="solid"/>
                      <a:round/>
                      <a:headEnd type="none" w="med" len="med"/>
                      <a:tailEnd type="none" w="med" len="med"/>
                    </a:lnL>
                    <a:lnR w="9525" cap="flat" cmpd="sng" algn="ctr">
                      <a:solidFill>
                        <a:srgbClr val="EBEDF2"/>
                      </a:solidFill>
                      <a:prstDash val="solid"/>
                      <a:round/>
                      <a:headEnd type="none" w="med" len="med"/>
                      <a:tailEnd type="none" w="med" len="med"/>
                    </a:lnR>
                    <a:lnT w="9525" cap="flat" cmpd="sng" algn="ctr">
                      <a:solidFill>
                        <a:srgbClr val="EBEDF2"/>
                      </a:solidFill>
                      <a:prstDash val="solid"/>
                      <a:round/>
                      <a:headEnd type="none" w="med" len="med"/>
                      <a:tailEnd type="none" w="med" len="med"/>
                    </a:lnT>
                    <a:lnB w="9525" cap="flat" cmpd="sng" algn="ctr">
                      <a:solidFill>
                        <a:srgbClr val="EBEDF2"/>
                      </a:solidFill>
                      <a:prstDash val="solid"/>
                      <a:round/>
                      <a:headEnd type="none" w="med" len="med"/>
                      <a:tailEnd type="none" w="med" len="med"/>
                    </a:lnB>
                  </a:tcPr>
                </a:tc>
                <a:tc>
                  <a:txBody>
                    <a:bodyPr/>
                    <a:lstStyle/>
                    <a:p>
                      <a:pPr fontAlgn="t"/>
                      <a:r>
                        <a:rPr lang="ru-RU">
                          <a:effectLst/>
                        </a:rPr>
                        <a:t>4000.00</a:t>
                      </a:r>
                    </a:p>
                  </a:txBody>
                  <a:tcPr>
                    <a:lnL w="9525" cap="flat" cmpd="sng" algn="ctr">
                      <a:solidFill>
                        <a:srgbClr val="EBEDF2"/>
                      </a:solidFill>
                      <a:prstDash val="solid"/>
                      <a:round/>
                      <a:headEnd type="none" w="med" len="med"/>
                      <a:tailEnd type="none" w="med" len="med"/>
                    </a:lnL>
                    <a:lnR w="9525" cap="flat" cmpd="sng" algn="ctr">
                      <a:solidFill>
                        <a:srgbClr val="EBEDF2"/>
                      </a:solidFill>
                      <a:prstDash val="solid"/>
                      <a:round/>
                      <a:headEnd type="none" w="med" len="med"/>
                      <a:tailEnd type="none" w="med" len="med"/>
                    </a:lnR>
                    <a:lnT w="9525" cap="flat" cmpd="sng" algn="ctr">
                      <a:solidFill>
                        <a:srgbClr val="EBEDF2"/>
                      </a:solidFill>
                      <a:prstDash val="solid"/>
                      <a:round/>
                      <a:headEnd type="none" w="med" len="med"/>
                      <a:tailEnd type="none" w="med" len="med"/>
                    </a:lnT>
                    <a:lnB w="9525" cap="flat" cmpd="sng" algn="ctr">
                      <a:solidFill>
                        <a:srgbClr val="EBEDF2"/>
                      </a:solidFill>
                      <a:prstDash val="solid"/>
                      <a:round/>
                      <a:headEnd type="none" w="med" len="med"/>
                      <a:tailEnd type="none" w="med" len="med"/>
                    </a:lnB>
                  </a:tcPr>
                </a:tc>
              </a:tr>
              <a:tr h="992410">
                <a:tc>
                  <a:txBody>
                    <a:bodyPr/>
                    <a:lstStyle/>
                    <a:p>
                      <a:pPr fontAlgn="t"/>
                      <a:r>
                        <a:rPr lang="ru-RU">
                          <a:effectLst/>
                        </a:rPr>
                        <a:t>5</a:t>
                      </a:r>
                    </a:p>
                  </a:txBody>
                  <a:tcPr>
                    <a:lnL w="9525" cap="flat" cmpd="sng" algn="ctr">
                      <a:solidFill>
                        <a:srgbClr val="EBEDF2"/>
                      </a:solidFill>
                      <a:prstDash val="solid"/>
                      <a:round/>
                      <a:headEnd type="none" w="med" len="med"/>
                      <a:tailEnd type="none" w="med" len="med"/>
                    </a:lnL>
                    <a:lnR w="9525" cap="flat" cmpd="sng" algn="ctr">
                      <a:solidFill>
                        <a:srgbClr val="EBEDF2"/>
                      </a:solidFill>
                      <a:prstDash val="solid"/>
                      <a:round/>
                      <a:headEnd type="none" w="med" len="med"/>
                      <a:tailEnd type="none" w="med" len="med"/>
                    </a:lnR>
                    <a:lnT w="9525" cap="flat" cmpd="sng" algn="ctr">
                      <a:solidFill>
                        <a:srgbClr val="EBEDF2"/>
                      </a:solidFill>
                      <a:prstDash val="solid"/>
                      <a:round/>
                      <a:headEnd type="none" w="med" len="med"/>
                      <a:tailEnd type="none" w="med" len="med"/>
                    </a:lnT>
                    <a:lnB w="9525" cap="flat" cmpd="sng" algn="ctr">
                      <a:solidFill>
                        <a:srgbClr val="EBEDF2"/>
                      </a:solidFill>
                      <a:prstDash val="solid"/>
                      <a:round/>
                      <a:headEnd type="none" w="med" len="med"/>
                      <a:tailEnd type="none" w="med" len="med"/>
                    </a:lnB>
                  </a:tcPr>
                </a:tc>
                <a:tc>
                  <a:txBody>
                    <a:bodyPr/>
                    <a:lstStyle/>
                    <a:p>
                      <a:pPr fontAlgn="t"/>
                      <a:r>
                        <a:rPr lang="ru-RU">
                          <a:effectLst/>
                        </a:rPr>
                        <a:t>Отчетный (налоговый) период (код) /</a:t>
                      </a:r>
                      <a:br>
                        <a:rPr lang="ru-RU">
                          <a:effectLst/>
                        </a:rPr>
                      </a:br>
                      <a:r>
                        <a:rPr lang="ru-RU">
                          <a:effectLst/>
                        </a:rPr>
                        <a:t>Номер месяца (квартала)</a:t>
                      </a:r>
                    </a:p>
                  </a:txBody>
                  <a:tcPr>
                    <a:lnL w="9525" cap="flat" cmpd="sng" algn="ctr">
                      <a:solidFill>
                        <a:srgbClr val="EBEDF2"/>
                      </a:solidFill>
                      <a:prstDash val="solid"/>
                      <a:round/>
                      <a:headEnd type="none" w="med" len="med"/>
                      <a:tailEnd type="none" w="med" len="med"/>
                    </a:lnL>
                    <a:lnR w="9525" cap="flat" cmpd="sng" algn="ctr">
                      <a:solidFill>
                        <a:srgbClr val="EBEDF2"/>
                      </a:solidFill>
                      <a:prstDash val="solid"/>
                      <a:round/>
                      <a:headEnd type="none" w="med" len="med"/>
                      <a:tailEnd type="none" w="med" len="med"/>
                    </a:lnR>
                    <a:lnT w="9525" cap="flat" cmpd="sng" algn="ctr">
                      <a:solidFill>
                        <a:srgbClr val="EBEDF2"/>
                      </a:solidFill>
                      <a:prstDash val="solid"/>
                      <a:round/>
                      <a:headEnd type="none" w="med" len="med"/>
                      <a:tailEnd type="none" w="med" len="med"/>
                    </a:lnT>
                    <a:lnB w="9525" cap="flat" cmpd="sng" algn="ctr">
                      <a:solidFill>
                        <a:srgbClr val="EBEDF2"/>
                      </a:solidFill>
                      <a:prstDash val="solid"/>
                      <a:round/>
                      <a:headEnd type="none" w="med" len="med"/>
                      <a:tailEnd type="none" w="med" len="med"/>
                    </a:lnB>
                  </a:tcPr>
                </a:tc>
                <a:tc>
                  <a:txBody>
                    <a:bodyPr/>
                    <a:lstStyle/>
                    <a:p>
                      <a:pPr fontAlgn="t"/>
                      <a:r>
                        <a:rPr lang="ru-RU">
                          <a:effectLst/>
                        </a:rPr>
                        <a:t>34/01</a:t>
                      </a:r>
                    </a:p>
                  </a:txBody>
                  <a:tcPr>
                    <a:lnL w="9525" cap="flat" cmpd="sng" algn="ctr">
                      <a:solidFill>
                        <a:srgbClr val="EBEDF2"/>
                      </a:solidFill>
                      <a:prstDash val="solid"/>
                      <a:round/>
                      <a:headEnd type="none" w="med" len="med"/>
                      <a:tailEnd type="none" w="med" len="med"/>
                    </a:lnL>
                    <a:lnR w="9525" cap="flat" cmpd="sng" algn="ctr">
                      <a:solidFill>
                        <a:srgbClr val="EBEDF2"/>
                      </a:solidFill>
                      <a:prstDash val="solid"/>
                      <a:round/>
                      <a:headEnd type="none" w="med" len="med"/>
                      <a:tailEnd type="none" w="med" len="med"/>
                    </a:lnR>
                    <a:lnT w="9525" cap="flat" cmpd="sng" algn="ctr">
                      <a:solidFill>
                        <a:srgbClr val="EBEDF2"/>
                      </a:solidFill>
                      <a:prstDash val="solid"/>
                      <a:round/>
                      <a:headEnd type="none" w="med" len="med"/>
                      <a:tailEnd type="none" w="med" len="med"/>
                    </a:lnT>
                    <a:lnB w="9525" cap="flat" cmpd="sng" algn="ctr">
                      <a:solidFill>
                        <a:srgbClr val="EBEDF2"/>
                      </a:solidFill>
                      <a:prstDash val="solid"/>
                      <a:round/>
                      <a:headEnd type="none" w="med" len="med"/>
                      <a:tailEnd type="none" w="med" len="med"/>
                    </a:lnB>
                  </a:tcPr>
                </a:tc>
              </a:tr>
              <a:tr h="534375">
                <a:tc>
                  <a:txBody>
                    <a:bodyPr/>
                    <a:lstStyle/>
                    <a:p>
                      <a:pPr fontAlgn="t"/>
                      <a:r>
                        <a:rPr lang="ru-RU">
                          <a:effectLst/>
                        </a:rPr>
                        <a:t>6</a:t>
                      </a:r>
                    </a:p>
                  </a:txBody>
                  <a:tcPr>
                    <a:lnL w="9525" cap="flat" cmpd="sng" algn="ctr">
                      <a:solidFill>
                        <a:srgbClr val="EBEDF2"/>
                      </a:solidFill>
                      <a:prstDash val="solid"/>
                      <a:round/>
                      <a:headEnd type="none" w="med" len="med"/>
                      <a:tailEnd type="none" w="med" len="med"/>
                    </a:lnL>
                    <a:lnR w="9525" cap="flat" cmpd="sng" algn="ctr">
                      <a:solidFill>
                        <a:srgbClr val="EBEDF2"/>
                      </a:solidFill>
                      <a:prstDash val="solid"/>
                      <a:round/>
                      <a:headEnd type="none" w="med" len="med"/>
                      <a:tailEnd type="none" w="med" len="med"/>
                    </a:lnR>
                    <a:lnT w="9525" cap="flat" cmpd="sng" algn="ctr">
                      <a:solidFill>
                        <a:srgbClr val="EBEDF2"/>
                      </a:solidFill>
                      <a:prstDash val="solid"/>
                      <a:round/>
                      <a:headEnd type="none" w="med" len="med"/>
                      <a:tailEnd type="none" w="med" len="med"/>
                    </a:lnT>
                    <a:lnB w="9525" cap="flat" cmpd="sng" algn="ctr">
                      <a:solidFill>
                        <a:srgbClr val="EBEDF2"/>
                      </a:solidFill>
                      <a:prstDash val="solid"/>
                      <a:round/>
                      <a:headEnd type="none" w="med" len="med"/>
                      <a:tailEnd type="none" w="med" len="med"/>
                    </a:lnB>
                  </a:tcPr>
                </a:tc>
                <a:tc>
                  <a:txBody>
                    <a:bodyPr/>
                    <a:lstStyle/>
                    <a:p>
                      <a:pPr fontAlgn="t"/>
                      <a:r>
                        <a:rPr lang="ru-RU">
                          <a:effectLst/>
                        </a:rPr>
                        <a:t>Отчетный (календарный) год</a:t>
                      </a:r>
                    </a:p>
                  </a:txBody>
                  <a:tcPr>
                    <a:lnL w="9525" cap="flat" cmpd="sng" algn="ctr">
                      <a:solidFill>
                        <a:srgbClr val="EBEDF2"/>
                      </a:solidFill>
                      <a:prstDash val="solid"/>
                      <a:round/>
                      <a:headEnd type="none" w="med" len="med"/>
                      <a:tailEnd type="none" w="med" len="med"/>
                    </a:lnL>
                    <a:lnR w="9525" cap="flat" cmpd="sng" algn="ctr">
                      <a:solidFill>
                        <a:srgbClr val="EBEDF2"/>
                      </a:solidFill>
                      <a:prstDash val="solid"/>
                      <a:round/>
                      <a:headEnd type="none" w="med" len="med"/>
                      <a:tailEnd type="none" w="med" len="med"/>
                    </a:lnR>
                    <a:lnT w="9525" cap="flat" cmpd="sng" algn="ctr">
                      <a:solidFill>
                        <a:srgbClr val="EBEDF2"/>
                      </a:solidFill>
                      <a:prstDash val="solid"/>
                      <a:round/>
                      <a:headEnd type="none" w="med" len="med"/>
                      <a:tailEnd type="none" w="med" len="med"/>
                    </a:lnT>
                    <a:lnB w="9525" cap="flat" cmpd="sng" algn="ctr">
                      <a:solidFill>
                        <a:srgbClr val="EBEDF2"/>
                      </a:solidFill>
                      <a:prstDash val="solid"/>
                      <a:round/>
                      <a:headEnd type="none" w="med" len="med"/>
                      <a:tailEnd type="none" w="med" len="med"/>
                    </a:lnB>
                  </a:tcPr>
                </a:tc>
                <a:tc>
                  <a:txBody>
                    <a:bodyPr/>
                    <a:lstStyle/>
                    <a:p>
                      <a:pPr fontAlgn="t"/>
                      <a:r>
                        <a:rPr lang="ru-RU" dirty="0">
                          <a:effectLst/>
                        </a:rPr>
                        <a:t>2023</a:t>
                      </a:r>
                    </a:p>
                  </a:txBody>
                  <a:tcPr>
                    <a:lnL w="9525" cap="flat" cmpd="sng" algn="ctr">
                      <a:solidFill>
                        <a:srgbClr val="EBEDF2"/>
                      </a:solidFill>
                      <a:prstDash val="solid"/>
                      <a:round/>
                      <a:headEnd type="none" w="med" len="med"/>
                      <a:tailEnd type="none" w="med" len="med"/>
                    </a:lnL>
                    <a:lnR w="9525" cap="flat" cmpd="sng" algn="ctr">
                      <a:solidFill>
                        <a:srgbClr val="EBEDF2"/>
                      </a:solidFill>
                      <a:prstDash val="solid"/>
                      <a:round/>
                      <a:headEnd type="none" w="med" len="med"/>
                      <a:tailEnd type="none" w="med" len="med"/>
                    </a:lnR>
                    <a:lnT w="9525" cap="flat" cmpd="sng" algn="ctr">
                      <a:solidFill>
                        <a:srgbClr val="EBEDF2"/>
                      </a:solidFill>
                      <a:prstDash val="solid"/>
                      <a:round/>
                      <a:headEnd type="none" w="med" len="med"/>
                      <a:tailEnd type="none" w="med" len="med"/>
                    </a:lnT>
                    <a:lnB w="9525" cap="flat" cmpd="sng" algn="ctr">
                      <a:solidFill>
                        <a:srgbClr val="EBEDF2"/>
                      </a:solidFill>
                      <a:prstDash val="solid"/>
                      <a:round/>
                      <a:headEnd type="none" w="med" len="med"/>
                      <a:tailEnd type="none" w="med" len="med"/>
                    </a:lnB>
                  </a:tcPr>
                </a:tc>
              </a:tr>
            </a:tbl>
          </a:graphicData>
        </a:graphic>
      </p:graphicFrame>
      <p:sp>
        <p:nvSpPr>
          <p:cNvPr id="13" name="Rectangle 2"/>
          <p:cNvSpPr>
            <a:spLocks noChangeArrowheads="1"/>
          </p:cNvSpPr>
          <p:nvPr/>
        </p:nvSpPr>
        <p:spPr bwMode="auto">
          <a:xfrm>
            <a:off x="259644" y="1253275"/>
            <a:ext cx="18678867" cy="29238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lang="ru-RU" altLang="ru-RU" sz="1300" b="1" dirty="0">
                <a:solidFill>
                  <a:srgbClr val="646C9A"/>
                </a:solidFill>
                <a:latin typeface="GolosTextWebBold"/>
              </a:rPr>
              <a:t>УСН за I квартал 2023 года</a:t>
            </a:r>
            <a:endParaRPr kumimoji="0" lang="ru-RU" altLang="ru-RU"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95246744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 xmlns:a16="http://schemas.microsoft.com/office/drawing/2014/main" id="{A4A87C69-C36A-4EE8-B31C-E59FE91CE915}"/>
              </a:ext>
            </a:extLst>
          </p:cNvPr>
          <p:cNvSpPr/>
          <p:nvPr/>
        </p:nvSpPr>
        <p:spPr>
          <a:xfrm>
            <a:off x="21783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2836124" y="202969"/>
            <a:ext cx="8741577" cy="816304"/>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ru-RU" sz="2000" b="1" dirty="0" smtClean="0">
                <a:solidFill>
                  <a:srgbClr val="0070C0"/>
                </a:solidFill>
              </a:rPr>
              <a:t>ПРИМЕРЫ </a:t>
            </a:r>
            <a:r>
              <a:rPr lang="ru-RU" sz="2000" b="1" dirty="0" smtClean="0">
                <a:solidFill>
                  <a:srgbClr val="0070C0"/>
                </a:solidFill>
              </a:rPr>
              <a:t>ЗАПОЛНЕНИЯ УВЕДОМЛЕНИЯ </a:t>
            </a:r>
            <a:r>
              <a:rPr lang="ru-RU" sz="2000" b="1" dirty="0" smtClean="0">
                <a:solidFill>
                  <a:srgbClr val="0070C0"/>
                </a:solidFill>
              </a:rPr>
              <a:t>ДЛЯ РАЗНЫХ НАЛОГОВ</a:t>
            </a:r>
          </a:p>
          <a:p>
            <a:pPr algn="ctr"/>
            <a:endParaRPr lang="ru-RU" sz="2000" b="1" dirty="0" smtClean="0">
              <a:solidFill>
                <a:srgbClr val="0070C0"/>
              </a:solidFill>
            </a:endParaRPr>
          </a:p>
        </p:txBody>
      </p:sp>
      <p:sp>
        <p:nvSpPr>
          <p:cNvPr id="5" name="TextBox 4">
            <a:extLst>
              <a:ext uri="{FF2B5EF4-FFF2-40B4-BE49-F238E27FC236}">
                <a16:creationId xmlns="" xmlns:a16="http://schemas.microsoft.com/office/drawing/2014/main" id="{8A25DFB0-0884-4ADA-A8E0-DB093644E74A}"/>
              </a:ext>
            </a:extLst>
          </p:cNvPr>
          <p:cNvSpPr txBox="1"/>
          <p:nvPr/>
        </p:nvSpPr>
        <p:spPr>
          <a:xfrm>
            <a:off x="1920511" y="1937872"/>
            <a:ext cx="8537097" cy="923330"/>
          </a:xfrm>
          <a:prstGeom prst="rect">
            <a:avLst/>
          </a:prstGeom>
          <a:noFill/>
        </p:spPr>
        <p:txBody>
          <a:bodyPr wrap="square">
            <a:spAutoFit/>
          </a:bodyPr>
          <a:lstStyle/>
          <a:p>
            <a:pPr algn="just"/>
            <a:r>
              <a:rPr lang="ru-RU" dirty="0"/>
              <a:t> </a:t>
            </a:r>
            <a:endParaRPr lang="ru-RU" dirty="0">
              <a:solidFill>
                <a:srgbClr val="FF0000"/>
              </a:solidFill>
            </a:endParaRPr>
          </a:p>
          <a:p>
            <a:endParaRPr lang="ru-RU" dirty="0"/>
          </a:p>
          <a:p>
            <a:endParaRPr lang="ru-RU" dirty="0"/>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2"/>
          <a:srcRect b="14181"/>
          <a:stretch/>
        </p:blipFill>
        <p:spPr>
          <a:xfrm>
            <a:off x="412221" y="233661"/>
            <a:ext cx="2355840" cy="754920"/>
          </a:xfrm>
          <a:prstGeom prst="rect">
            <a:avLst/>
          </a:prstGeom>
        </p:spPr>
      </p:pic>
      <p:sp>
        <p:nvSpPr>
          <p:cNvPr id="8" name="Line 5">
            <a:extLst>
              <a:ext uri="{FF2B5EF4-FFF2-40B4-BE49-F238E27FC236}">
                <a16:creationId xmlns="" xmlns:a16="http://schemas.microsoft.com/office/drawing/2014/main" id="{81E79B63-4151-4A9C-895C-B92BA3AC9DB5}"/>
              </a:ext>
            </a:extLst>
          </p:cNvPr>
          <p:cNvSpPr/>
          <p:nvPr/>
        </p:nvSpPr>
        <p:spPr>
          <a:xfrm>
            <a:off x="3556440" y="1040335"/>
            <a:ext cx="8110080" cy="0"/>
          </a:xfrm>
          <a:prstGeom prst="line">
            <a:avLst/>
          </a:prstGeom>
          <a:ln/>
        </p:spPr>
        <p:style>
          <a:lnRef idx="1">
            <a:schemeClr val="accent3"/>
          </a:lnRef>
          <a:fillRef idx="0">
            <a:schemeClr val="accent3"/>
          </a:fillRef>
          <a:effectRef idx="0">
            <a:schemeClr val="accent3"/>
          </a:effectRef>
          <a:fontRef idx="minor"/>
        </p:style>
      </p:sp>
      <p:sp>
        <p:nvSpPr>
          <p:cNvPr id="9" name="CustomShape 1">
            <a:extLst>
              <a:ext uri="{FF2B5EF4-FFF2-40B4-BE49-F238E27FC236}">
                <a16:creationId xmlns="" xmlns:a16="http://schemas.microsoft.com/office/drawing/2014/main" id="{20C67339-6A1C-4F9D-8A74-D056AA0B6743}"/>
              </a:ext>
            </a:extLst>
          </p:cNvPr>
          <p:cNvSpPr/>
          <p:nvPr/>
        </p:nvSpPr>
        <p:spPr>
          <a:xfrm>
            <a:off x="0" y="6340680"/>
            <a:ext cx="12191760" cy="517320"/>
          </a:xfrm>
          <a:prstGeom prst="rect">
            <a:avLst/>
          </a:prstGeom>
          <a:solidFill>
            <a:srgbClr val="CDDEE0"/>
          </a:solidFill>
          <a:ln>
            <a:noFill/>
          </a:ln>
        </p:spPr>
        <p:style>
          <a:lnRef idx="2">
            <a:schemeClr val="accent1">
              <a:shade val="50000"/>
            </a:schemeClr>
          </a:lnRef>
          <a:fillRef idx="1">
            <a:schemeClr val="accent1"/>
          </a:fillRef>
          <a:effectRef idx="0">
            <a:schemeClr val="accent1"/>
          </a:effectRef>
          <a:fontRef idx="minor"/>
        </p:style>
      </p:sp>
      <p:sp>
        <p:nvSpPr>
          <p:cNvPr id="10" name="CustomShape 4">
            <a:extLst>
              <a:ext uri="{FF2B5EF4-FFF2-40B4-BE49-F238E27FC236}">
                <a16:creationId xmlns="" xmlns:a16="http://schemas.microsoft.com/office/drawing/2014/main" id="{770229F1-50B0-4893-BC50-5F5573115AFA}"/>
              </a:ext>
            </a:extLst>
          </p:cNvPr>
          <p:cNvSpPr/>
          <p:nvPr/>
        </p:nvSpPr>
        <p:spPr>
          <a:xfrm>
            <a:off x="1523880" y="6410880"/>
            <a:ext cx="9143640" cy="401760"/>
          </a:xfrm>
          <a:prstGeom prst="rect">
            <a:avLst/>
          </a:prstGeom>
          <a:noFill/>
          <a:ln>
            <a:noFill/>
          </a:ln>
        </p:spPr>
        <p:style>
          <a:lnRef idx="0">
            <a:scrgbClr r="0" g="0" b="0"/>
          </a:lnRef>
          <a:fillRef idx="0">
            <a:scrgbClr r="0" g="0" b="0"/>
          </a:fillRef>
          <a:effectRef idx="0">
            <a:scrgbClr r="0" g="0" b="0"/>
          </a:effectRef>
          <a:fontRef idx="minor"/>
        </p:style>
        <p:txBody>
          <a:bodyPr>
            <a:noAutofit/>
          </a:bodyPr>
          <a:lstStyle/>
          <a:p>
            <a:pPr algn="ctr">
              <a:lnSpc>
                <a:spcPct val="90000"/>
              </a:lnSpc>
              <a:spcBef>
                <a:spcPts val="1001"/>
              </a:spcBef>
            </a:pPr>
            <a:r>
              <a:rPr lang="ru-RU" sz="2800" b="0" i="1" strike="noStrike" spc="-1" dirty="0">
                <a:solidFill>
                  <a:srgbClr val="58599B"/>
                </a:solidFill>
                <a:latin typeface="Warnock Pro"/>
              </a:rPr>
              <a:t>Защита интересов собственника. Надёжно!</a:t>
            </a:r>
            <a:endParaRPr lang="ru-RU" sz="2800" b="0" strike="noStrike" spc="-1" dirty="0">
              <a:latin typeface="Arial"/>
            </a:endParaRPr>
          </a:p>
        </p:txBody>
      </p:sp>
      <p:graphicFrame>
        <p:nvGraphicFramePr>
          <p:cNvPr id="12" name="Таблица 11"/>
          <p:cNvGraphicFramePr>
            <a:graphicFrameLocks noGrp="1"/>
          </p:cNvGraphicFramePr>
          <p:nvPr>
            <p:extLst>
              <p:ext uri="{D42A27DB-BD31-4B8C-83A1-F6EECF244321}">
                <p14:modId xmlns:p14="http://schemas.microsoft.com/office/powerpoint/2010/main" val="1806571590"/>
              </p:ext>
            </p:extLst>
          </p:nvPr>
        </p:nvGraphicFramePr>
        <p:xfrm>
          <a:off x="293510" y="1690158"/>
          <a:ext cx="11017956" cy="4467856"/>
        </p:xfrm>
        <a:graphic>
          <a:graphicData uri="http://schemas.openxmlformats.org/drawingml/2006/table">
            <a:tbl>
              <a:tblPr/>
              <a:tblGrid>
                <a:gridCol w="3672652"/>
                <a:gridCol w="3672652"/>
                <a:gridCol w="3672652"/>
              </a:tblGrid>
              <a:tr h="992410">
                <a:tc>
                  <a:txBody>
                    <a:bodyPr/>
                    <a:lstStyle/>
                    <a:p>
                      <a:pPr fontAlgn="t"/>
                      <a:r>
                        <a:rPr lang="ru-RU">
                          <a:effectLst/>
                        </a:rPr>
                        <a:t>1</a:t>
                      </a:r>
                    </a:p>
                  </a:txBody>
                  <a:tcPr>
                    <a:lnL w="9525" cap="flat" cmpd="sng" algn="ctr">
                      <a:solidFill>
                        <a:srgbClr val="EBEDF2"/>
                      </a:solidFill>
                      <a:prstDash val="solid"/>
                      <a:round/>
                      <a:headEnd type="none" w="med" len="med"/>
                      <a:tailEnd type="none" w="med" len="med"/>
                    </a:lnL>
                    <a:lnR w="9525" cap="flat" cmpd="sng" algn="ctr">
                      <a:solidFill>
                        <a:srgbClr val="EBEDF2"/>
                      </a:solidFill>
                      <a:prstDash val="solid"/>
                      <a:round/>
                      <a:headEnd type="none" w="med" len="med"/>
                      <a:tailEnd type="none" w="med" len="med"/>
                    </a:lnR>
                    <a:lnT w="9525" cap="flat" cmpd="sng" algn="ctr">
                      <a:solidFill>
                        <a:srgbClr val="EBEDF2"/>
                      </a:solidFill>
                      <a:prstDash val="solid"/>
                      <a:round/>
                      <a:headEnd type="none" w="med" len="med"/>
                      <a:tailEnd type="none" w="med" len="med"/>
                    </a:lnT>
                    <a:lnB w="9525" cap="flat" cmpd="sng" algn="ctr">
                      <a:solidFill>
                        <a:srgbClr val="EBEDF2"/>
                      </a:solidFill>
                      <a:prstDash val="solid"/>
                      <a:round/>
                      <a:headEnd type="none" w="med" len="med"/>
                      <a:tailEnd type="none" w="med" len="med"/>
                    </a:lnB>
                  </a:tcPr>
                </a:tc>
                <a:tc>
                  <a:txBody>
                    <a:bodyPr/>
                    <a:lstStyle/>
                    <a:p>
                      <a:pPr fontAlgn="t"/>
                      <a:r>
                        <a:rPr lang="ru-RU">
                          <a:effectLst/>
                        </a:rPr>
                        <a:t>КПП, указанный в соответствующей налоговой декларации (расчете)</a:t>
                      </a:r>
                    </a:p>
                  </a:txBody>
                  <a:tcPr>
                    <a:lnL w="9525" cap="flat" cmpd="sng" algn="ctr">
                      <a:solidFill>
                        <a:srgbClr val="EBEDF2"/>
                      </a:solidFill>
                      <a:prstDash val="solid"/>
                      <a:round/>
                      <a:headEnd type="none" w="med" len="med"/>
                      <a:tailEnd type="none" w="med" len="med"/>
                    </a:lnL>
                    <a:lnR w="9525" cap="flat" cmpd="sng" algn="ctr">
                      <a:solidFill>
                        <a:srgbClr val="EBEDF2"/>
                      </a:solidFill>
                      <a:prstDash val="solid"/>
                      <a:round/>
                      <a:headEnd type="none" w="med" len="med"/>
                      <a:tailEnd type="none" w="med" len="med"/>
                    </a:lnR>
                    <a:lnT w="9525" cap="flat" cmpd="sng" algn="ctr">
                      <a:solidFill>
                        <a:srgbClr val="EBEDF2"/>
                      </a:solidFill>
                      <a:prstDash val="solid"/>
                      <a:round/>
                      <a:headEnd type="none" w="med" len="med"/>
                      <a:tailEnd type="none" w="med" len="med"/>
                    </a:lnT>
                    <a:lnB w="9525" cap="flat" cmpd="sng" algn="ctr">
                      <a:solidFill>
                        <a:srgbClr val="EBEDF2"/>
                      </a:solidFill>
                      <a:prstDash val="solid"/>
                      <a:round/>
                      <a:headEnd type="none" w="med" len="med"/>
                      <a:tailEnd type="none" w="med" len="med"/>
                    </a:lnB>
                  </a:tcPr>
                </a:tc>
                <a:tc>
                  <a:txBody>
                    <a:bodyPr/>
                    <a:lstStyle/>
                    <a:p>
                      <a:pPr fontAlgn="t"/>
                      <a:r>
                        <a:rPr lang="ru-RU">
                          <a:effectLst/>
                        </a:rPr>
                        <a:t>773601001</a:t>
                      </a:r>
                    </a:p>
                  </a:txBody>
                  <a:tcPr>
                    <a:lnL w="9525" cap="flat" cmpd="sng" algn="ctr">
                      <a:solidFill>
                        <a:srgbClr val="EBEDF2"/>
                      </a:solidFill>
                      <a:prstDash val="solid"/>
                      <a:round/>
                      <a:headEnd type="none" w="med" len="med"/>
                      <a:tailEnd type="none" w="med" len="med"/>
                    </a:lnL>
                    <a:lnB w="9525" cap="flat" cmpd="sng" algn="ctr">
                      <a:solidFill>
                        <a:srgbClr val="EBEDF2"/>
                      </a:solidFill>
                      <a:prstDash val="solid"/>
                      <a:round/>
                      <a:headEnd type="none" w="med" len="med"/>
                      <a:tailEnd type="none" w="med" len="med"/>
                    </a:lnB>
                  </a:tcPr>
                </a:tc>
              </a:tr>
              <a:tr h="421876">
                <a:tc>
                  <a:txBody>
                    <a:bodyPr/>
                    <a:lstStyle/>
                    <a:p>
                      <a:pPr fontAlgn="t"/>
                      <a:r>
                        <a:rPr lang="ru-RU">
                          <a:effectLst/>
                        </a:rPr>
                        <a:t>2</a:t>
                      </a:r>
                    </a:p>
                  </a:txBody>
                  <a:tcPr>
                    <a:lnL w="9525" cap="flat" cmpd="sng" algn="ctr">
                      <a:solidFill>
                        <a:srgbClr val="EBEDF2"/>
                      </a:solidFill>
                      <a:prstDash val="solid"/>
                      <a:round/>
                      <a:headEnd type="none" w="med" len="med"/>
                      <a:tailEnd type="none" w="med" len="med"/>
                    </a:lnL>
                    <a:lnR w="9525" cap="flat" cmpd="sng" algn="ctr">
                      <a:solidFill>
                        <a:srgbClr val="EBEDF2"/>
                      </a:solidFill>
                      <a:prstDash val="solid"/>
                      <a:round/>
                      <a:headEnd type="none" w="med" len="med"/>
                      <a:tailEnd type="none" w="med" len="med"/>
                    </a:lnR>
                    <a:lnT w="9525" cap="flat" cmpd="sng" algn="ctr">
                      <a:solidFill>
                        <a:srgbClr val="EBEDF2"/>
                      </a:solidFill>
                      <a:prstDash val="solid"/>
                      <a:round/>
                      <a:headEnd type="none" w="med" len="med"/>
                      <a:tailEnd type="none" w="med" len="med"/>
                    </a:lnT>
                    <a:lnB w="9525" cap="flat" cmpd="sng" algn="ctr">
                      <a:solidFill>
                        <a:srgbClr val="EBEDF2"/>
                      </a:solidFill>
                      <a:prstDash val="solid"/>
                      <a:round/>
                      <a:headEnd type="none" w="med" len="med"/>
                      <a:tailEnd type="none" w="med" len="med"/>
                    </a:lnB>
                  </a:tcPr>
                </a:tc>
                <a:tc>
                  <a:txBody>
                    <a:bodyPr/>
                    <a:lstStyle/>
                    <a:p>
                      <a:pPr fontAlgn="t"/>
                      <a:r>
                        <a:rPr lang="ru-RU">
                          <a:effectLst/>
                        </a:rPr>
                        <a:t>Код по ОКТМО</a:t>
                      </a:r>
                    </a:p>
                  </a:txBody>
                  <a:tcPr>
                    <a:lnL w="9525" cap="flat" cmpd="sng" algn="ctr">
                      <a:solidFill>
                        <a:srgbClr val="EBEDF2"/>
                      </a:solidFill>
                      <a:prstDash val="solid"/>
                      <a:round/>
                      <a:headEnd type="none" w="med" len="med"/>
                      <a:tailEnd type="none" w="med" len="med"/>
                    </a:lnL>
                    <a:lnR w="9525" cap="flat" cmpd="sng" algn="ctr">
                      <a:solidFill>
                        <a:srgbClr val="EBEDF2"/>
                      </a:solidFill>
                      <a:prstDash val="solid"/>
                      <a:round/>
                      <a:headEnd type="none" w="med" len="med"/>
                      <a:tailEnd type="none" w="med" len="med"/>
                    </a:lnR>
                    <a:lnT w="9525" cap="flat" cmpd="sng" algn="ctr">
                      <a:solidFill>
                        <a:srgbClr val="EBEDF2"/>
                      </a:solidFill>
                      <a:prstDash val="solid"/>
                      <a:round/>
                      <a:headEnd type="none" w="med" len="med"/>
                      <a:tailEnd type="none" w="med" len="med"/>
                    </a:lnT>
                    <a:lnB w="9525" cap="flat" cmpd="sng" algn="ctr">
                      <a:solidFill>
                        <a:srgbClr val="EBEDF2"/>
                      </a:solidFill>
                      <a:prstDash val="solid"/>
                      <a:round/>
                      <a:headEnd type="none" w="med" len="med"/>
                      <a:tailEnd type="none" w="med" len="med"/>
                    </a:lnB>
                  </a:tcPr>
                </a:tc>
                <a:tc>
                  <a:txBody>
                    <a:bodyPr/>
                    <a:lstStyle/>
                    <a:p>
                      <a:pPr fontAlgn="t"/>
                      <a:r>
                        <a:rPr lang="ru-RU">
                          <a:effectLst/>
                        </a:rPr>
                        <a:t>45592000</a:t>
                      </a:r>
                    </a:p>
                  </a:txBody>
                  <a:tcPr>
                    <a:lnL w="9525" cap="flat" cmpd="sng" algn="ctr">
                      <a:solidFill>
                        <a:srgbClr val="EBEDF2"/>
                      </a:solidFill>
                      <a:prstDash val="solid"/>
                      <a:round/>
                      <a:headEnd type="none" w="med" len="med"/>
                      <a:tailEnd type="none" w="med" len="med"/>
                    </a:lnL>
                    <a:lnR w="9525" cap="flat" cmpd="sng" algn="ctr">
                      <a:solidFill>
                        <a:srgbClr val="EBEDF2"/>
                      </a:solidFill>
                      <a:prstDash val="solid"/>
                      <a:round/>
                      <a:headEnd type="none" w="med" len="med"/>
                      <a:tailEnd type="none" w="med" len="med"/>
                    </a:lnR>
                    <a:lnT w="9525" cap="flat" cmpd="sng" algn="ctr">
                      <a:solidFill>
                        <a:srgbClr val="EBEDF2"/>
                      </a:solidFill>
                      <a:prstDash val="solid"/>
                      <a:round/>
                      <a:headEnd type="none" w="med" len="med"/>
                      <a:tailEnd type="none" w="med" len="med"/>
                    </a:lnT>
                    <a:lnB w="9525" cap="flat" cmpd="sng" algn="ctr">
                      <a:solidFill>
                        <a:srgbClr val="EBEDF2"/>
                      </a:solidFill>
                      <a:prstDash val="solid"/>
                      <a:round/>
                      <a:headEnd type="none" w="med" len="med"/>
                      <a:tailEnd type="none" w="med" len="med"/>
                    </a:lnB>
                  </a:tcPr>
                </a:tc>
              </a:tr>
              <a:tr h="534375">
                <a:tc>
                  <a:txBody>
                    <a:bodyPr/>
                    <a:lstStyle/>
                    <a:p>
                      <a:pPr fontAlgn="t"/>
                      <a:r>
                        <a:rPr lang="ru-RU">
                          <a:effectLst/>
                        </a:rPr>
                        <a:t>3</a:t>
                      </a:r>
                    </a:p>
                  </a:txBody>
                  <a:tcPr>
                    <a:lnL w="9525" cap="flat" cmpd="sng" algn="ctr">
                      <a:solidFill>
                        <a:srgbClr val="EBEDF2"/>
                      </a:solidFill>
                      <a:prstDash val="solid"/>
                      <a:round/>
                      <a:headEnd type="none" w="med" len="med"/>
                      <a:tailEnd type="none" w="med" len="med"/>
                    </a:lnL>
                    <a:lnR w="9525" cap="flat" cmpd="sng" algn="ctr">
                      <a:solidFill>
                        <a:srgbClr val="EBEDF2"/>
                      </a:solidFill>
                      <a:prstDash val="solid"/>
                      <a:round/>
                      <a:headEnd type="none" w="med" len="med"/>
                      <a:tailEnd type="none" w="med" len="med"/>
                    </a:lnR>
                    <a:lnT w="9525" cap="flat" cmpd="sng" algn="ctr">
                      <a:solidFill>
                        <a:srgbClr val="EBEDF2"/>
                      </a:solidFill>
                      <a:prstDash val="solid"/>
                      <a:round/>
                      <a:headEnd type="none" w="med" len="med"/>
                      <a:tailEnd type="none" w="med" len="med"/>
                    </a:lnT>
                    <a:lnB w="9525" cap="flat" cmpd="sng" algn="ctr">
                      <a:solidFill>
                        <a:srgbClr val="EBEDF2"/>
                      </a:solidFill>
                      <a:prstDash val="solid"/>
                      <a:round/>
                      <a:headEnd type="none" w="med" len="med"/>
                      <a:tailEnd type="none" w="med" len="med"/>
                    </a:lnB>
                  </a:tcPr>
                </a:tc>
                <a:tc>
                  <a:txBody>
                    <a:bodyPr/>
                    <a:lstStyle/>
                    <a:p>
                      <a:pPr fontAlgn="t"/>
                      <a:r>
                        <a:rPr lang="ru-RU">
                          <a:effectLst/>
                        </a:rPr>
                        <a:t>Код бюджетной классификации</a:t>
                      </a:r>
                    </a:p>
                  </a:txBody>
                  <a:tcPr>
                    <a:lnL w="9525" cap="flat" cmpd="sng" algn="ctr">
                      <a:solidFill>
                        <a:srgbClr val="EBEDF2"/>
                      </a:solidFill>
                      <a:prstDash val="solid"/>
                      <a:round/>
                      <a:headEnd type="none" w="med" len="med"/>
                      <a:tailEnd type="none" w="med" len="med"/>
                    </a:lnL>
                    <a:lnR w="9525" cap="flat" cmpd="sng" algn="ctr">
                      <a:solidFill>
                        <a:srgbClr val="EBEDF2"/>
                      </a:solidFill>
                      <a:prstDash val="solid"/>
                      <a:round/>
                      <a:headEnd type="none" w="med" len="med"/>
                      <a:tailEnd type="none" w="med" len="med"/>
                    </a:lnR>
                    <a:lnT w="9525" cap="flat" cmpd="sng" algn="ctr">
                      <a:solidFill>
                        <a:srgbClr val="EBEDF2"/>
                      </a:solidFill>
                      <a:prstDash val="solid"/>
                      <a:round/>
                      <a:headEnd type="none" w="med" len="med"/>
                      <a:tailEnd type="none" w="med" len="med"/>
                    </a:lnT>
                    <a:lnB w="9525" cap="flat" cmpd="sng" algn="ctr">
                      <a:solidFill>
                        <a:srgbClr val="EBEDF2"/>
                      </a:solidFill>
                      <a:prstDash val="solid"/>
                      <a:round/>
                      <a:headEnd type="none" w="med" len="med"/>
                      <a:tailEnd type="none" w="med" len="med"/>
                    </a:lnB>
                  </a:tcPr>
                </a:tc>
                <a:tc>
                  <a:txBody>
                    <a:bodyPr/>
                    <a:lstStyle/>
                    <a:p>
                      <a:pPr fontAlgn="t"/>
                      <a:r>
                        <a:rPr lang="ru-RU">
                          <a:effectLst/>
                        </a:rPr>
                        <a:t>18210602010021000110</a:t>
                      </a:r>
                    </a:p>
                  </a:txBody>
                  <a:tcPr>
                    <a:lnL w="9525" cap="flat" cmpd="sng" algn="ctr">
                      <a:solidFill>
                        <a:srgbClr val="EBEDF2"/>
                      </a:solidFill>
                      <a:prstDash val="solid"/>
                      <a:round/>
                      <a:headEnd type="none" w="med" len="med"/>
                      <a:tailEnd type="none" w="med" len="med"/>
                    </a:lnL>
                    <a:lnR w="9525" cap="flat" cmpd="sng" algn="ctr">
                      <a:solidFill>
                        <a:srgbClr val="EBEDF2"/>
                      </a:solidFill>
                      <a:prstDash val="solid"/>
                      <a:round/>
                      <a:headEnd type="none" w="med" len="med"/>
                      <a:tailEnd type="none" w="med" len="med"/>
                    </a:lnR>
                    <a:lnT w="9525" cap="flat" cmpd="sng" algn="ctr">
                      <a:solidFill>
                        <a:srgbClr val="EBEDF2"/>
                      </a:solidFill>
                      <a:prstDash val="solid"/>
                      <a:round/>
                      <a:headEnd type="none" w="med" len="med"/>
                      <a:tailEnd type="none" w="med" len="med"/>
                    </a:lnT>
                    <a:lnB w="9525" cap="flat" cmpd="sng" algn="ctr">
                      <a:solidFill>
                        <a:srgbClr val="EBEDF2"/>
                      </a:solidFill>
                      <a:prstDash val="solid"/>
                      <a:round/>
                      <a:headEnd type="none" w="med" len="med"/>
                      <a:tailEnd type="none" w="med" len="med"/>
                    </a:lnB>
                  </a:tcPr>
                </a:tc>
              </a:tr>
              <a:tr h="992410">
                <a:tc>
                  <a:txBody>
                    <a:bodyPr/>
                    <a:lstStyle/>
                    <a:p>
                      <a:pPr fontAlgn="t"/>
                      <a:r>
                        <a:rPr lang="ru-RU">
                          <a:effectLst/>
                        </a:rPr>
                        <a:t>4</a:t>
                      </a:r>
                    </a:p>
                  </a:txBody>
                  <a:tcPr>
                    <a:lnL w="9525" cap="flat" cmpd="sng" algn="ctr">
                      <a:solidFill>
                        <a:srgbClr val="EBEDF2"/>
                      </a:solidFill>
                      <a:prstDash val="solid"/>
                      <a:round/>
                      <a:headEnd type="none" w="med" len="med"/>
                      <a:tailEnd type="none" w="med" len="med"/>
                    </a:lnL>
                    <a:lnR w="9525" cap="flat" cmpd="sng" algn="ctr">
                      <a:solidFill>
                        <a:srgbClr val="EBEDF2"/>
                      </a:solidFill>
                      <a:prstDash val="solid"/>
                      <a:round/>
                      <a:headEnd type="none" w="med" len="med"/>
                      <a:tailEnd type="none" w="med" len="med"/>
                    </a:lnR>
                    <a:lnT w="9525" cap="flat" cmpd="sng" algn="ctr">
                      <a:solidFill>
                        <a:srgbClr val="EBEDF2"/>
                      </a:solidFill>
                      <a:prstDash val="solid"/>
                      <a:round/>
                      <a:headEnd type="none" w="med" len="med"/>
                      <a:tailEnd type="none" w="med" len="med"/>
                    </a:lnT>
                    <a:lnB w="9525" cap="flat" cmpd="sng" algn="ctr">
                      <a:solidFill>
                        <a:srgbClr val="EBEDF2"/>
                      </a:solidFill>
                      <a:prstDash val="solid"/>
                      <a:round/>
                      <a:headEnd type="none" w="med" len="med"/>
                      <a:tailEnd type="none" w="med" len="med"/>
                    </a:lnB>
                  </a:tcPr>
                </a:tc>
                <a:tc>
                  <a:txBody>
                    <a:bodyPr/>
                    <a:lstStyle/>
                    <a:p>
                      <a:pPr fontAlgn="t"/>
                      <a:r>
                        <a:rPr lang="ru-RU">
                          <a:effectLst/>
                        </a:rPr>
                        <a:t>Сумма налога, авансовых платежей по налогу, сбора, страховых взносов</a:t>
                      </a:r>
                    </a:p>
                  </a:txBody>
                  <a:tcPr>
                    <a:lnL w="9525" cap="flat" cmpd="sng" algn="ctr">
                      <a:solidFill>
                        <a:srgbClr val="EBEDF2"/>
                      </a:solidFill>
                      <a:prstDash val="solid"/>
                      <a:round/>
                      <a:headEnd type="none" w="med" len="med"/>
                      <a:tailEnd type="none" w="med" len="med"/>
                    </a:lnL>
                    <a:lnR w="9525" cap="flat" cmpd="sng" algn="ctr">
                      <a:solidFill>
                        <a:srgbClr val="EBEDF2"/>
                      </a:solidFill>
                      <a:prstDash val="solid"/>
                      <a:round/>
                      <a:headEnd type="none" w="med" len="med"/>
                      <a:tailEnd type="none" w="med" len="med"/>
                    </a:lnR>
                    <a:lnT w="9525" cap="flat" cmpd="sng" algn="ctr">
                      <a:solidFill>
                        <a:srgbClr val="EBEDF2"/>
                      </a:solidFill>
                      <a:prstDash val="solid"/>
                      <a:round/>
                      <a:headEnd type="none" w="med" len="med"/>
                      <a:tailEnd type="none" w="med" len="med"/>
                    </a:lnT>
                    <a:lnB w="9525" cap="flat" cmpd="sng" algn="ctr">
                      <a:solidFill>
                        <a:srgbClr val="EBEDF2"/>
                      </a:solidFill>
                      <a:prstDash val="solid"/>
                      <a:round/>
                      <a:headEnd type="none" w="med" len="med"/>
                      <a:tailEnd type="none" w="med" len="med"/>
                    </a:lnB>
                  </a:tcPr>
                </a:tc>
                <a:tc>
                  <a:txBody>
                    <a:bodyPr/>
                    <a:lstStyle/>
                    <a:p>
                      <a:pPr fontAlgn="t"/>
                      <a:r>
                        <a:rPr lang="ru-RU">
                          <a:effectLst/>
                        </a:rPr>
                        <a:t>2500.00</a:t>
                      </a:r>
                    </a:p>
                  </a:txBody>
                  <a:tcPr>
                    <a:lnL w="9525" cap="flat" cmpd="sng" algn="ctr">
                      <a:solidFill>
                        <a:srgbClr val="EBEDF2"/>
                      </a:solidFill>
                      <a:prstDash val="solid"/>
                      <a:round/>
                      <a:headEnd type="none" w="med" len="med"/>
                      <a:tailEnd type="none" w="med" len="med"/>
                    </a:lnL>
                    <a:lnR w="9525" cap="flat" cmpd="sng" algn="ctr">
                      <a:solidFill>
                        <a:srgbClr val="EBEDF2"/>
                      </a:solidFill>
                      <a:prstDash val="solid"/>
                      <a:round/>
                      <a:headEnd type="none" w="med" len="med"/>
                      <a:tailEnd type="none" w="med" len="med"/>
                    </a:lnR>
                    <a:lnT w="9525" cap="flat" cmpd="sng" algn="ctr">
                      <a:solidFill>
                        <a:srgbClr val="EBEDF2"/>
                      </a:solidFill>
                      <a:prstDash val="solid"/>
                      <a:round/>
                      <a:headEnd type="none" w="med" len="med"/>
                      <a:tailEnd type="none" w="med" len="med"/>
                    </a:lnT>
                    <a:lnB w="9525" cap="flat" cmpd="sng" algn="ctr">
                      <a:solidFill>
                        <a:srgbClr val="EBEDF2"/>
                      </a:solidFill>
                      <a:prstDash val="solid"/>
                      <a:round/>
                      <a:headEnd type="none" w="med" len="med"/>
                      <a:tailEnd type="none" w="med" len="med"/>
                    </a:lnB>
                  </a:tcPr>
                </a:tc>
              </a:tr>
              <a:tr h="992410">
                <a:tc>
                  <a:txBody>
                    <a:bodyPr/>
                    <a:lstStyle/>
                    <a:p>
                      <a:pPr fontAlgn="t"/>
                      <a:r>
                        <a:rPr lang="ru-RU">
                          <a:effectLst/>
                        </a:rPr>
                        <a:t>5</a:t>
                      </a:r>
                    </a:p>
                  </a:txBody>
                  <a:tcPr>
                    <a:lnL w="9525" cap="flat" cmpd="sng" algn="ctr">
                      <a:solidFill>
                        <a:srgbClr val="EBEDF2"/>
                      </a:solidFill>
                      <a:prstDash val="solid"/>
                      <a:round/>
                      <a:headEnd type="none" w="med" len="med"/>
                      <a:tailEnd type="none" w="med" len="med"/>
                    </a:lnL>
                    <a:lnR w="9525" cap="flat" cmpd="sng" algn="ctr">
                      <a:solidFill>
                        <a:srgbClr val="EBEDF2"/>
                      </a:solidFill>
                      <a:prstDash val="solid"/>
                      <a:round/>
                      <a:headEnd type="none" w="med" len="med"/>
                      <a:tailEnd type="none" w="med" len="med"/>
                    </a:lnR>
                    <a:lnT w="9525" cap="flat" cmpd="sng" algn="ctr">
                      <a:solidFill>
                        <a:srgbClr val="EBEDF2"/>
                      </a:solidFill>
                      <a:prstDash val="solid"/>
                      <a:round/>
                      <a:headEnd type="none" w="med" len="med"/>
                      <a:tailEnd type="none" w="med" len="med"/>
                    </a:lnT>
                    <a:lnB w="9525" cap="flat" cmpd="sng" algn="ctr">
                      <a:solidFill>
                        <a:srgbClr val="EBEDF2"/>
                      </a:solidFill>
                      <a:prstDash val="solid"/>
                      <a:round/>
                      <a:headEnd type="none" w="med" len="med"/>
                      <a:tailEnd type="none" w="med" len="med"/>
                    </a:lnB>
                  </a:tcPr>
                </a:tc>
                <a:tc>
                  <a:txBody>
                    <a:bodyPr/>
                    <a:lstStyle/>
                    <a:p>
                      <a:pPr fontAlgn="t"/>
                      <a:r>
                        <a:rPr lang="ru-RU">
                          <a:effectLst/>
                        </a:rPr>
                        <a:t>Отчетный (налоговый) период (код) /</a:t>
                      </a:r>
                      <a:br>
                        <a:rPr lang="ru-RU">
                          <a:effectLst/>
                        </a:rPr>
                      </a:br>
                      <a:r>
                        <a:rPr lang="ru-RU">
                          <a:effectLst/>
                        </a:rPr>
                        <a:t>Номер месяца (квартала)</a:t>
                      </a:r>
                    </a:p>
                  </a:txBody>
                  <a:tcPr>
                    <a:lnL w="9525" cap="flat" cmpd="sng" algn="ctr">
                      <a:solidFill>
                        <a:srgbClr val="EBEDF2"/>
                      </a:solidFill>
                      <a:prstDash val="solid"/>
                      <a:round/>
                      <a:headEnd type="none" w="med" len="med"/>
                      <a:tailEnd type="none" w="med" len="med"/>
                    </a:lnL>
                    <a:lnR w="9525" cap="flat" cmpd="sng" algn="ctr">
                      <a:solidFill>
                        <a:srgbClr val="EBEDF2"/>
                      </a:solidFill>
                      <a:prstDash val="solid"/>
                      <a:round/>
                      <a:headEnd type="none" w="med" len="med"/>
                      <a:tailEnd type="none" w="med" len="med"/>
                    </a:lnR>
                    <a:lnT w="9525" cap="flat" cmpd="sng" algn="ctr">
                      <a:solidFill>
                        <a:srgbClr val="EBEDF2"/>
                      </a:solidFill>
                      <a:prstDash val="solid"/>
                      <a:round/>
                      <a:headEnd type="none" w="med" len="med"/>
                      <a:tailEnd type="none" w="med" len="med"/>
                    </a:lnT>
                    <a:lnB w="9525" cap="flat" cmpd="sng" algn="ctr">
                      <a:solidFill>
                        <a:srgbClr val="EBEDF2"/>
                      </a:solidFill>
                      <a:prstDash val="solid"/>
                      <a:round/>
                      <a:headEnd type="none" w="med" len="med"/>
                      <a:tailEnd type="none" w="med" len="med"/>
                    </a:lnB>
                  </a:tcPr>
                </a:tc>
                <a:tc>
                  <a:txBody>
                    <a:bodyPr/>
                    <a:lstStyle/>
                    <a:p>
                      <a:pPr fontAlgn="t"/>
                      <a:r>
                        <a:rPr lang="ru-RU">
                          <a:effectLst/>
                        </a:rPr>
                        <a:t>34/02</a:t>
                      </a:r>
                    </a:p>
                  </a:txBody>
                  <a:tcPr>
                    <a:lnL w="9525" cap="flat" cmpd="sng" algn="ctr">
                      <a:solidFill>
                        <a:srgbClr val="EBEDF2"/>
                      </a:solidFill>
                      <a:prstDash val="solid"/>
                      <a:round/>
                      <a:headEnd type="none" w="med" len="med"/>
                      <a:tailEnd type="none" w="med" len="med"/>
                    </a:lnL>
                    <a:lnR w="9525" cap="flat" cmpd="sng" algn="ctr">
                      <a:solidFill>
                        <a:srgbClr val="EBEDF2"/>
                      </a:solidFill>
                      <a:prstDash val="solid"/>
                      <a:round/>
                      <a:headEnd type="none" w="med" len="med"/>
                      <a:tailEnd type="none" w="med" len="med"/>
                    </a:lnR>
                    <a:lnT w="9525" cap="flat" cmpd="sng" algn="ctr">
                      <a:solidFill>
                        <a:srgbClr val="EBEDF2"/>
                      </a:solidFill>
                      <a:prstDash val="solid"/>
                      <a:round/>
                      <a:headEnd type="none" w="med" len="med"/>
                      <a:tailEnd type="none" w="med" len="med"/>
                    </a:lnT>
                    <a:lnB w="9525" cap="flat" cmpd="sng" algn="ctr">
                      <a:solidFill>
                        <a:srgbClr val="EBEDF2"/>
                      </a:solidFill>
                      <a:prstDash val="solid"/>
                      <a:round/>
                      <a:headEnd type="none" w="med" len="med"/>
                      <a:tailEnd type="none" w="med" len="med"/>
                    </a:lnB>
                  </a:tcPr>
                </a:tc>
              </a:tr>
              <a:tr h="534375">
                <a:tc>
                  <a:txBody>
                    <a:bodyPr/>
                    <a:lstStyle/>
                    <a:p>
                      <a:pPr fontAlgn="t"/>
                      <a:r>
                        <a:rPr lang="ru-RU">
                          <a:effectLst/>
                        </a:rPr>
                        <a:t>6</a:t>
                      </a:r>
                    </a:p>
                  </a:txBody>
                  <a:tcPr>
                    <a:lnL w="9525" cap="flat" cmpd="sng" algn="ctr">
                      <a:solidFill>
                        <a:srgbClr val="EBEDF2"/>
                      </a:solidFill>
                      <a:prstDash val="solid"/>
                      <a:round/>
                      <a:headEnd type="none" w="med" len="med"/>
                      <a:tailEnd type="none" w="med" len="med"/>
                    </a:lnL>
                    <a:lnR w="9525" cap="flat" cmpd="sng" algn="ctr">
                      <a:solidFill>
                        <a:srgbClr val="EBEDF2"/>
                      </a:solidFill>
                      <a:prstDash val="solid"/>
                      <a:round/>
                      <a:headEnd type="none" w="med" len="med"/>
                      <a:tailEnd type="none" w="med" len="med"/>
                    </a:lnR>
                    <a:lnT w="9525" cap="flat" cmpd="sng" algn="ctr">
                      <a:solidFill>
                        <a:srgbClr val="EBEDF2"/>
                      </a:solidFill>
                      <a:prstDash val="solid"/>
                      <a:round/>
                      <a:headEnd type="none" w="med" len="med"/>
                      <a:tailEnd type="none" w="med" len="med"/>
                    </a:lnT>
                    <a:lnB w="9525" cap="flat" cmpd="sng" algn="ctr">
                      <a:solidFill>
                        <a:srgbClr val="EBEDF2"/>
                      </a:solidFill>
                      <a:prstDash val="solid"/>
                      <a:round/>
                      <a:headEnd type="none" w="med" len="med"/>
                      <a:tailEnd type="none" w="med" len="med"/>
                    </a:lnB>
                  </a:tcPr>
                </a:tc>
                <a:tc>
                  <a:txBody>
                    <a:bodyPr/>
                    <a:lstStyle/>
                    <a:p>
                      <a:pPr fontAlgn="t"/>
                      <a:r>
                        <a:rPr lang="ru-RU">
                          <a:effectLst/>
                        </a:rPr>
                        <a:t>Отчетный (календарный) год</a:t>
                      </a:r>
                    </a:p>
                  </a:txBody>
                  <a:tcPr>
                    <a:lnL w="9525" cap="flat" cmpd="sng" algn="ctr">
                      <a:solidFill>
                        <a:srgbClr val="EBEDF2"/>
                      </a:solidFill>
                      <a:prstDash val="solid"/>
                      <a:round/>
                      <a:headEnd type="none" w="med" len="med"/>
                      <a:tailEnd type="none" w="med" len="med"/>
                    </a:lnL>
                    <a:lnR w="9525" cap="flat" cmpd="sng" algn="ctr">
                      <a:solidFill>
                        <a:srgbClr val="EBEDF2"/>
                      </a:solidFill>
                      <a:prstDash val="solid"/>
                      <a:round/>
                      <a:headEnd type="none" w="med" len="med"/>
                      <a:tailEnd type="none" w="med" len="med"/>
                    </a:lnR>
                    <a:lnT w="9525" cap="flat" cmpd="sng" algn="ctr">
                      <a:solidFill>
                        <a:srgbClr val="EBEDF2"/>
                      </a:solidFill>
                      <a:prstDash val="solid"/>
                      <a:round/>
                      <a:headEnd type="none" w="med" len="med"/>
                      <a:tailEnd type="none" w="med" len="med"/>
                    </a:lnT>
                    <a:lnB w="9525" cap="flat" cmpd="sng" algn="ctr">
                      <a:solidFill>
                        <a:srgbClr val="EBEDF2"/>
                      </a:solidFill>
                      <a:prstDash val="solid"/>
                      <a:round/>
                      <a:headEnd type="none" w="med" len="med"/>
                      <a:tailEnd type="none" w="med" len="med"/>
                    </a:lnB>
                  </a:tcPr>
                </a:tc>
                <a:tc>
                  <a:txBody>
                    <a:bodyPr/>
                    <a:lstStyle/>
                    <a:p>
                      <a:pPr fontAlgn="t"/>
                      <a:r>
                        <a:rPr lang="ru-RU" dirty="0">
                          <a:effectLst/>
                        </a:rPr>
                        <a:t>2023</a:t>
                      </a:r>
                    </a:p>
                  </a:txBody>
                  <a:tcPr>
                    <a:lnL w="9525" cap="flat" cmpd="sng" algn="ctr">
                      <a:solidFill>
                        <a:srgbClr val="EBEDF2"/>
                      </a:solidFill>
                      <a:prstDash val="solid"/>
                      <a:round/>
                      <a:headEnd type="none" w="med" len="med"/>
                      <a:tailEnd type="none" w="med" len="med"/>
                    </a:lnL>
                    <a:lnR w="9525" cap="flat" cmpd="sng" algn="ctr">
                      <a:solidFill>
                        <a:srgbClr val="EBEDF2"/>
                      </a:solidFill>
                      <a:prstDash val="solid"/>
                      <a:round/>
                      <a:headEnd type="none" w="med" len="med"/>
                      <a:tailEnd type="none" w="med" len="med"/>
                    </a:lnR>
                    <a:lnT w="9525" cap="flat" cmpd="sng" algn="ctr">
                      <a:solidFill>
                        <a:srgbClr val="EBEDF2"/>
                      </a:solidFill>
                      <a:prstDash val="solid"/>
                      <a:round/>
                      <a:headEnd type="none" w="med" len="med"/>
                      <a:tailEnd type="none" w="med" len="med"/>
                    </a:lnT>
                    <a:lnB w="9525" cap="flat" cmpd="sng" algn="ctr">
                      <a:solidFill>
                        <a:srgbClr val="EBEDF2"/>
                      </a:solidFill>
                      <a:prstDash val="solid"/>
                      <a:round/>
                      <a:headEnd type="none" w="med" len="med"/>
                      <a:tailEnd type="none" w="med" len="med"/>
                    </a:lnB>
                  </a:tcPr>
                </a:tc>
              </a:tr>
            </a:tbl>
          </a:graphicData>
        </a:graphic>
      </p:graphicFrame>
      <p:sp>
        <p:nvSpPr>
          <p:cNvPr id="13" name="Rectangle 2"/>
          <p:cNvSpPr>
            <a:spLocks noChangeArrowheads="1"/>
          </p:cNvSpPr>
          <p:nvPr/>
        </p:nvSpPr>
        <p:spPr bwMode="auto">
          <a:xfrm>
            <a:off x="259644" y="1253275"/>
            <a:ext cx="18678867" cy="292388"/>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lang="ru-RU" altLang="ru-RU" sz="1300" b="1" dirty="0">
                <a:solidFill>
                  <a:srgbClr val="646C9A"/>
                </a:solidFill>
                <a:latin typeface="GolosTextWebBold"/>
              </a:rPr>
              <a:t>Имущество организаций за полугодие 2023 года</a:t>
            </a:r>
            <a:endParaRPr kumimoji="0" lang="ru-RU" altLang="ru-RU"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204722085"/>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 xmlns:a16="http://schemas.microsoft.com/office/drawing/2014/main" id="{A4A87C69-C36A-4EE8-B31C-E59FE91CE915}"/>
              </a:ext>
            </a:extLst>
          </p:cNvPr>
          <p:cNvSpPr/>
          <p:nvPr/>
        </p:nvSpPr>
        <p:spPr>
          <a:xfrm>
            <a:off x="21783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2836124" y="417689"/>
            <a:ext cx="8741577" cy="601584"/>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ru-RU" sz="2000" b="1" dirty="0" smtClean="0">
                <a:solidFill>
                  <a:srgbClr val="0070C0"/>
                </a:solidFill>
              </a:rPr>
              <a:t>КАК ИСПРАВИТЬ ОШИБКУ В УВЕДОМЛЕНИИ ?</a:t>
            </a:r>
            <a:endParaRPr lang="ru-RU" sz="2000" b="1" dirty="0">
              <a:solidFill>
                <a:srgbClr val="0070C0"/>
              </a:solidFill>
            </a:endParaRPr>
          </a:p>
        </p:txBody>
      </p:sp>
      <p:sp>
        <p:nvSpPr>
          <p:cNvPr id="5" name="TextBox 4">
            <a:extLst>
              <a:ext uri="{FF2B5EF4-FFF2-40B4-BE49-F238E27FC236}">
                <a16:creationId xmlns="" xmlns:a16="http://schemas.microsoft.com/office/drawing/2014/main" id="{8A25DFB0-0884-4ADA-A8E0-DB093644E74A}"/>
              </a:ext>
            </a:extLst>
          </p:cNvPr>
          <p:cNvSpPr txBox="1"/>
          <p:nvPr/>
        </p:nvSpPr>
        <p:spPr>
          <a:xfrm>
            <a:off x="1920511" y="1937872"/>
            <a:ext cx="8537097" cy="923330"/>
          </a:xfrm>
          <a:prstGeom prst="rect">
            <a:avLst/>
          </a:prstGeom>
          <a:noFill/>
        </p:spPr>
        <p:txBody>
          <a:bodyPr wrap="square">
            <a:spAutoFit/>
          </a:bodyPr>
          <a:lstStyle/>
          <a:p>
            <a:pPr algn="just"/>
            <a:r>
              <a:rPr lang="ru-RU" dirty="0"/>
              <a:t> </a:t>
            </a:r>
            <a:endParaRPr lang="ru-RU" dirty="0">
              <a:solidFill>
                <a:srgbClr val="FF0000"/>
              </a:solidFill>
            </a:endParaRPr>
          </a:p>
          <a:p>
            <a:endParaRPr lang="ru-RU" dirty="0"/>
          </a:p>
          <a:p>
            <a:endParaRPr lang="ru-RU" dirty="0"/>
          </a:p>
        </p:txBody>
      </p:sp>
      <p:sp>
        <p:nvSpPr>
          <p:cNvPr id="7" name="TextBox 6">
            <a:extLst>
              <a:ext uri="{FF2B5EF4-FFF2-40B4-BE49-F238E27FC236}">
                <a16:creationId xmlns="" xmlns:a16="http://schemas.microsoft.com/office/drawing/2014/main" id="{652483EA-B45D-4A4B-BBC4-64AF70E89243}"/>
              </a:ext>
            </a:extLst>
          </p:cNvPr>
          <p:cNvSpPr txBox="1"/>
          <p:nvPr/>
        </p:nvSpPr>
        <p:spPr>
          <a:xfrm>
            <a:off x="541867" y="1512711"/>
            <a:ext cx="7958667" cy="4524315"/>
          </a:xfrm>
          <a:prstGeom prst="rect">
            <a:avLst/>
          </a:prstGeom>
          <a:noFill/>
        </p:spPr>
        <p:txBody>
          <a:bodyPr wrap="square">
            <a:spAutoFit/>
          </a:bodyPr>
          <a:lstStyle/>
          <a:p>
            <a:r>
              <a:rPr lang="ru-RU" dirty="0" smtClean="0"/>
              <a:t>Нужно </a:t>
            </a:r>
            <a:r>
              <a:rPr lang="ru-RU" dirty="0"/>
              <a:t>направить в налоговый орган новое уведомление с верными реквизитами — только в отношении обязанности, по которой произошла ошибка.</a:t>
            </a:r>
          </a:p>
          <a:p>
            <a:pPr marL="285750" indent="-285750">
              <a:buFont typeface="Wingdings" panose="05000000000000000000" pitchFamily="2" charset="2"/>
              <a:buChar char="q"/>
            </a:pPr>
            <a:r>
              <a:rPr lang="ru-RU" b="1" dirty="0" smtClean="0"/>
              <a:t>Если ошибка в сумме:</a:t>
            </a:r>
            <a:r>
              <a:rPr lang="ru-RU" dirty="0"/>
              <a:t>	</a:t>
            </a:r>
          </a:p>
          <a:p>
            <a:pPr marL="285750" indent="-285750">
              <a:buFont typeface="Wingdings" panose="05000000000000000000" pitchFamily="2" charset="2"/>
              <a:buChar char="Ø"/>
            </a:pPr>
            <a:r>
              <a:rPr lang="ru-RU" dirty="0" smtClean="0"/>
              <a:t>Создайте </a:t>
            </a:r>
            <a:r>
              <a:rPr lang="ru-RU" dirty="0"/>
              <a:t>новое уведомление, например, в Личном кабинете.</a:t>
            </a:r>
          </a:p>
          <a:p>
            <a:pPr marL="285750" indent="-285750">
              <a:buFont typeface="Wingdings" panose="05000000000000000000" pitchFamily="2" charset="2"/>
              <a:buChar char="Ø"/>
            </a:pPr>
            <a:r>
              <a:rPr lang="ru-RU" dirty="0"/>
              <a:t>Повторите данные ошибочной строчки (КПП, КБК, ОКТМО, период), а сумму впишите новую.</a:t>
            </a:r>
          </a:p>
          <a:p>
            <a:pPr marL="285750" indent="-285750">
              <a:buFont typeface="Wingdings" panose="05000000000000000000" pitchFamily="2" charset="2"/>
              <a:buChar char="Ø"/>
            </a:pPr>
            <a:r>
              <a:rPr lang="ru-RU" dirty="0"/>
              <a:t>При поступлении уведомления в налоговый орган корректировка произойдет автоматически.</a:t>
            </a:r>
          </a:p>
          <a:p>
            <a:pPr marL="285750" indent="-285750">
              <a:buFont typeface="Wingdings" panose="05000000000000000000" pitchFamily="2" charset="2"/>
              <a:buChar char="q"/>
            </a:pPr>
            <a:r>
              <a:rPr lang="ru-RU" b="1" dirty="0"/>
              <a:t>В иных данных</a:t>
            </a:r>
            <a:r>
              <a:rPr lang="ru-RU" dirty="0"/>
              <a:t>	</a:t>
            </a:r>
            <a:r>
              <a:rPr lang="ru-RU" dirty="0" smtClean="0"/>
              <a:t>:</a:t>
            </a:r>
            <a:endParaRPr lang="ru-RU" dirty="0"/>
          </a:p>
          <a:p>
            <a:pPr marL="285750" indent="-285750">
              <a:buFont typeface="Wingdings" panose="05000000000000000000" pitchFamily="2" charset="2"/>
              <a:buChar char="Ø"/>
            </a:pPr>
            <a:r>
              <a:rPr lang="ru-RU" dirty="0"/>
              <a:t>Создайте новое уведомление.</a:t>
            </a:r>
          </a:p>
          <a:p>
            <a:pPr marL="285750" indent="-285750">
              <a:buFont typeface="Wingdings" panose="05000000000000000000" pitchFamily="2" charset="2"/>
              <a:buChar char="Ø"/>
            </a:pPr>
            <a:r>
              <a:rPr lang="ru-RU" dirty="0"/>
              <a:t>Повторите данные ошибочной строчки (КПП, КБК, ОКТМО, период), а в сумме укажите «0».</a:t>
            </a:r>
          </a:p>
          <a:p>
            <a:pPr marL="285750" indent="-285750">
              <a:buFont typeface="Wingdings" panose="05000000000000000000" pitchFamily="2" charset="2"/>
              <a:buChar char="Ø"/>
            </a:pPr>
            <a:r>
              <a:rPr lang="ru-RU" dirty="0"/>
              <a:t>Новой строкой укажите верные данные.</a:t>
            </a:r>
          </a:p>
          <a:p>
            <a:pPr marL="285750" indent="-285750">
              <a:buFont typeface="Wingdings" panose="05000000000000000000" pitchFamily="2" charset="2"/>
              <a:buChar char="Ø"/>
            </a:pPr>
            <a:r>
              <a:rPr lang="ru-RU" dirty="0"/>
              <a:t>При поступлении уведомления в налоговый орган корректировка произойдет автоматически.</a:t>
            </a:r>
            <a:endParaRPr lang="ru-RU" dirty="0"/>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2"/>
          <a:srcRect b="14181"/>
          <a:stretch/>
        </p:blipFill>
        <p:spPr>
          <a:xfrm>
            <a:off x="412221" y="233661"/>
            <a:ext cx="2355840" cy="754920"/>
          </a:xfrm>
          <a:prstGeom prst="rect">
            <a:avLst/>
          </a:prstGeom>
        </p:spPr>
      </p:pic>
      <p:sp>
        <p:nvSpPr>
          <p:cNvPr id="8" name="Line 5">
            <a:extLst>
              <a:ext uri="{FF2B5EF4-FFF2-40B4-BE49-F238E27FC236}">
                <a16:creationId xmlns="" xmlns:a16="http://schemas.microsoft.com/office/drawing/2014/main" id="{81E79B63-4151-4A9C-895C-B92BA3AC9DB5}"/>
              </a:ext>
            </a:extLst>
          </p:cNvPr>
          <p:cNvSpPr/>
          <p:nvPr/>
        </p:nvSpPr>
        <p:spPr>
          <a:xfrm>
            <a:off x="3624173" y="1421986"/>
            <a:ext cx="8110080" cy="0"/>
          </a:xfrm>
          <a:prstGeom prst="line">
            <a:avLst/>
          </a:prstGeom>
          <a:ln/>
        </p:spPr>
        <p:style>
          <a:lnRef idx="1">
            <a:schemeClr val="accent3"/>
          </a:lnRef>
          <a:fillRef idx="0">
            <a:schemeClr val="accent3"/>
          </a:fillRef>
          <a:effectRef idx="0">
            <a:schemeClr val="accent3"/>
          </a:effectRef>
          <a:fontRef idx="minor"/>
        </p:style>
      </p:sp>
      <p:sp>
        <p:nvSpPr>
          <p:cNvPr id="9" name="CustomShape 1">
            <a:extLst>
              <a:ext uri="{FF2B5EF4-FFF2-40B4-BE49-F238E27FC236}">
                <a16:creationId xmlns="" xmlns:a16="http://schemas.microsoft.com/office/drawing/2014/main" id="{20C67339-6A1C-4F9D-8A74-D056AA0B6743}"/>
              </a:ext>
            </a:extLst>
          </p:cNvPr>
          <p:cNvSpPr/>
          <p:nvPr/>
        </p:nvSpPr>
        <p:spPr>
          <a:xfrm>
            <a:off x="0" y="6340680"/>
            <a:ext cx="12191760" cy="517320"/>
          </a:xfrm>
          <a:prstGeom prst="rect">
            <a:avLst/>
          </a:prstGeom>
          <a:solidFill>
            <a:srgbClr val="CDDEE0"/>
          </a:solidFill>
          <a:ln>
            <a:noFill/>
          </a:ln>
        </p:spPr>
        <p:style>
          <a:lnRef idx="2">
            <a:schemeClr val="accent1">
              <a:shade val="50000"/>
            </a:schemeClr>
          </a:lnRef>
          <a:fillRef idx="1">
            <a:schemeClr val="accent1"/>
          </a:fillRef>
          <a:effectRef idx="0">
            <a:schemeClr val="accent1"/>
          </a:effectRef>
          <a:fontRef idx="minor"/>
        </p:style>
      </p:sp>
      <p:sp>
        <p:nvSpPr>
          <p:cNvPr id="10" name="CustomShape 4">
            <a:extLst>
              <a:ext uri="{FF2B5EF4-FFF2-40B4-BE49-F238E27FC236}">
                <a16:creationId xmlns="" xmlns:a16="http://schemas.microsoft.com/office/drawing/2014/main" id="{770229F1-50B0-4893-BC50-5F5573115AFA}"/>
              </a:ext>
            </a:extLst>
          </p:cNvPr>
          <p:cNvSpPr/>
          <p:nvPr/>
        </p:nvSpPr>
        <p:spPr>
          <a:xfrm>
            <a:off x="1523880" y="6410880"/>
            <a:ext cx="9143640" cy="401760"/>
          </a:xfrm>
          <a:prstGeom prst="rect">
            <a:avLst/>
          </a:prstGeom>
          <a:noFill/>
          <a:ln>
            <a:noFill/>
          </a:ln>
        </p:spPr>
        <p:style>
          <a:lnRef idx="0">
            <a:scrgbClr r="0" g="0" b="0"/>
          </a:lnRef>
          <a:fillRef idx="0">
            <a:scrgbClr r="0" g="0" b="0"/>
          </a:fillRef>
          <a:effectRef idx="0">
            <a:scrgbClr r="0" g="0" b="0"/>
          </a:effectRef>
          <a:fontRef idx="minor"/>
        </p:style>
        <p:txBody>
          <a:bodyPr>
            <a:noAutofit/>
          </a:bodyPr>
          <a:lstStyle/>
          <a:p>
            <a:pPr algn="ctr">
              <a:lnSpc>
                <a:spcPct val="90000"/>
              </a:lnSpc>
              <a:spcBef>
                <a:spcPts val="1001"/>
              </a:spcBef>
            </a:pPr>
            <a:r>
              <a:rPr lang="ru-RU" sz="2800" b="0" i="1" strike="noStrike" spc="-1" dirty="0">
                <a:solidFill>
                  <a:srgbClr val="58599B"/>
                </a:solidFill>
                <a:latin typeface="Warnock Pro"/>
              </a:rPr>
              <a:t>Защита интересов собственника. Надёжно!</a:t>
            </a:r>
            <a:endParaRPr lang="ru-RU" sz="2800" b="0" strike="noStrike" spc="-1" dirty="0">
              <a:latin typeface="Arial"/>
            </a:endParaRPr>
          </a:p>
        </p:txBody>
      </p:sp>
      <p:pic>
        <p:nvPicPr>
          <p:cNvPr id="11" name="Рисунок 10"/>
          <p:cNvPicPr>
            <a:picLocks noChangeAspect="1"/>
          </p:cNvPicPr>
          <p:nvPr/>
        </p:nvPicPr>
        <p:blipFill>
          <a:blip r:embed="rId3"/>
          <a:stretch>
            <a:fillRect/>
          </a:stretch>
        </p:blipFill>
        <p:spPr>
          <a:xfrm>
            <a:off x="8426721" y="1662940"/>
            <a:ext cx="3112110" cy="4360985"/>
          </a:xfrm>
          <a:prstGeom prst="rect">
            <a:avLst/>
          </a:prstGeom>
        </p:spPr>
      </p:pic>
    </p:spTree>
    <p:extLst>
      <p:ext uri="{BB962C8B-B14F-4D97-AF65-F5344CB8AC3E}">
        <p14:creationId xmlns:p14="http://schemas.microsoft.com/office/powerpoint/2010/main" val="270269682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 xmlns:a16="http://schemas.microsoft.com/office/drawing/2014/main" id="{A4A87C69-C36A-4EE8-B31C-E59FE91CE915}"/>
              </a:ext>
            </a:extLst>
          </p:cNvPr>
          <p:cNvSpPr/>
          <p:nvPr/>
        </p:nvSpPr>
        <p:spPr>
          <a:xfrm>
            <a:off x="21783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2836124" y="202969"/>
            <a:ext cx="8741577" cy="816304"/>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ru-RU" sz="2000" b="1" dirty="0">
                <a:solidFill>
                  <a:srgbClr val="0070C0"/>
                </a:solidFill>
              </a:rPr>
              <a:t>УСН </a:t>
            </a:r>
            <a:r>
              <a:rPr lang="ru-RU" sz="2000" b="1" dirty="0" smtClean="0">
                <a:solidFill>
                  <a:srgbClr val="0070C0"/>
                </a:solidFill>
              </a:rPr>
              <a:t>И </a:t>
            </a:r>
            <a:r>
              <a:rPr lang="ru-RU" sz="2000" b="1" dirty="0">
                <a:solidFill>
                  <a:srgbClr val="0070C0"/>
                </a:solidFill>
              </a:rPr>
              <a:t>ПСН: </a:t>
            </a:r>
            <a:r>
              <a:rPr lang="ru-RU" sz="2000" b="1" dirty="0" smtClean="0">
                <a:solidFill>
                  <a:srgbClr val="0070C0"/>
                </a:solidFill>
              </a:rPr>
              <a:t>КАК УМЕНЬШИТЬ НАЛОГ НА УПЛАЧЕННЫЕ СТРАХОВЫЕ ВЗНОСЫ? </a:t>
            </a:r>
            <a:endParaRPr lang="ru-RU" sz="2000" b="1" dirty="0">
              <a:solidFill>
                <a:srgbClr val="0070C0"/>
              </a:solidFill>
            </a:endParaRPr>
          </a:p>
        </p:txBody>
      </p:sp>
      <p:sp>
        <p:nvSpPr>
          <p:cNvPr id="5" name="TextBox 4">
            <a:extLst>
              <a:ext uri="{FF2B5EF4-FFF2-40B4-BE49-F238E27FC236}">
                <a16:creationId xmlns="" xmlns:a16="http://schemas.microsoft.com/office/drawing/2014/main" id="{8A25DFB0-0884-4ADA-A8E0-DB093644E74A}"/>
              </a:ext>
            </a:extLst>
          </p:cNvPr>
          <p:cNvSpPr txBox="1"/>
          <p:nvPr/>
        </p:nvSpPr>
        <p:spPr>
          <a:xfrm>
            <a:off x="1920511" y="1937872"/>
            <a:ext cx="8537097" cy="923330"/>
          </a:xfrm>
          <a:prstGeom prst="rect">
            <a:avLst/>
          </a:prstGeom>
          <a:noFill/>
        </p:spPr>
        <p:txBody>
          <a:bodyPr wrap="square">
            <a:spAutoFit/>
          </a:bodyPr>
          <a:lstStyle/>
          <a:p>
            <a:pPr algn="just"/>
            <a:r>
              <a:rPr lang="ru-RU" dirty="0"/>
              <a:t> </a:t>
            </a:r>
            <a:endParaRPr lang="ru-RU" dirty="0">
              <a:solidFill>
                <a:srgbClr val="FF0000"/>
              </a:solidFill>
            </a:endParaRPr>
          </a:p>
          <a:p>
            <a:endParaRPr lang="ru-RU" dirty="0"/>
          </a:p>
          <a:p>
            <a:endParaRPr lang="ru-RU" dirty="0"/>
          </a:p>
        </p:txBody>
      </p:sp>
      <p:sp>
        <p:nvSpPr>
          <p:cNvPr id="7" name="TextBox 6">
            <a:extLst>
              <a:ext uri="{FF2B5EF4-FFF2-40B4-BE49-F238E27FC236}">
                <a16:creationId xmlns="" xmlns:a16="http://schemas.microsoft.com/office/drawing/2014/main" id="{652483EA-B45D-4A4B-BBC4-64AF70E89243}"/>
              </a:ext>
            </a:extLst>
          </p:cNvPr>
          <p:cNvSpPr txBox="1"/>
          <p:nvPr/>
        </p:nvSpPr>
        <p:spPr>
          <a:xfrm>
            <a:off x="339101" y="1035756"/>
            <a:ext cx="11570677" cy="6463308"/>
          </a:xfrm>
          <a:prstGeom prst="rect">
            <a:avLst/>
          </a:prstGeom>
          <a:noFill/>
        </p:spPr>
        <p:txBody>
          <a:bodyPr wrap="square">
            <a:spAutoFit/>
          </a:bodyPr>
          <a:lstStyle/>
          <a:p>
            <a:pPr algn="just"/>
            <a:r>
              <a:rPr lang="ru-RU" dirty="0" smtClean="0"/>
              <a:t>Если </a:t>
            </a:r>
            <a:r>
              <a:rPr lang="ru-RU" dirty="0"/>
              <a:t>фиксированные страховые взносы уплачены в 2022 году, они уменьшают налог на УСН и ПСН в периодах 2022 года.</a:t>
            </a:r>
          </a:p>
          <a:p>
            <a:pPr algn="just"/>
            <a:r>
              <a:rPr lang="ru-RU" dirty="0"/>
              <a:t>Если фиксированные страховые взносы уплачены в 2023 году, они учитываются на ЕНС и могут уменьшить налог на УСН и ПСН в двух </a:t>
            </a:r>
            <a:r>
              <a:rPr lang="ru-RU" dirty="0" smtClean="0"/>
              <a:t>случаях:</a:t>
            </a:r>
          </a:p>
          <a:p>
            <a:pPr algn="just"/>
            <a:r>
              <a:rPr lang="ru-RU" b="1" dirty="0" smtClean="0"/>
              <a:t>1. ЕНП </a:t>
            </a:r>
            <a:r>
              <a:rPr lang="ru-RU" b="1" dirty="0"/>
              <a:t>учтен в счет исполнения обязанности по уплате </a:t>
            </a:r>
            <a:r>
              <a:rPr lang="ru-RU" b="1" dirty="0" smtClean="0"/>
              <a:t>взносов:</a:t>
            </a:r>
            <a:endParaRPr lang="ru-RU" b="1" dirty="0"/>
          </a:p>
          <a:p>
            <a:pPr algn="just"/>
            <a:r>
              <a:rPr lang="ru-RU" dirty="0"/>
              <a:t>Обязанность считается исполненной, если:</a:t>
            </a:r>
          </a:p>
          <a:p>
            <a:pPr marL="285750" indent="-285750" algn="just">
              <a:buFont typeface="Wingdings" panose="05000000000000000000" pitchFamily="2" charset="2"/>
              <a:buChar char="ü"/>
            </a:pPr>
            <a:r>
              <a:rPr lang="ru-RU" dirty="0"/>
              <a:t>наступил срок уплаты страховых </a:t>
            </a:r>
            <a:r>
              <a:rPr lang="ru-RU" dirty="0" smtClean="0"/>
              <a:t>взносов</a:t>
            </a:r>
          </a:p>
          <a:p>
            <a:pPr marL="285750" indent="-285750" algn="just">
              <a:buFont typeface="Wingdings" panose="05000000000000000000" pitchFamily="2" charset="2"/>
              <a:buChar char="ü"/>
            </a:pPr>
            <a:r>
              <a:rPr lang="ru-RU" dirty="0" smtClean="0"/>
              <a:t>подана </a:t>
            </a:r>
            <a:r>
              <a:rPr lang="ru-RU" dirty="0"/>
              <a:t>декларация или уведомление об исчисленных суммах налогов</a:t>
            </a:r>
          </a:p>
          <a:p>
            <a:pPr marL="285750" indent="-285750" algn="just">
              <a:buFont typeface="Wingdings" panose="05000000000000000000" pitchFamily="2" charset="2"/>
              <a:buChar char="ü"/>
            </a:pPr>
            <a:r>
              <a:rPr lang="ru-RU" dirty="0"/>
              <a:t>на дату срока уплаты страхового взноса числится достаточное положительное сальдо ЕНП</a:t>
            </a:r>
          </a:p>
          <a:p>
            <a:pPr algn="just"/>
            <a:r>
              <a:rPr lang="ru-RU" b="1" dirty="0"/>
              <a:t>По фиксированным взносам уведомление подавать не </a:t>
            </a:r>
            <a:r>
              <a:rPr lang="ru-RU" b="1" dirty="0" smtClean="0"/>
              <a:t>нужно!</a:t>
            </a:r>
            <a:endParaRPr lang="ru-RU" b="1" dirty="0"/>
          </a:p>
          <a:p>
            <a:pPr algn="just"/>
            <a:r>
              <a:rPr lang="ru-RU" dirty="0"/>
              <a:t>Даже если его подать, установленные сроки уплаты не изменятся. Это 31 декабря текущего года и 1 июля следующего </a:t>
            </a:r>
            <a:r>
              <a:rPr lang="ru-RU" dirty="0" smtClean="0"/>
              <a:t>года.</a:t>
            </a:r>
            <a:endParaRPr lang="ru-RU" dirty="0"/>
          </a:p>
          <a:p>
            <a:pPr algn="just"/>
            <a:r>
              <a:rPr lang="ru-RU" dirty="0" err="1" smtClean="0"/>
              <a:t>Т.о</a:t>
            </a:r>
            <a:r>
              <a:rPr lang="ru-RU" dirty="0" smtClean="0"/>
              <a:t>., </a:t>
            </a:r>
            <a:r>
              <a:rPr lang="ru-RU" dirty="0"/>
              <a:t>платежи в счет фиксированных взносов автоматически засчитываются как уплаченные для уменьшения налога только 31 декабря текущего года и 1 июля следующего года — в установленные сроки уплаты.</a:t>
            </a:r>
          </a:p>
          <a:p>
            <a:pPr algn="just"/>
            <a:r>
              <a:rPr lang="ru-RU" b="1" dirty="0"/>
              <a:t>Фиксированные взносы за 2022 год уплачены в 2023 </a:t>
            </a:r>
            <a:r>
              <a:rPr lang="ru-RU" b="1" dirty="0" smtClean="0"/>
              <a:t>году:</a:t>
            </a:r>
            <a:endParaRPr lang="ru-RU" b="1" dirty="0"/>
          </a:p>
          <a:p>
            <a:pPr algn="just"/>
            <a:r>
              <a:rPr lang="ru-RU" dirty="0"/>
              <a:t>Они уменьшают налог на УСН и ПСН по соответствующим периодам 2023 года. Это касается и взносов за 2022 год по сроку уплаты 09.01.2023 и 03.07.2023</a:t>
            </a:r>
          </a:p>
          <a:p>
            <a:pPr algn="just"/>
            <a:r>
              <a:rPr lang="ru-RU" b="1" dirty="0"/>
              <a:t>Фиксированные взносы за 2023 год уплачены в 2024 </a:t>
            </a:r>
            <a:r>
              <a:rPr lang="ru-RU" b="1" dirty="0" smtClean="0"/>
              <a:t>году:</a:t>
            </a:r>
            <a:endParaRPr lang="ru-RU" b="1" dirty="0"/>
          </a:p>
          <a:p>
            <a:pPr algn="just"/>
            <a:r>
              <a:rPr lang="ru-RU" dirty="0"/>
              <a:t>Они уменьшают налог на УСН и ПСН по соответствующим периодам 2024 года. В том числе взносы за 2023 год по сроку уплаты 09.01.2024</a:t>
            </a:r>
          </a:p>
          <a:p>
            <a:endParaRPr lang="ru-RU" dirty="0"/>
          </a:p>
          <a:p>
            <a:r>
              <a:rPr lang="ru-RU" dirty="0"/>
              <a:t/>
            </a:r>
            <a:br>
              <a:rPr lang="ru-RU" dirty="0"/>
            </a:br>
            <a:endParaRPr lang="ru-RU" dirty="0"/>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2"/>
          <a:srcRect b="14181"/>
          <a:stretch/>
        </p:blipFill>
        <p:spPr>
          <a:xfrm>
            <a:off x="412221" y="233661"/>
            <a:ext cx="2355840" cy="754920"/>
          </a:xfrm>
          <a:prstGeom prst="rect">
            <a:avLst/>
          </a:prstGeom>
        </p:spPr>
      </p:pic>
      <p:sp>
        <p:nvSpPr>
          <p:cNvPr id="8" name="Line 5">
            <a:extLst>
              <a:ext uri="{FF2B5EF4-FFF2-40B4-BE49-F238E27FC236}">
                <a16:creationId xmlns="" xmlns:a16="http://schemas.microsoft.com/office/drawing/2014/main" id="{81E79B63-4151-4A9C-895C-B92BA3AC9DB5}"/>
              </a:ext>
            </a:extLst>
          </p:cNvPr>
          <p:cNvSpPr/>
          <p:nvPr/>
        </p:nvSpPr>
        <p:spPr>
          <a:xfrm>
            <a:off x="3556440" y="981720"/>
            <a:ext cx="8110080" cy="0"/>
          </a:xfrm>
          <a:prstGeom prst="line">
            <a:avLst/>
          </a:prstGeom>
          <a:ln/>
        </p:spPr>
        <p:style>
          <a:lnRef idx="1">
            <a:schemeClr val="accent3"/>
          </a:lnRef>
          <a:fillRef idx="0">
            <a:schemeClr val="accent3"/>
          </a:fillRef>
          <a:effectRef idx="0">
            <a:schemeClr val="accent3"/>
          </a:effectRef>
          <a:fontRef idx="minor"/>
        </p:style>
      </p:sp>
      <p:sp>
        <p:nvSpPr>
          <p:cNvPr id="9" name="CustomShape 1">
            <a:extLst>
              <a:ext uri="{FF2B5EF4-FFF2-40B4-BE49-F238E27FC236}">
                <a16:creationId xmlns="" xmlns:a16="http://schemas.microsoft.com/office/drawing/2014/main" id="{20C67339-6A1C-4F9D-8A74-D056AA0B6743}"/>
              </a:ext>
            </a:extLst>
          </p:cNvPr>
          <p:cNvSpPr/>
          <p:nvPr/>
        </p:nvSpPr>
        <p:spPr>
          <a:xfrm>
            <a:off x="0" y="6340680"/>
            <a:ext cx="12191760" cy="517320"/>
          </a:xfrm>
          <a:prstGeom prst="rect">
            <a:avLst/>
          </a:prstGeom>
          <a:solidFill>
            <a:srgbClr val="CDDEE0"/>
          </a:solidFill>
          <a:ln>
            <a:noFill/>
          </a:ln>
        </p:spPr>
        <p:style>
          <a:lnRef idx="2">
            <a:schemeClr val="accent1">
              <a:shade val="50000"/>
            </a:schemeClr>
          </a:lnRef>
          <a:fillRef idx="1">
            <a:schemeClr val="accent1"/>
          </a:fillRef>
          <a:effectRef idx="0">
            <a:schemeClr val="accent1"/>
          </a:effectRef>
          <a:fontRef idx="minor"/>
        </p:style>
      </p:sp>
      <p:sp>
        <p:nvSpPr>
          <p:cNvPr id="10" name="CustomShape 4">
            <a:extLst>
              <a:ext uri="{FF2B5EF4-FFF2-40B4-BE49-F238E27FC236}">
                <a16:creationId xmlns="" xmlns:a16="http://schemas.microsoft.com/office/drawing/2014/main" id="{770229F1-50B0-4893-BC50-5F5573115AFA}"/>
              </a:ext>
            </a:extLst>
          </p:cNvPr>
          <p:cNvSpPr/>
          <p:nvPr/>
        </p:nvSpPr>
        <p:spPr>
          <a:xfrm>
            <a:off x="1523880" y="6410880"/>
            <a:ext cx="9143640" cy="401760"/>
          </a:xfrm>
          <a:prstGeom prst="rect">
            <a:avLst/>
          </a:prstGeom>
          <a:noFill/>
          <a:ln>
            <a:noFill/>
          </a:ln>
        </p:spPr>
        <p:style>
          <a:lnRef idx="0">
            <a:scrgbClr r="0" g="0" b="0"/>
          </a:lnRef>
          <a:fillRef idx="0">
            <a:scrgbClr r="0" g="0" b="0"/>
          </a:fillRef>
          <a:effectRef idx="0">
            <a:scrgbClr r="0" g="0" b="0"/>
          </a:effectRef>
          <a:fontRef idx="minor"/>
        </p:style>
        <p:txBody>
          <a:bodyPr>
            <a:noAutofit/>
          </a:bodyPr>
          <a:lstStyle/>
          <a:p>
            <a:pPr algn="ctr">
              <a:lnSpc>
                <a:spcPct val="90000"/>
              </a:lnSpc>
              <a:spcBef>
                <a:spcPts val="1001"/>
              </a:spcBef>
            </a:pPr>
            <a:r>
              <a:rPr lang="ru-RU" sz="2800" b="0" i="1" strike="noStrike" spc="-1" dirty="0">
                <a:solidFill>
                  <a:srgbClr val="58599B"/>
                </a:solidFill>
                <a:latin typeface="Warnock Pro"/>
              </a:rPr>
              <a:t>Защита интересов собственника. Надёжно!</a:t>
            </a:r>
            <a:endParaRPr lang="ru-RU" sz="2800" b="0" strike="noStrike" spc="-1" dirty="0">
              <a:latin typeface="Arial"/>
            </a:endParaRPr>
          </a:p>
        </p:txBody>
      </p:sp>
    </p:spTree>
    <p:extLst>
      <p:ext uri="{BB962C8B-B14F-4D97-AF65-F5344CB8AC3E}">
        <p14:creationId xmlns:p14="http://schemas.microsoft.com/office/powerpoint/2010/main" val="360151045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 xmlns:a16="http://schemas.microsoft.com/office/drawing/2014/main" id="{A4A87C69-C36A-4EE8-B31C-E59FE91CE915}"/>
              </a:ext>
            </a:extLst>
          </p:cNvPr>
          <p:cNvSpPr/>
          <p:nvPr/>
        </p:nvSpPr>
        <p:spPr>
          <a:xfrm>
            <a:off x="21783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2836124" y="202969"/>
            <a:ext cx="8741577" cy="816304"/>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ru-RU" sz="2000" b="1" dirty="0">
                <a:solidFill>
                  <a:srgbClr val="0070C0"/>
                </a:solidFill>
              </a:rPr>
              <a:t>УСН и ПСН: как уменьшить налог на уплаченные страховые взносы?</a:t>
            </a:r>
            <a:endParaRPr lang="ru-RU" sz="2000" b="1" dirty="0">
              <a:solidFill>
                <a:srgbClr val="0070C0"/>
              </a:solidFill>
            </a:endParaRPr>
          </a:p>
        </p:txBody>
      </p:sp>
      <p:sp>
        <p:nvSpPr>
          <p:cNvPr id="5" name="TextBox 4">
            <a:extLst>
              <a:ext uri="{FF2B5EF4-FFF2-40B4-BE49-F238E27FC236}">
                <a16:creationId xmlns="" xmlns:a16="http://schemas.microsoft.com/office/drawing/2014/main" id="{8A25DFB0-0884-4ADA-A8E0-DB093644E74A}"/>
              </a:ext>
            </a:extLst>
          </p:cNvPr>
          <p:cNvSpPr txBox="1"/>
          <p:nvPr/>
        </p:nvSpPr>
        <p:spPr>
          <a:xfrm>
            <a:off x="1920511" y="1937872"/>
            <a:ext cx="8537097" cy="923330"/>
          </a:xfrm>
          <a:prstGeom prst="rect">
            <a:avLst/>
          </a:prstGeom>
          <a:noFill/>
        </p:spPr>
        <p:txBody>
          <a:bodyPr wrap="square">
            <a:spAutoFit/>
          </a:bodyPr>
          <a:lstStyle/>
          <a:p>
            <a:pPr algn="just"/>
            <a:r>
              <a:rPr lang="ru-RU" dirty="0"/>
              <a:t> </a:t>
            </a:r>
            <a:endParaRPr lang="ru-RU" dirty="0">
              <a:solidFill>
                <a:srgbClr val="FF0000"/>
              </a:solidFill>
            </a:endParaRPr>
          </a:p>
          <a:p>
            <a:endParaRPr lang="ru-RU" dirty="0"/>
          </a:p>
          <a:p>
            <a:endParaRPr lang="ru-RU" dirty="0"/>
          </a:p>
        </p:txBody>
      </p:sp>
      <p:sp>
        <p:nvSpPr>
          <p:cNvPr id="7" name="TextBox 6">
            <a:extLst>
              <a:ext uri="{FF2B5EF4-FFF2-40B4-BE49-F238E27FC236}">
                <a16:creationId xmlns="" xmlns:a16="http://schemas.microsoft.com/office/drawing/2014/main" id="{652483EA-B45D-4A4B-BBC4-64AF70E89243}"/>
              </a:ext>
            </a:extLst>
          </p:cNvPr>
          <p:cNvSpPr txBox="1"/>
          <p:nvPr/>
        </p:nvSpPr>
        <p:spPr>
          <a:xfrm>
            <a:off x="339101" y="1035756"/>
            <a:ext cx="11570677" cy="3970318"/>
          </a:xfrm>
          <a:prstGeom prst="rect">
            <a:avLst/>
          </a:prstGeom>
          <a:noFill/>
        </p:spPr>
        <p:txBody>
          <a:bodyPr wrap="square">
            <a:spAutoFit/>
          </a:bodyPr>
          <a:lstStyle/>
          <a:p>
            <a:pPr algn="just"/>
            <a:r>
              <a:rPr lang="ru-RU" b="1" dirty="0" smtClean="0"/>
              <a:t>2. Страховые </a:t>
            </a:r>
            <a:r>
              <a:rPr lang="ru-RU" b="1" dirty="0"/>
              <a:t>взносы уплачены досрочно и нужно уменьшить налог в этом периоде</a:t>
            </a:r>
          </a:p>
          <a:p>
            <a:pPr algn="just"/>
            <a:r>
              <a:rPr lang="ru-RU" dirty="0"/>
              <a:t>Уплаченную досрочно сумму можно зачесть в счет предстоящих начислений. Для этого нужно подать </a:t>
            </a:r>
            <a:r>
              <a:rPr lang="ru-RU" dirty="0">
                <a:hlinkClick r:id="rId2"/>
              </a:rPr>
              <a:t>Заявление</a:t>
            </a:r>
            <a:r>
              <a:rPr lang="ru-RU" dirty="0"/>
              <a:t>  о распоряжении суммой денежных средств в порядке, предусмотренном ст. 78 НК РФ. Из него должно быть понятно, что уплачены именно страховые взносы. Заявление обозначит, что конкретная сумма в составе ЕНП должна быть направлена на уплату страховых взносов, по которым пока не наступил срок уплаты.</a:t>
            </a:r>
          </a:p>
          <a:p>
            <a:pPr marL="285750" indent="-285750" algn="just" fontAlgn="t">
              <a:buFont typeface="Wingdings" panose="05000000000000000000" pitchFamily="2" charset="2"/>
              <a:buChar char="ü"/>
            </a:pPr>
            <a:r>
              <a:rPr lang="ru-RU" dirty="0"/>
              <a:t>Уплатили фиксированные страховые взносы досрочно в составе ЕНП</a:t>
            </a:r>
          </a:p>
          <a:p>
            <a:pPr marL="285750" indent="-285750" algn="just" fontAlgn="t">
              <a:buFont typeface="Wingdings" panose="05000000000000000000" pitchFamily="2" charset="2"/>
              <a:buChar char="ü"/>
            </a:pPr>
            <a:r>
              <a:rPr lang="ru-RU" dirty="0"/>
              <a:t>Подали Заявление о распоряжении этими деньгами на ЕНС</a:t>
            </a:r>
          </a:p>
          <a:p>
            <a:pPr marL="285750" indent="-285750" algn="just" fontAlgn="t">
              <a:buFont typeface="Wingdings" panose="05000000000000000000" pitchFamily="2" charset="2"/>
              <a:buChar char="ü"/>
            </a:pPr>
            <a:r>
              <a:rPr lang="ru-RU" dirty="0"/>
              <a:t>Налоговый орган засчитал эту сумму как оплату фиксированных взносов в соответствующем расчетном периоде по УСН</a:t>
            </a:r>
          </a:p>
          <a:p>
            <a:pPr marL="285750" indent="-285750" algn="just" fontAlgn="t">
              <a:buFont typeface="Wingdings" panose="05000000000000000000" pitchFamily="2" charset="2"/>
              <a:buChar char="ü"/>
            </a:pPr>
            <a:r>
              <a:rPr lang="ru-RU" dirty="0"/>
              <a:t>Страховые взносы уменьшают налог</a:t>
            </a:r>
          </a:p>
          <a:p>
            <a:pPr algn="just"/>
            <a:r>
              <a:rPr lang="ru-RU" b="1" dirty="0"/>
              <a:t>Дополнительные документы по налогам на УСН и ПСН не нужны</a:t>
            </a:r>
          </a:p>
          <a:p>
            <a:pPr algn="just"/>
            <a:r>
              <a:rPr lang="ru-RU" dirty="0"/>
              <a:t>Уменьшение сумм к уплате учитывается в декларации, уведомлении или платежном поручении</a:t>
            </a:r>
          </a:p>
          <a:p>
            <a:r>
              <a:rPr lang="ru-RU" dirty="0"/>
              <a:t/>
            </a:r>
            <a:br>
              <a:rPr lang="ru-RU" dirty="0"/>
            </a:br>
            <a:endParaRPr lang="ru-RU" dirty="0"/>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3"/>
          <a:srcRect b="14181"/>
          <a:stretch/>
        </p:blipFill>
        <p:spPr>
          <a:xfrm>
            <a:off x="412221" y="233661"/>
            <a:ext cx="2355840" cy="754920"/>
          </a:xfrm>
          <a:prstGeom prst="rect">
            <a:avLst/>
          </a:prstGeom>
        </p:spPr>
      </p:pic>
      <p:sp>
        <p:nvSpPr>
          <p:cNvPr id="8" name="Line 5">
            <a:extLst>
              <a:ext uri="{FF2B5EF4-FFF2-40B4-BE49-F238E27FC236}">
                <a16:creationId xmlns="" xmlns:a16="http://schemas.microsoft.com/office/drawing/2014/main" id="{81E79B63-4151-4A9C-895C-B92BA3AC9DB5}"/>
              </a:ext>
            </a:extLst>
          </p:cNvPr>
          <p:cNvSpPr/>
          <p:nvPr/>
        </p:nvSpPr>
        <p:spPr>
          <a:xfrm>
            <a:off x="3556440" y="981720"/>
            <a:ext cx="8110080" cy="0"/>
          </a:xfrm>
          <a:prstGeom prst="line">
            <a:avLst/>
          </a:prstGeom>
          <a:ln/>
        </p:spPr>
        <p:style>
          <a:lnRef idx="1">
            <a:schemeClr val="accent3"/>
          </a:lnRef>
          <a:fillRef idx="0">
            <a:schemeClr val="accent3"/>
          </a:fillRef>
          <a:effectRef idx="0">
            <a:schemeClr val="accent3"/>
          </a:effectRef>
          <a:fontRef idx="minor"/>
        </p:style>
      </p:sp>
      <p:sp>
        <p:nvSpPr>
          <p:cNvPr id="9" name="CustomShape 1">
            <a:extLst>
              <a:ext uri="{FF2B5EF4-FFF2-40B4-BE49-F238E27FC236}">
                <a16:creationId xmlns="" xmlns:a16="http://schemas.microsoft.com/office/drawing/2014/main" id="{20C67339-6A1C-4F9D-8A74-D056AA0B6743}"/>
              </a:ext>
            </a:extLst>
          </p:cNvPr>
          <p:cNvSpPr/>
          <p:nvPr/>
        </p:nvSpPr>
        <p:spPr>
          <a:xfrm>
            <a:off x="0" y="6340680"/>
            <a:ext cx="12191760" cy="517320"/>
          </a:xfrm>
          <a:prstGeom prst="rect">
            <a:avLst/>
          </a:prstGeom>
          <a:solidFill>
            <a:srgbClr val="CDDEE0"/>
          </a:solidFill>
          <a:ln>
            <a:noFill/>
          </a:ln>
        </p:spPr>
        <p:style>
          <a:lnRef idx="2">
            <a:schemeClr val="accent1">
              <a:shade val="50000"/>
            </a:schemeClr>
          </a:lnRef>
          <a:fillRef idx="1">
            <a:schemeClr val="accent1"/>
          </a:fillRef>
          <a:effectRef idx="0">
            <a:schemeClr val="accent1"/>
          </a:effectRef>
          <a:fontRef idx="minor"/>
        </p:style>
      </p:sp>
      <p:sp>
        <p:nvSpPr>
          <p:cNvPr id="10" name="CustomShape 4">
            <a:extLst>
              <a:ext uri="{FF2B5EF4-FFF2-40B4-BE49-F238E27FC236}">
                <a16:creationId xmlns="" xmlns:a16="http://schemas.microsoft.com/office/drawing/2014/main" id="{770229F1-50B0-4893-BC50-5F5573115AFA}"/>
              </a:ext>
            </a:extLst>
          </p:cNvPr>
          <p:cNvSpPr/>
          <p:nvPr/>
        </p:nvSpPr>
        <p:spPr>
          <a:xfrm>
            <a:off x="1523880" y="6410880"/>
            <a:ext cx="9143640" cy="401760"/>
          </a:xfrm>
          <a:prstGeom prst="rect">
            <a:avLst/>
          </a:prstGeom>
          <a:noFill/>
          <a:ln>
            <a:noFill/>
          </a:ln>
        </p:spPr>
        <p:style>
          <a:lnRef idx="0">
            <a:scrgbClr r="0" g="0" b="0"/>
          </a:lnRef>
          <a:fillRef idx="0">
            <a:scrgbClr r="0" g="0" b="0"/>
          </a:fillRef>
          <a:effectRef idx="0">
            <a:scrgbClr r="0" g="0" b="0"/>
          </a:effectRef>
          <a:fontRef idx="minor"/>
        </p:style>
        <p:txBody>
          <a:bodyPr>
            <a:noAutofit/>
          </a:bodyPr>
          <a:lstStyle/>
          <a:p>
            <a:pPr algn="ctr">
              <a:lnSpc>
                <a:spcPct val="90000"/>
              </a:lnSpc>
              <a:spcBef>
                <a:spcPts val="1001"/>
              </a:spcBef>
            </a:pPr>
            <a:r>
              <a:rPr lang="ru-RU" sz="2800" b="0" i="1" strike="noStrike" spc="-1" dirty="0">
                <a:solidFill>
                  <a:srgbClr val="58599B"/>
                </a:solidFill>
                <a:latin typeface="Warnock Pro"/>
              </a:rPr>
              <a:t>Защита интересов собственника. Надёжно!</a:t>
            </a:r>
            <a:endParaRPr lang="ru-RU" sz="2800" b="0" strike="noStrike" spc="-1" dirty="0">
              <a:latin typeface="Arial"/>
            </a:endParaRPr>
          </a:p>
        </p:txBody>
      </p:sp>
    </p:spTree>
    <p:extLst>
      <p:ext uri="{BB962C8B-B14F-4D97-AF65-F5344CB8AC3E}">
        <p14:creationId xmlns:p14="http://schemas.microsoft.com/office/powerpoint/2010/main" val="21701207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 xmlns:a16="http://schemas.microsoft.com/office/drawing/2014/main" id="{A4A87C69-C36A-4EE8-B31C-E59FE91CE915}"/>
              </a:ext>
            </a:extLst>
          </p:cNvPr>
          <p:cNvSpPr/>
          <p:nvPr/>
        </p:nvSpPr>
        <p:spPr>
          <a:xfrm>
            <a:off x="21783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2857450" y="184766"/>
            <a:ext cx="8741577" cy="816304"/>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buClr>
                <a:srgbClr val="0070C0"/>
              </a:buClr>
            </a:pPr>
            <a:r>
              <a:rPr lang="ru-RU" sz="2000" b="1" dirty="0" smtClean="0">
                <a:solidFill>
                  <a:srgbClr val="0070C0"/>
                </a:solidFill>
              </a:rPr>
              <a:t>ПЛЮСЫ  И ПРЕИМУЩЕСТВА ЕДИНОГО НАЛОГОВОГО ПЛАТЕЖА</a:t>
            </a:r>
            <a:endParaRPr lang="ru-RU" sz="2000" b="1" dirty="0">
              <a:solidFill>
                <a:srgbClr val="0070C0"/>
              </a:solidFill>
            </a:endParaRPr>
          </a:p>
        </p:txBody>
      </p:sp>
      <p:sp>
        <p:nvSpPr>
          <p:cNvPr id="5" name="TextBox 4">
            <a:extLst>
              <a:ext uri="{FF2B5EF4-FFF2-40B4-BE49-F238E27FC236}">
                <a16:creationId xmlns="" xmlns:a16="http://schemas.microsoft.com/office/drawing/2014/main" id="{8A25DFB0-0884-4ADA-A8E0-DB093644E74A}"/>
              </a:ext>
            </a:extLst>
          </p:cNvPr>
          <p:cNvSpPr txBox="1"/>
          <p:nvPr/>
        </p:nvSpPr>
        <p:spPr>
          <a:xfrm>
            <a:off x="1920511" y="1937872"/>
            <a:ext cx="8537097" cy="923330"/>
          </a:xfrm>
          <a:prstGeom prst="rect">
            <a:avLst/>
          </a:prstGeom>
          <a:noFill/>
        </p:spPr>
        <p:txBody>
          <a:bodyPr wrap="square">
            <a:spAutoFit/>
          </a:bodyPr>
          <a:lstStyle/>
          <a:p>
            <a:pPr algn="just"/>
            <a:r>
              <a:rPr lang="ru-RU" dirty="0"/>
              <a:t> </a:t>
            </a:r>
            <a:endParaRPr lang="ru-RU" dirty="0">
              <a:solidFill>
                <a:srgbClr val="FF0000"/>
              </a:solidFill>
            </a:endParaRPr>
          </a:p>
          <a:p>
            <a:endParaRPr lang="ru-RU" dirty="0"/>
          </a:p>
          <a:p>
            <a:endParaRPr lang="ru-RU" dirty="0"/>
          </a:p>
        </p:txBody>
      </p:sp>
      <p:sp>
        <p:nvSpPr>
          <p:cNvPr id="7" name="TextBox 6">
            <a:extLst>
              <a:ext uri="{FF2B5EF4-FFF2-40B4-BE49-F238E27FC236}">
                <a16:creationId xmlns="" xmlns:a16="http://schemas.microsoft.com/office/drawing/2014/main" id="{652483EA-B45D-4A4B-BBC4-64AF70E89243}"/>
              </a:ext>
            </a:extLst>
          </p:cNvPr>
          <p:cNvSpPr txBox="1"/>
          <p:nvPr/>
        </p:nvSpPr>
        <p:spPr>
          <a:xfrm>
            <a:off x="243969" y="967901"/>
            <a:ext cx="7654328" cy="5454827"/>
          </a:xfrm>
          <a:prstGeom prst="rect">
            <a:avLst/>
          </a:prstGeom>
          <a:noFill/>
        </p:spPr>
        <p:txBody>
          <a:bodyPr wrap="square">
            <a:spAutoFit/>
          </a:bodyPr>
          <a:lstStyle/>
          <a:p>
            <a:pPr algn="ctr">
              <a:buClr>
                <a:srgbClr val="0070C0"/>
              </a:buClr>
            </a:pPr>
            <a:endParaRPr lang="ru-RU" sz="700" b="1" i="1" dirty="0"/>
          </a:p>
          <a:p>
            <a:pPr marL="285750" indent="-285750" algn="just">
              <a:lnSpc>
                <a:spcPct val="107000"/>
              </a:lnSpc>
              <a:spcAft>
                <a:spcPts val="800"/>
              </a:spcAft>
              <a:buFont typeface="Wingdings" panose="05000000000000000000" pitchFamily="2" charset="2"/>
              <a:buChar char="q"/>
            </a:pPr>
            <a:r>
              <a:rPr lang="ru-RU" b="1" dirty="0">
                <a:ea typeface="Calibri" panose="020F0502020204030204" pitchFamily="34" charset="0"/>
                <a:cs typeface="Times New Roman" panose="02020603050405020304" pitchFamily="18" charset="0"/>
              </a:rPr>
              <a:t>Платить налоги просто и без ошибок:</a:t>
            </a:r>
            <a:endParaRPr lang="ru-RU" dirty="0">
              <a:ea typeface="Calibri" panose="020F0502020204030204" pitchFamily="34" charset="0"/>
              <a:cs typeface="Times New Roman" panose="02020603050405020304" pitchFamily="18" charset="0"/>
            </a:endParaRPr>
          </a:p>
          <a:p>
            <a:pPr marL="285750" lvl="0" indent="-285750" algn="just">
              <a:lnSpc>
                <a:spcPct val="107000"/>
              </a:lnSpc>
              <a:spcAft>
                <a:spcPts val="0"/>
              </a:spcAft>
              <a:buFont typeface="Wingdings" panose="05000000000000000000" pitchFamily="2" charset="2"/>
              <a:buChar char="Ø"/>
            </a:pPr>
            <a:r>
              <a:rPr lang="ru-RU" dirty="0">
                <a:ea typeface="Calibri" panose="020F0502020204030204" pitchFamily="34" charset="0"/>
                <a:cs typeface="Times New Roman" panose="02020603050405020304" pitchFamily="18" charset="0"/>
              </a:rPr>
              <a:t>один платеж в </a:t>
            </a:r>
            <a:r>
              <a:rPr lang="ru-RU" dirty="0" smtClean="0">
                <a:ea typeface="Calibri" panose="020F0502020204030204" pitchFamily="34" charset="0"/>
                <a:cs typeface="Times New Roman" panose="02020603050405020304" pitchFamily="18" charset="0"/>
              </a:rPr>
              <a:t>месяц (вместо 60 в год, меньше  в 5 раз!)</a:t>
            </a:r>
            <a:endParaRPr lang="ru-RU" dirty="0">
              <a:ea typeface="Calibri" panose="020F0502020204030204" pitchFamily="34" charset="0"/>
              <a:cs typeface="Times New Roman" panose="02020603050405020304" pitchFamily="18" charset="0"/>
            </a:endParaRPr>
          </a:p>
          <a:p>
            <a:pPr marL="285750" lvl="0" indent="-285750" algn="just">
              <a:lnSpc>
                <a:spcPct val="107000"/>
              </a:lnSpc>
              <a:spcAft>
                <a:spcPts val="0"/>
              </a:spcAft>
              <a:buFont typeface="Wingdings" panose="05000000000000000000" pitchFamily="2" charset="2"/>
              <a:buChar char="Ø"/>
            </a:pPr>
            <a:r>
              <a:rPr lang="ru-RU" dirty="0">
                <a:ea typeface="Calibri" panose="020F0502020204030204" pitchFamily="34" charset="0"/>
                <a:cs typeface="Times New Roman" panose="02020603050405020304" pitchFamily="18" charset="0"/>
              </a:rPr>
              <a:t>универсальные реквизиты для всех </a:t>
            </a:r>
            <a:r>
              <a:rPr lang="ru-RU" dirty="0" smtClean="0">
                <a:ea typeface="Calibri" panose="020F0502020204030204" pitchFamily="34" charset="0"/>
                <a:cs typeface="Times New Roman" panose="02020603050405020304" pitchFamily="18" charset="0"/>
              </a:rPr>
              <a:t>налогов</a:t>
            </a:r>
          </a:p>
          <a:p>
            <a:pPr marL="285750" indent="-285750" algn="just">
              <a:lnSpc>
                <a:spcPct val="107000"/>
              </a:lnSpc>
              <a:buFont typeface="Wingdings" panose="05000000000000000000" pitchFamily="2" charset="2"/>
              <a:buChar char="Ø"/>
            </a:pPr>
            <a:r>
              <a:rPr lang="ru-RU" dirty="0" smtClean="0"/>
              <a:t>два </a:t>
            </a:r>
            <a:r>
              <a:rPr lang="ru-RU" dirty="0"/>
              <a:t>реквизита в платежке – можно просто платить по ИНН </a:t>
            </a:r>
            <a:r>
              <a:rPr lang="ru-RU" dirty="0" smtClean="0"/>
              <a:t>(вместо  </a:t>
            </a:r>
            <a:r>
              <a:rPr lang="ru-RU" dirty="0"/>
              <a:t>15 полей, </a:t>
            </a:r>
            <a:r>
              <a:rPr lang="ru-RU" dirty="0" smtClean="0"/>
              <a:t>1395 </a:t>
            </a:r>
            <a:r>
              <a:rPr lang="ru-RU" dirty="0"/>
              <a:t>КБК и 20 тыс. </a:t>
            </a:r>
            <a:r>
              <a:rPr lang="ru-RU" dirty="0" smtClean="0"/>
              <a:t>ОКТМО)</a:t>
            </a:r>
          </a:p>
          <a:p>
            <a:pPr marL="285750" indent="-285750" algn="just">
              <a:lnSpc>
                <a:spcPct val="107000"/>
              </a:lnSpc>
              <a:buFont typeface="Wingdings" panose="05000000000000000000" pitchFamily="2" charset="2"/>
              <a:buChar char="Ø"/>
            </a:pPr>
            <a:r>
              <a:rPr lang="ru-RU" dirty="0" smtClean="0">
                <a:ea typeface="Calibri" panose="020F0502020204030204" pitchFamily="34" charset="0"/>
                <a:cs typeface="Times New Roman" panose="02020603050405020304" pitchFamily="18" charset="0"/>
              </a:rPr>
              <a:t>отсутствие </a:t>
            </a:r>
            <a:r>
              <a:rPr lang="ru-RU" dirty="0">
                <a:ea typeface="Calibri" panose="020F0502020204030204" pitchFamily="34" charset="0"/>
                <a:cs typeface="Times New Roman" panose="02020603050405020304" pitchFamily="18" charset="0"/>
              </a:rPr>
              <a:t>ошибочных платежей</a:t>
            </a:r>
          </a:p>
          <a:p>
            <a:pPr marL="285750" lvl="0" indent="-285750" algn="just">
              <a:lnSpc>
                <a:spcPct val="107000"/>
              </a:lnSpc>
              <a:spcAft>
                <a:spcPts val="800"/>
              </a:spcAft>
              <a:buFont typeface="Wingdings" panose="05000000000000000000" pitchFamily="2" charset="2"/>
              <a:buChar char="Ø"/>
            </a:pPr>
            <a:r>
              <a:rPr lang="ru-RU" dirty="0">
                <a:ea typeface="Calibri" panose="020F0502020204030204" pitchFamily="34" charset="0"/>
                <a:cs typeface="Times New Roman" panose="02020603050405020304" pitchFamily="18" charset="0"/>
              </a:rPr>
              <a:t>экономия времени и </a:t>
            </a:r>
            <a:r>
              <a:rPr lang="ru-RU" dirty="0" smtClean="0">
                <a:ea typeface="Calibri" panose="020F0502020204030204" pitchFamily="34" charset="0"/>
                <a:cs typeface="Times New Roman" panose="02020603050405020304" pitchFamily="18" charset="0"/>
              </a:rPr>
              <a:t>трудозатрат</a:t>
            </a:r>
          </a:p>
          <a:p>
            <a:pPr marL="285750" lvl="0" indent="-285750" algn="just">
              <a:lnSpc>
                <a:spcPct val="107000"/>
              </a:lnSpc>
              <a:spcAft>
                <a:spcPts val="800"/>
              </a:spcAft>
              <a:buFont typeface="Wingdings" panose="05000000000000000000" pitchFamily="2" charset="2"/>
              <a:buChar char="q"/>
            </a:pPr>
            <a:r>
              <a:rPr lang="ru-RU" dirty="0">
                <a:solidFill>
                  <a:schemeClr val="accent1">
                    <a:lumMod val="75000"/>
                  </a:schemeClr>
                </a:solidFill>
              </a:rPr>
              <a:t> </a:t>
            </a:r>
            <a:r>
              <a:rPr lang="ru-RU" b="1" dirty="0">
                <a:ea typeface="Calibri" panose="020F0502020204030204" pitchFamily="34" charset="0"/>
                <a:cs typeface="Times New Roman" panose="02020603050405020304" pitchFamily="18" charset="0"/>
              </a:rPr>
              <a:t>Не нужно помнить сроки отчетности:</a:t>
            </a:r>
            <a:endParaRPr lang="ru-RU" dirty="0">
              <a:ea typeface="Calibri" panose="020F0502020204030204" pitchFamily="34" charset="0"/>
              <a:cs typeface="Times New Roman" panose="02020603050405020304" pitchFamily="18" charset="0"/>
            </a:endParaRPr>
          </a:p>
          <a:p>
            <a:pPr marL="285750" lvl="0" indent="-285750" algn="just">
              <a:lnSpc>
                <a:spcPct val="107000"/>
              </a:lnSpc>
              <a:spcAft>
                <a:spcPts val="0"/>
              </a:spcAft>
              <a:buFont typeface="Wingdings" panose="05000000000000000000" pitchFamily="2" charset="2"/>
              <a:buChar char="Ø"/>
            </a:pPr>
            <a:r>
              <a:rPr lang="ru-RU" dirty="0" smtClean="0">
                <a:ea typeface="Calibri" panose="020F0502020204030204" pitchFamily="34" charset="0"/>
                <a:cs typeface="Times New Roman" panose="02020603050405020304" pitchFamily="18" charset="0"/>
              </a:rPr>
              <a:t>один </a:t>
            </a:r>
            <a:r>
              <a:rPr lang="ru-RU" dirty="0">
                <a:ea typeface="Calibri" panose="020F0502020204030204" pitchFamily="34" charset="0"/>
                <a:cs typeface="Times New Roman" panose="02020603050405020304" pitchFamily="18" charset="0"/>
              </a:rPr>
              <a:t>срок уплаты</a:t>
            </a:r>
          </a:p>
          <a:p>
            <a:pPr marL="285750" lvl="0" indent="-285750" algn="just">
              <a:lnSpc>
                <a:spcPct val="107000"/>
              </a:lnSpc>
              <a:spcAft>
                <a:spcPts val="800"/>
              </a:spcAft>
              <a:buFont typeface="Wingdings" panose="05000000000000000000" pitchFamily="2" charset="2"/>
              <a:buChar char="Ø"/>
            </a:pPr>
            <a:r>
              <a:rPr lang="ru-RU" dirty="0">
                <a:ea typeface="Calibri" panose="020F0502020204030204" pitchFamily="34" charset="0"/>
                <a:cs typeface="Times New Roman" panose="02020603050405020304" pitchFamily="18" charset="0"/>
              </a:rPr>
              <a:t>одна дата для представления налоговой отчетности</a:t>
            </a:r>
          </a:p>
          <a:p>
            <a:pPr marL="285750" indent="-285750" algn="just">
              <a:lnSpc>
                <a:spcPct val="107000"/>
              </a:lnSpc>
              <a:spcAft>
                <a:spcPts val="800"/>
              </a:spcAft>
              <a:buFont typeface="Wingdings" panose="05000000000000000000" pitchFamily="2" charset="2"/>
              <a:buChar char="q"/>
            </a:pPr>
            <a:r>
              <a:rPr lang="ru-RU" b="1" dirty="0">
                <a:ea typeface="Calibri" panose="020F0502020204030204" pitchFamily="34" charset="0"/>
                <a:cs typeface="Times New Roman" panose="02020603050405020304" pitchFamily="18" charset="0"/>
              </a:rPr>
              <a:t>Прозрачные расчеты с бюджетом:</a:t>
            </a:r>
            <a:endParaRPr lang="ru-RU" dirty="0">
              <a:ea typeface="Calibri" panose="020F0502020204030204" pitchFamily="34" charset="0"/>
              <a:cs typeface="Times New Roman" panose="02020603050405020304" pitchFamily="18" charset="0"/>
            </a:endParaRPr>
          </a:p>
          <a:p>
            <a:pPr marL="285750" lvl="0" indent="-285750" algn="just">
              <a:lnSpc>
                <a:spcPct val="107000"/>
              </a:lnSpc>
              <a:spcAft>
                <a:spcPts val="0"/>
              </a:spcAft>
              <a:buFont typeface="Wingdings" panose="05000000000000000000" pitchFamily="2" charset="2"/>
              <a:buChar char="Ø"/>
            </a:pPr>
            <a:r>
              <a:rPr lang="ru-RU" dirty="0" smtClean="0">
                <a:ea typeface="Calibri" panose="020F0502020204030204" pitchFamily="34" charset="0"/>
                <a:cs typeface="Times New Roman" panose="02020603050405020304" pitchFamily="18" charset="0"/>
              </a:rPr>
              <a:t>ФНС самостоятельно </a:t>
            </a:r>
            <a:r>
              <a:rPr lang="ru-RU" dirty="0">
                <a:ea typeface="Calibri" panose="020F0502020204030204" pitchFamily="34" charset="0"/>
                <a:cs typeface="Times New Roman" panose="02020603050405020304" pitchFamily="18" charset="0"/>
              </a:rPr>
              <a:t>распределяет платежи по налогам и бюджетам</a:t>
            </a:r>
          </a:p>
          <a:p>
            <a:pPr marL="285750" lvl="0" indent="-285750" algn="just">
              <a:lnSpc>
                <a:spcPct val="107000"/>
              </a:lnSpc>
              <a:spcAft>
                <a:spcPts val="0"/>
              </a:spcAft>
              <a:buFont typeface="Wingdings" panose="05000000000000000000" pitchFamily="2" charset="2"/>
              <a:buChar char="Ø"/>
            </a:pPr>
            <a:r>
              <a:rPr lang="ru-RU" dirty="0">
                <a:ea typeface="Calibri" panose="020F0502020204030204" pitchFamily="34" charset="0"/>
                <a:cs typeface="Times New Roman" panose="02020603050405020304" pitchFamily="18" charset="0"/>
              </a:rPr>
              <a:t>единое сальдо расчетов с бюджетом (баланс)</a:t>
            </a:r>
          </a:p>
          <a:p>
            <a:pPr marL="285750" lvl="0" indent="-285750" algn="just">
              <a:lnSpc>
                <a:spcPct val="107000"/>
              </a:lnSpc>
              <a:spcAft>
                <a:spcPts val="0"/>
              </a:spcAft>
              <a:buFont typeface="Wingdings" panose="05000000000000000000" pitchFamily="2" charset="2"/>
              <a:buChar char="Ø"/>
            </a:pPr>
            <a:r>
              <a:rPr lang="ru-RU" dirty="0">
                <a:ea typeface="Calibri" panose="020F0502020204030204" pitchFamily="34" charset="0"/>
                <a:cs typeface="Times New Roman" panose="02020603050405020304" pitchFamily="18" charset="0"/>
              </a:rPr>
              <a:t>один день на снятие ареста с банковского счета</a:t>
            </a:r>
          </a:p>
          <a:p>
            <a:pPr marL="285750" lvl="0" indent="-285750" algn="just">
              <a:lnSpc>
                <a:spcPct val="107000"/>
              </a:lnSpc>
              <a:spcAft>
                <a:spcPts val="800"/>
              </a:spcAft>
              <a:buFont typeface="Wingdings" panose="05000000000000000000" pitchFamily="2" charset="2"/>
              <a:buChar char="Ø"/>
            </a:pPr>
            <a:r>
              <a:rPr lang="ru-RU" dirty="0">
                <a:ea typeface="Calibri" panose="020F0502020204030204" pitchFamily="34" charset="0"/>
                <a:cs typeface="Times New Roman" panose="02020603050405020304" pitchFamily="18" charset="0"/>
              </a:rPr>
              <a:t>пени рассчитываются на сумму отрицательного сальдо, а не по каждому налогу</a:t>
            </a:r>
            <a:endParaRPr lang="ru-RU" dirty="0">
              <a:effectLst/>
              <a:ea typeface="Calibri" panose="020F0502020204030204" pitchFamily="34" charset="0"/>
              <a:cs typeface="Times New Roman" panose="02020603050405020304" pitchFamily="18" charset="0"/>
            </a:endParaRPr>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3"/>
          <a:srcRect b="14181"/>
          <a:stretch/>
        </p:blipFill>
        <p:spPr>
          <a:xfrm>
            <a:off x="412221" y="233661"/>
            <a:ext cx="2355840" cy="754920"/>
          </a:xfrm>
          <a:prstGeom prst="rect">
            <a:avLst/>
          </a:prstGeom>
        </p:spPr>
      </p:pic>
      <p:sp>
        <p:nvSpPr>
          <p:cNvPr id="8" name="Line 5">
            <a:extLst>
              <a:ext uri="{FF2B5EF4-FFF2-40B4-BE49-F238E27FC236}">
                <a16:creationId xmlns="" xmlns:a16="http://schemas.microsoft.com/office/drawing/2014/main" id="{81E79B63-4151-4A9C-895C-B92BA3AC9DB5}"/>
              </a:ext>
            </a:extLst>
          </p:cNvPr>
          <p:cNvSpPr/>
          <p:nvPr/>
        </p:nvSpPr>
        <p:spPr>
          <a:xfrm>
            <a:off x="3556440" y="981720"/>
            <a:ext cx="8110080" cy="0"/>
          </a:xfrm>
          <a:prstGeom prst="line">
            <a:avLst/>
          </a:prstGeom>
          <a:ln/>
        </p:spPr>
        <p:style>
          <a:lnRef idx="1">
            <a:schemeClr val="accent3"/>
          </a:lnRef>
          <a:fillRef idx="0">
            <a:schemeClr val="accent3"/>
          </a:fillRef>
          <a:effectRef idx="0">
            <a:schemeClr val="accent3"/>
          </a:effectRef>
          <a:fontRef idx="minor"/>
        </p:style>
      </p:sp>
      <p:sp>
        <p:nvSpPr>
          <p:cNvPr id="9" name="CustomShape 1">
            <a:extLst>
              <a:ext uri="{FF2B5EF4-FFF2-40B4-BE49-F238E27FC236}">
                <a16:creationId xmlns="" xmlns:a16="http://schemas.microsoft.com/office/drawing/2014/main" id="{20C67339-6A1C-4F9D-8A74-D056AA0B6743}"/>
              </a:ext>
            </a:extLst>
          </p:cNvPr>
          <p:cNvSpPr/>
          <p:nvPr/>
        </p:nvSpPr>
        <p:spPr>
          <a:xfrm>
            <a:off x="240" y="6353100"/>
            <a:ext cx="12191760" cy="517320"/>
          </a:xfrm>
          <a:prstGeom prst="rect">
            <a:avLst/>
          </a:prstGeom>
          <a:solidFill>
            <a:srgbClr val="CDDEE0"/>
          </a:solidFill>
          <a:ln>
            <a:noFill/>
          </a:ln>
        </p:spPr>
        <p:style>
          <a:lnRef idx="2">
            <a:schemeClr val="accent1">
              <a:shade val="50000"/>
            </a:schemeClr>
          </a:lnRef>
          <a:fillRef idx="1">
            <a:schemeClr val="accent1"/>
          </a:fillRef>
          <a:effectRef idx="0">
            <a:schemeClr val="accent1"/>
          </a:effectRef>
          <a:fontRef idx="minor"/>
        </p:style>
      </p:sp>
      <p:sp>
        <p:nvSpPr>
          <p:cNvPr id="10" name="CustomShape 4">
            <a:extLst>
              <a:ext uri="{FF2B5EF4-FFF2-40B4-BE49-F238E27FC236}">
                <a16:creationId xmlns="" xmlns:a16="http://schemas.microsoft.com/office/drawing/2014/main" id="{770229F1-50B0-4893-BC50-5F5573115AFA}"/>
              </a:ext>
            </a:extLst>
          </p:cNvPr>
          <p:cNvSpPr/>
          <p:nvPr/>
        </p:nvSpPr>
        <p:spPr>
          <a:xfrm>
            <a:off x="1523880" y="6410880"/>
            <a:ext cx="9143640" cy="401760"/>
          </a:xfrm>
          <a:prstGeom prst="rect">
            <a:avLst/>
          </a:prstGeom>
          <a:noFill/>
          <a:ln>
            <a:noFill/>
          </a:ln>
        </p:spPr>
        <p:style>
          <a:lnRef idx="0">
            <a:scrgbClr r="0" g="0" b="0"/>
          </a:lnRef>
          <a:fillRef idx="0">
            <a:scrgbClr r="0" g="0" b="0"/>
          </a:fillRef>
          <a:effectRef idx="0">
            <a:scrgbClr r="0" g="0" b="0"/>
          </a:effectRef>
          <a:fontRef idx="minor"/>
        </p:style>
        <p:txBody>
          <a:bodyPr>
            <a:noAutofit/>
          </a:bodyPr>
          <a:lstStyle/>
          <a:p>
            <a:pPr algn="ctr">
              <a:lnSpc>
                <a:spcPct val="90000"/>
              </a:lnSpc>
              <a:spcBef>
                <a:spcPts val="1001"/>
              </a:spcBef>
            </a:pPr>
            <a:r>
              <a:rPr lang="ru-RU" sz="2800" b="0" i="1" strike="noStrike" spc="-1" dirty="0">
                <a:solidFill>
                  <a:srgbClr val="58599B"/>
                </a:solidFill>
                <a:latin typeface="Warnock Pro"/>
              </a:rPr>
              <a:t>Защита интересов собственника. Надёжно!</a:t>
            </a:r>
            <a:endParaRPr lang="ru-RU" sz="2800" b="0" strike="noStrike" spc="-1" dirty="0">
              <a:latin typeface="Arial"/>
            </a:endParaRPr>
          </a:p>
        </p:txBody>
      </p:sp>
      <p:pic>
        <p:nvPicPr>
          <p:cNvPr id="4" name="Рисунок 3"/>
          <p:cNvPicPr>
            <a:picLocks noChangeAspect="1"/>
          </p:cNvPicPr>
          <p:nvPr/>
        </p:nvPicPr>
        <p:blipFill>
          <a:blip r:embed="rId4"/>
          <a:stretch>
            <a:fillRect/>
          </a:stretch>
        </p:blipFill>
        <p:spPr>
          <a:xfrm>
            <a:off x="8070574" y="1205948"/>
            <a:ext cx="3668366" cy="4651513"/>
          </a:xfrm>
          <a:prstGeom prst="rect">
            <a:avLst/>
          </a:prstGeom>
        </p:spPr>
      </p:pic>
    </p:spTree>
    <p:extLst>
      <p:ext uri="{BB962C8B-B14F-4D97-AF65-F5344CB8AC3E}">
        <p14:creationId xmlns:p14="http://schemas.microsoft.com/office/powerpoint/2010/main" val="407264077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 xmlns:a16="http://schemas.microsoft.com/office/drawing/2014/main" id="{A4A87C69-C36A-4EE8-B31C-E59FE91CE915}"/>
              </a:ext>
            </a:extLst>
          </p:cNvPr>
          <p:cNvSpPr/>
          <p:nvPr/>
        </p:nvSpPr>
        <p:spPr>
          <a:xfrm>
            <a:off x="21783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2734524" y="180392"/>
            <a:ext cx="8741577" cy="816304"/>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ru-RU" sz="2000" b="1" dirty="0" smtClean="0">
                <a:solidFill>
                  <a:srgbClr val="0070C0"/>
                </a:solidFill>
              </a:rPr>
              <a:t>ЧТО ДЕЛАТЬ САМОЗАНЯТЫМ ?</a:t>
            </a:r>
            <a:endParaRPr lang="ru-RU" sz="2000" b="1" dirty="0">
              <a:solidFill>
                <a:srgbClr val="0070C0"/>
              </a:solidFill>
            </a:endParaRPr>
          </a:p>
        </p:txBody>
      </p:sp>
      <p:sp>
        <p:nvSpPr>
          <p:cNvPr id="5" name="TextBox 4">
            <a:extLst>
              <a:ext uri="{FF2B5EF4-FFF2-40B4-BE49-F238E27FC236}">
                <a16:creationId xmlns="" xmlns:a16="http://schemas.microsoft.com/office/drawing/2014/main" id="{8A25DFB0-0884-4ADA-A8E0-DB093644E74A}"/>
              </a:ext>
            </a:extLst>
          </p:cNvPr>
          <p:cNvSpPr txBox="1"/>
          <p:nvPr/>
        </p:nvSpPr>
        <p:spPr>
          <a:xfrm>
            <a:off x="1920511" y="1937872"/>
            <a:ext cx="8537097" cy="923330"/>
          </a:xfrm>
          <a:prstGeom prst="rect">
            <a:avLst/>
          </a:prstGeom>
          <a:noFill/>
        </p:spPr>
        <p:txBody>
          <a:bodyPr wrap="square">
            <a:spAutoFit/>
          </a:bodyPr>
          <a:lstStyle/>
          <a:p>
            <a:pPr algn="just"/>
            <a:r>
              <a:rPr lang="ru-RU" dirty="0"/>
              <a:t> </a:t>
            </a:r>
            <a:endParaRPr lang="ru-RU" dirty="0">
              <a:solidFill>
                <a:srgbClr val="FF0000"/>
              </a:solidFill>
            </a:endParaRPr>
          </a:p>
          <a:p>
            <a:endParaRPr lang="ru-RU" dirty="0"/>
          </a:p>
          <a:p>
            <a:endParaRPr lang="ru-RU" dirty="0"/>
          </a:p>
        </p:txBody>
      </p:sp>
      <p:sp>
        <p:nvSpPr>
          <p:cNvPr id="7" name="TextBox 6">
            <a:extLst>
              <a:ext uri="{FF2B5EF4-FFF2-40B4-BE49-F238E27FC236}">
                <a16:creationId xmlns="" xmlns:a16="http://schemas.microsoft.com/office/drawing/2014/main" id="{652483EA-B45D-4A4B-BBC4-64AF70E89243}"/>
              </a:ext>
            </a:extLst>
          </p:cNvPr>
          <p:cNvSpPr txBox="1"/>
          <p:nvPr/>
        </p:nvSpPr>
        <p:spPr>
          <a:xfrm>
            <a:off x="339101" y="1035756"/>
            <a:ext cx="7032543" cy="5632311"/>
          </a:xfrm>
          <a:prstGeom prst="rect">
            <a:avLst/>
          </a:prstGeom>
          <a:noFill/>
        </p:spPr>
        <p:txBody>
          <a:bodyPr wrap="square">
            <a:spAutoFit/>
          </a:bodyPr>
          <a:lstStyle/>
          <a:p>
            <a:pPr algn="just"/>
            <a:r>
              <a:rPr lang="ru-RU" dirty="0"/>
              <a:t>Плательщики налога на профессиональный доход могут выбрать </a:t>
            </a:r>
            <a:r>
              <a:rPr lang="ru-RU" dirty="0" smtClean="0"/>
              <a:t>один из способов уплаты:</a:t>
            </a:r>
            <a:endParaRPr lang="ru-RU" dirty="0"/>
          </a:p>
          <a:p>
            <a:pPr marL="285750" indent="-285750" algn="just">
              <a:buFont typeface="Wingdings" panose="05000000000000000000" pitchFamily="2" charset="2"/>
              <a:buChar char="Ø"/>
            </a:pPr>
            <a:r>
              <a:rPr lang="ru-RU" b="1" dirty="0" smtClean="0"/>
              <a:t>Отдельно </a:t>
            </a:r>
            <a:r>
              <a:rPr lang="ru-RU" dirty="0" smtClean="0"/>
              <a:t>в </a:t>
            </a:r>
            <a:r>
              <a:rPr lang="ru-RU" dirty="0"/>
              <a:t>мобильном приложении «Мой налог» или через уполномоченных </a:t>
            </a:r>
            <a:r>
              <a:rPr lang="ru-RU" dirty="0" smtClean="0"/>
              <a:t>Партнеров ( например</a:t>
            </a:r>
            <a:r>
              <a:rPr lang="ru-RU" dirty="0"/>
              <a:t>, сформировав квитанцию на уплату </a:t>
            </a:r>
            <a:r>
              <a:rPr lang="ru-RU" dirty="0" smtClean="0"/>
              <a:t>налога, такой </a:t>
            </a:r>
            <a:r>
              <a:rPr lang="ru-RU" dirty="0"/>
              <a:t>платеж будет автоматически зачтен для погашения </a:t>
            </a:r>
            <a:r>
              <a:rPr lang="ru-RU" dirty="0" smtClean="0"/>
              <a:t>НПД)</a:t>
            </a:r>
          </a:p>
          <a:p>
            <a:pPr marL="285750" indent="-285750" algn="just">
              <a:buFont typeface="Wingdings" panose="05000000000000000000" pitchFamily="2" charset="2"/>
              <a:buChar char="Ø"/>
            </a:pPr>
            <a:r>
              <a:rPr lang="ru-RU" b="1" dirty="0"/>
              <a:t>В составе Единого налогового платежа (ЕНП</a:t>
            </a:r>
            <a:r>
              <a:rPr lang="ru-RU" b="1" dirty="0" smtClean="0"/>
              <a:t>) </a:t>
            </a:r>
            <a:r>
              <a:rPr lang="ru-RU" dirty="0" smtClean="0"/>
              <a:t>через </a:t>
            </a:r>
            <a:r>
              <a:rPr lang="ru-RU" dirty="0"/>
              <a:t>личный кабинет физического лица или индивидуального предпринимателя. </a:t>
            </a:r>
            <a:endParaRPr lang="ru-RU" dirty="0" smtClean="0"/>
          </a:p>
          <a:p>
            <a:pPr algn="just"/>
            <a:r>
              <a:rPr lang="ru-RU" dirty="0" err="1" smtClean="0"/>
              <a:t>Самозанятый</a:t>
            </a:r>
            <a:r>
              <a:rPr lang="ru-RU" dirty="0" smtClean="0"/>
              <a:t> </a:t>
            </a:r>
            <a:r>
              <a:rPr lang="ru-RU" dirty="0"/>
              <a:t>вносит деньги на свой ЕНС, а дальше ФНС России автоматически распределит их по всем налогам. При наличии задолженности платеж будет направлен на ее погашение по хронологии возникновения</a:t>
            </a:r>
            <a:r>
              <a:rPr lang="ru-RU" dirty="0" smtClean="0"/>
              <a:t>.</a:t>
            </a:r>
          </a:p>
          <a:p>
            <a:pPr algn="just"/>
            <a:r>
              <a:rPr lang="ru-RU" b="1" dirty="0"/>
              <a:t>Срок уплаты </a:t>
            </a:r>
            <a:r>
              <a:rPr lang="ru-RU" dirty="0"/>
              <a:t>с 2023 года — </a:t>
            </a:r>
            <a:r>
              <a:rPr lang="ru-RU" b="1" dirty="0"/>
              <a:t>не позднее 28 числа следующего месяца</a:t>
            </a:r>
            <a:r>
              <a:rPr lang="ru-RU" dirty="0"/>
              <a:t>.</a:t>
            </a:r>
          </a:p>
          <a:p>
            <a:pPr algn="just"/>
            <a:r>
              <a:rPr lang="ru-RU" dirty="0"/>
              <a:t>Подавать уведомления об исчисленных налогах </a:t>
            </a:r>
            <a:r>
              <a:rPr lang="ru-RU" dirty="0" err="1"/>
              <a:t>самозанятым</a:t>
            </a:r>
            <a:r>
              <a:rPr lang="ru-RU" dirty="0"/>
              <a:t> не нужно. Начисления формируются на основании чеков. Сумма к уплате отображается в приложении «Мой налог» и личном кабинете </a:t>
            </a:r>
            <a:r>
              <a:rPr lang="ru-RU" dirty="0" err="1"/>
              <a:t>самозанятого</a:t>
            </a:r>
            <a:r>
              <a:rPr lang="ru-RU" dirty="0"/>
              <a:t>.</a:t>
            </a:r>
          </a:p>
          <a:p>
            <a:pPr marL="285750" indent="-285750" algn="just">
              <a:buFont typeface="Wingdings" panose="05000000000000000000" pitchFamily="2" charset="2"/>
              <a:buChar char="Ø"/>
            </a:pPr>
            <a:endParaRPr lang="ru-RU" dirty="0"/>
          </a:p>
          <a:p>
            <a:pPr marL="285750" indent="-285750">
              <a:buFont typeface="Wingdings" panose="05000000000000000000" pitchFamily="2" charset="2"/>
              <a:buChar char="Ø"/>
            </a:pPr>
            <a:endParaRPr lang="ru-RU" dirty="0"/>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2"/>
          <a:srcRect b="14181"/>
          <a:stretch/>
        </p:blipFill>
        <p:spPr>
          <a:xfrm>
            <a:off x="412221" y="233661"/>
            <a:ext cx="2355840" cy="754920"/>
          </a:xfrm>
          <a:prstGeom prst="rect">
            <a:avLst/>
          </a:prstGeom>
        </p:spPr>
      </p:pic>
      <p:sp>
        <p:nvSpPr>
          <p:cNvPr id="8" name="Line 5">
            <a:extLst>
              <a:ext uri="{FF2B5EF4-FFF2-40B4-BE49-F238E27FC236}">
                <a16:creationId xmlns="" xmlns:a16="http://schemas.microsoft.com/office/drawing/2014/main" id="{81E79B63-4151-4A9C-895C-B92BA3AC9DB5}"/>
              </a:ext>
            </a:extLst>
          </p:cNvPr>
          <p:cNvSpPr/>
          <p:nvPr/>
        </p:nvSpPr>
        <p:spPr>
          <a:xfrm>
            <a:off x="3556440" y="981720"/>
            <a:ext cx="8110080" cy="0"/>
          </a:xfrm>
          <a:prstGeom prst="line">
            <a:avLst/>
          </a:prstGeom>
          <a:ln/>
        </p:spPr>
        <p:style>
          <a:lnRef idx="1">
            <a:schemeClr val="accent3"/>
          </a:lnRef>
          <a:fillRef idx="0">
            <a:schemeClr val="accent3"/>
          </a:fillRef>
          <a:effectRef idx="0">
            <a:schemeClr val="accent3"/>
          </a:effectRef>
          <a:fontRef idx="minor"/>
        </p:style>
      </p:sp>
      <p:sp>
        <p:nvSpPr>
          <p:cNvPr id="9" name="CustomShape 1">
            <a:extLst>
              <a:ext uri="{FF2B5EF4-FFF2-40B4-BE49-F238E27FC236}">
                <a16:creationId xmlns="" xmlns:a16="http://schemas.microsoft.com/office/drawing/2014/main" id="{20C67339-6A1C-4F9D-8A74-D056AA0B6743}"/>
              </a:ext>
            </a:extLst>
          </p:cNvPr>
          <p:cNvSpPr/>
          <p:nvPr/>
        </p:nvSpPr>
        <p:spPr>
          <a:xfrm>
            <a:off x="0" y="6340680"/>
            <a:ext cx="12191760" cy="517320"/>
          </a:xfrm>
          <a:prstGeom prst="rect">
            <a:avLst/>
          </a:prstGeom>
          <a:solidFill>
            <a:srgbClr val="CDDEE0"/>
          </a:solidFill>
          <a:ln>
            <a:noFill/>
          </a:ln>
        </p:spPr>
        <p:style>
          <a:lnRef idx="2">
            <a:schemeClr val="accent1">
              <a:shade val="50000"/>
            </a:schemeClr>
          </a:lnRef>
          <a:fillRef idx="1">
            <a:schemeClr val="accent1"/>
          </a:fillRef>
          <a:effectRef idx="0">
            <a:schemeClr val="accent1"/>
          </a:effectRef>
          <a:fontRef idx="minor"/>
        </p:style>
      </p:sp>
      <p:sp>
        <p:nvSpPr>
          <p:cNvPr id="10" name="CustomShape 4">
            <a:extLst>
              <a:ext uri="{FF2B5EF4-FFF2-40B4-BE49-F238E27FC236}">
                <a16:creationId xmlns="" xmlns:a16="http://schemas.microsoft.com/office/drawing/2014/main" id="{770229F1-50B0-4893-BC50-5F5573115AFA}"/>
              </a:ext>
            </a:extLst>
          </p:cNvPr>
          <p:cNvSpPr/>
          <p:nvPr/>
        </p:nvSpPr>
        <p:spPr>
          <a:xfrm>
            <a:off x="1523880" y="6410880"/>
            <a:ext cx="9143640" cy="401760"/>
          </a:xfrm>
          <a:prstGeom prst="rect">
            <a:avLst/>
          </a:prstGeom>
          <a:noFill/>
          <a:ln>
            <a:noFill/>
          </a:ln>
        </p:spPr>
        <p:style>
          <a:lnRef idx="0">
            <a:scrgbClr r="0" g="0" b="0"/>
          </a:lnRef>
          <a:fillRef idx="0">
            <a:scrgbClr r="0" g="0" b="0"/>
          </a:fillRef>
          <a:effectRef idx="0">
            <a:scrgbClr r="0" g="0" b="0"/>
          </a:effectRef>
          <a:fontRef idx="minor"/>
        </p:style>
        <p:txBody>
          <a:bodyPr>
            <a:noAutofit/>
          </a:bodyPr>
          <a:lstStyle/>
          <a:p>
            <a:pPr algn="ctr">
              <a:lnSpc>
                <a:spcPct val="90000"/>
              </a:lnSpc>
              <a:spcBef>
                <a:spcPts val="1001"/>
              </a:spcBef>
            </a:pPr>
            <a:r>
              <a:rPr lang="ru-RU" sz="2800" b="0" i="1" strike="noStrike" spc="-1" dirty="0">
                <a:solidFill>
                  <a:srgbClr val="58599B"/>
                </a:solidFill>
                <a:latin typeface="Warnock Pro"/>
              </a:rPr>
              <a:t>Защита интересов собственника. Надёжно!</a:t>
            </a:r>
            <a:endParaRPr lang="ru-RU" sz="2800" b="0" strike="noStrike" spc="-1" dirty="0">
              <a:latin typeface="Arial"/>
            </a:endParaRPr>
          </a:p>
        </p:txBody>
      </p:sp>
      <p:pic>
        <p:nvPicPr>
          <p:cNvPr id="4" name="Рисунок 3"/>
          <p:cNvPicPr>
            <a:picLocks noChangeAspect="1"/>
          </p:cNvPicPr>
          <p:nvPr/>
        </p:nvPicPr>
        <p:blipFill>
          <a:blip r:embed="rId3"/>
          <a:stretch>
            <a:fillRect/>
          </a:stretch>
        </p:blipFill>
        <p:spPr>
          <a:xfrm>
            <a:off x="8128881" y="1352726"/>
            <a:ext cx="2968097" cy="4122385"/>
          </a:xfrm>
          <a:prstGeom prst="rect">
            <a:avLst/>
          </a:prstGeom>
        </p:spPr>
      </p:pic>
    </p:spTree>
    <p:extLst>
      <p:ext uri="{BB962C8B-B14F-4D97-AF65-F5344CB8AC3E}">
        <p14:creationId xmlns:p14="http://schemas.microsoft.com/office/powerpoint/2010/main" val="51320052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 xmlns:a16="http://schemas.microsoft.com/office/drawing/2014/main" id="{A4A87C69-C36A-4EE8-B31C-E59FE91CE915}"/>
              </a:ext>
            </a:extLst>
          </p:cNvPr>
          <p:cNvSpPr/>
          <p:nvPr/>
        </p:nvSpPr>
        <p:spPr>
          <a:xfrm>
            <a:off x="21783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2924943" y="160286"/>
            <a:ext cx="8741577" cy="816304"/>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ru-RU" sz="2000" b="1" dirty="0" smtClean="0">
                <a:solidFill>
                  <a:srgbClr val="0070C0"/>
                </a:solidFill>
              </a:rPr>
              <a:t>ЕДИНЫЙ </a:t>
            </a:r>
            <a:r>
              <a:rPr lang="ru-RU" sz="2000" b="1" dirty="0">
                <a:solidFill>
                  <a:srgbClr val="0070C0"/>
                </a:solidFill>
              </a:rPr>
              <a:t>НАЛОГОВЫЙ </a:t>
            </a:r>
            <a:r>
              <a:rPr lang="ru-RU" sz="2000" b="1" dirty="0" smtClean="0">
                <a:solidFill>
                  <a:srgbClr val="0070C0"/>
                </a:solidFill>
              </a:rPr>
              <a:t>ПЛАТЕЖ </a:t>
            </a:r>
            <a:r>
              <a:rPr lang="ru-RU" sz="2000" b="1" dirty="0">
                <a:solidFill>
                  <a:srgbClr val="0070C0"/>
                </a:solidFill>
              </a:rPr>
              <a:t>И НОВЫЙ ПОРЯДОК ВНЕСЕНИЯ И СВЕРКИ </a:t>
            </a:r>
            <a:r>
              <a:rPr lang="ru-RU" sz="2000" b="1" dirty="0" smtClean="0">
                <a:solidFill>
                  <a:srgbClr val="0070C0"/>
                </a:solidFill>
              </a:rPr>
              <a:t>ПЛАТЕЖЕЙ В  ВОПРОСАХ И ОТВЕТАХ ФНС</a:t>
            </a:r>
            <a:endParaRPr lang="ru-RU" sz="2000" b="1" dirty="0">
              <a:solidFill>
                <a:srgbClr val="0070C0"/>
              </a:solidFill>
            </a:endParaRPr>
          </a:p>
        </p:txBody>
      </p:sp>
      <p:sp>
        <p:nvSpPr>
          <p:cNvPr id="5" name="TextBox 4">
            <a:extLst>
              <a:ext uri="{FF2B5EF4-FFF2-40B4-BE49-F238E27FC236}">
                <a16:creationId xmlns="" xmlns:a16="http://schemas.microsoft.com/office/drawing/2014/main" id="{8A25DFB0-0884-4ADA-A8E0-DB093644E74A}"/>
              </a:ext>
            </a:extLst>
          </p:cNvPr>
          <p:cNvSpPr txBox="1"/>
          <p:nvPr/>
        </p:nvSpPr>
        <p:spPr>
          <a:xfrm>
            <a:off x="1920511" y="1937872"/>
            <a:ext cx="8537097" cy="923330"/>
          </a:xfrm>
          <a:prstGeom prst="rect">
            <a:avLst/>
          </a:prstGeom>
          <a:noFill/>
        </p:spPr>
        <p:txBody>
          <a:bodyPr wrap="square">
            <a:spAutoFit/>
          </a:bodyPr>
          <a:lstStyle/>
          <a:p>
            <a:pPr algn="just"/>
            <a:r>
              <a:rPr lang="ru-RU" dirty="0"/>
              <a:t> </a:t>
            </a:r>
            <a:endParaRPr lang="ru-RU" dirty="0">
              <a:solidFill>
                <a:srgbClr val="FF0000"/>
              </a:solidFill>
            </a:endParaRPr>
          </a:p>
          <a:p>
            <a:endParaRPr lang="ru-RU" dirty="0"/>
          </a:p>
          <a:p>
            <a:endParaRPr lang="ru-RU" dirty="0"/>
          </a:p>
        </p:txBody>
      </p:sp>
      <p:sp>
        <p:nvSpPr>
          <p:cNvPr id="7" name="TextBox 6">
            <a:extLst>
              <a:ext uri="{FF2B5EF4-FFF2-40B4-BE49-F238E27FC236}">
                <a16:creationId xmlns="" xmlns:a16="http://schemas.microsoft.com/office/drawing/2014/main" id="{652483EA-B45D-4A4B-BBC4-64AF70E89243}"/>
              </a:ext>
            </a:extLst>
          </p:cNvPr>
          <p:cNvSpPr txBox="1"/>
          <p:nvPr/>
        </p:nvSpPr>
        <p:spPr>
          <a:xfrm>
            <a:off x="768925" y="1025293"/>
            <a:ext cx="11227795" cy="4801314"/>
          </a:xfrm>
          <a:prstGeom prst="rect">
            <a:avLst/>
          </a:prstGeom>
          <a:noFill/>
        </p:spPr>
        <p:txBody>
          <a:bodyPr wrap="square">
            <a:spAutoFit/>
          </a:bodyPr>
          <a:lstStyle/>
          <a:p>
            <a:pPr algn="just"/>
            <a:r>
              <a:rPr lang="ru-RU" sz="1700" b="1" dirty="0"/>
              <a:t>ФНС России </a:t>
            </a:r>
            <a:r>
              <a:rPr lang="ru-RU" sz="1700" b="1" dirty="0" smtClean="0"/>
              <a:t>Письмом </a:t>
            </a:r>
            <a:r>
              <a:rPr lang="ru-RU" sz="1700" b="1" dirty="0"/>
              <a:t>от 31.01.2023 № СД-4-3/1023@разъяснила порядок уменьшения суммы авансовых платежей по УСН в 2023 году в связи с введением ЕНС и </a:t>
            </a:r>
            <a:r>
              <a:rPr lang="ru-RU" sz="1700" b="1" dirty="0" smtClean="0"/>
              <a:t>ЕНП</a:t>
            </a:r>
            <a:r>
              <a:rPr lang="ru-RU" sz="1700" b="1" dirty="0"/>
              <a:t>:</a:t>
            </a:r>
          </a:p>
          <a:p>
            <a:pPr marL="342900" indent="-342900" algn="just">
              <a:buFont typeface="Wingdings" panose="05000000000000000000" pitchFamily="2" charset="2"/>
              <a:buChar char="q"/>
            </a:pPr>
            <a:r>
              <a:rPr lang="ru-RU" sz="1700" dirty="0"/>
              <a:t>Так, в течение 2023 года можно уменьшать сумму налога по УСН (авансовые платежи по УСН) на страховые взносы, уплатив их платежным поручением с указанием платежных реквизитов страховых взносов.</a:t>
            </a:r>
          </a:p>
          <a:p>
            <a:pPr marL="342900" indent="-342900" algn="just">
              <a:buFont typeface="Wingdings" panose="05000000000000000000" pitchFamily="2" charset="2"/>
              <a:buChar char="q"/>
            </a:pPr>
            <a:endParaRPr lang="ru-RU" sz="1700" dirty="0"/>
          </a:p>
          <a:p>
            <a:pPr marL="342900" indent="-342900" algn="just">
              <a:buFont typeface="Wingdings" panose="05000000000000000000" pitchFamily="2" charset="2"/>
              <a:buChar char="q"/>
            </a:pPr>
            <a:r>
              <a:rPr lang="ru-RU" sz="1700" dirty="0"/>
              <a:t>Например, если налогоплательщик хочет уменьшить предстоящий авансовый платеж по УСН за I квартал 2023 года в размере 1000 рублей на 100 рублей, он должен уплатить соответствующим платежным документом страховой взнос не менее 100 рублей. Этот платеж также должен сформировать положительное сальдо ЕНС на 100 рублей.</a:t>
            </a:r>
          </a:p>
          <a:p>
            <a:pPr marL="342900" indent="-342900" algn="just">
              <a:buFont typeface="Wingdings" panose="05000000000000000000" pitchFamily="2" charset="2"/>
              <a:buChar char="q"/>
            </a:pPr>
            <a:endParaRPr lang="ru-RU" sz="1700" dirty="0"/>
          </a:p>
          <a:p>
            <a:pPr marL="342900" indent="-342900" algn="just">
              <a:buFont typeface="Wingdings" panose="05000000000000000000" pitchFamily="2" charset="2"/>
              <a:buChar char="q"/>
            </a:pPr>
            <a:r>
              <a:rPr lang="ru-RU" sz="1700" dirty="0"/>
              <a:t>Если в дальнейшем лицо предполагает уменьшить предстоящий авансовый платеж по УСН за полугодие 2023 года в размере 1300 рублей ещё на 100 рублей, он должен уплатить страховой взнос на 100 рублей. Таким образом, этот платеж должен сформировать положительное сальдо ЕНС не менее чем на 200 рублей (100 рублей за I квартал 2023 года + 100 рублей за II квартал 2023 года) для его последующего учета по принадлежности в соответствии со ст. 45 НК РФ.</a:t>
            </a:r>
          </a:p>
          <a:p>
            <a:pPr marL="342900" indent="-342900" algn="just">
              <a:buFont typeface="Wingdings" panose="05000000000000000000" pitchFamily="2" charset="2"/>
              <a:buChar char="q"/>
            </a:pPr>
            <a:endParaRPr lang="ru-RU" sz="1700" dirty="0"/>
          </a:p>
          <a:p>
            <a:pPr marL="342900" indent="-342900" algn="just">
              <a:buFont typeface="Wingdings" panose="05000000000000000000" pitchFamily="2" charset="2"/>
              <a:buChar char="q"/>
            </a:pPr>
            <a:r>
              <a:rPr lang="ru-RU" sz="1700" dirty="0"/>
              <a:t>Чтобы уменьшить авансовый платеж по УСН за I квартал 2023 года на страховые взносы, следует оплатить их не позднее 31 марта 2023 года.</a:t>
            </a:r>
          </a:p>
          <a:p>
            <a:pPr algn="just"/>
            <a:endParaRPr lang="ru-RU" sz="1700" dirty="0"/>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2"/>
          <a:srcRect b="14181"/>
          <a:stretch/>
        </p:blipFill>
        <p:spPr>
          <a:xfrm>
            <a:off x="438725" y="127643"/>
            <a:ext cx="2355840" cy="754920"/>
          </a:xfrm>
          <a:prstGeom prst="rect">
            <a:avLst/>
          </a:prstGeom>
        </p:spPr>
      </p:pic>
      <p:sp>
        <p:nvSpPr>
          <p:cNvPr id="8" name="Line 5">
            <a:extLst>
              <a:ext uri="{FF2B5EF4-FFF2-40B4-BE49-F238E27FC236}">
                <a16:creationId xmlns="" xmlns:a16="http://schemas.microsoft.com/office/drawing/2014/main" id="{81E79B63-4151-4A9C-895C-B92BA3AC9DB5}"/>
              </a:ext>
            </a:extLst>
          </p:cNvPr>
          <p:cNvSpPr/>
          <p:nvPr/>
        </p:nvSpPr>
        <p:spPr>
          <a:xfrm>
            <a:off x="3556440" y="981720"/>
            <a:ext cx="8110080" cy="0"/>
          </a:xfrm>
          <a:prstGeom prst="line">
            <a:avLst/>
          </a:prstGeom>
          <a:ln/>
        </p:spPr>
        <p:style>
          <a:lnRef idx="1">
            <a:schemeClr val="accent3"/>
          </a:lnRef>
          <a:fillRef idx="0">
            <a:schemeClr val="accent3"/>
          </a:fillRef>
          <a:effectRef idx="0">
            <a:schemeClr val="accent3"/>
          </a:effectRef>
          <a:fontRef idx="minor"/>
        </p:style>
      </p:sp>
      <p:sp>
        <p:nvSpPr>
          <p:cNvPr id="9" name="CustomShape 1">
            <a:extLst>
              <a:ext uri="{FF2B5EF4-FFF2-40B4-BE49-F238E27FC236}">
                <a16:creationId xmlns="" xmlns:a16="http://schemas.microsoft.com/office/drawing/2014/main" id="{20C67339-6A1C-4F9D-8A74-D056AA0B6743}"/>
              </a:ext>
            </a:extLst>
          </p:cNvPr>
          <p:cNvSpPr/>
          <p:nvPr/>
        </p:nvSpPr>
        <p:spPr>
          <a:xfrm>
            <a:off x="0" y="6340680"/>
            <a:ext cx="12191760" cy="517320"/>
          </a:xfrm>
          <a:prstGeom prst="rect">
            <a:avLst/>
          </a:prstGeom>
          <a:solidFill>
            <a:srgbClr val="CDDEE0"/>
          </a:solidFill>
          <a:ln>
            <a:noFill/>
          </a:ln>
        </p:spPr>
        <p:style>
          <a:lnRef idx="2">
            <a:schemeClr val="accent1">
              <a:shade val="50000"/>
            </a:schemeClr>
          </a:lnRef>
          <a:fillRef idx="1">
            <a:schemeClr val="accent1"/>
          </a:fillRef>
          <a:effectRef idx="0">
            <a:schemeClr val="accent1"/>
          </a:effectRef>
          <a:fontRef idx="minor"/>
        </p:style>
      </p:sp>
      <p:sp>
        <p:nvSpPr>
          <p:cNvPr id="10" name="CustomShape 4">
            <a:extLst>
              <a:ext uri="{FF2B5EF4-FFF2-40B4-BE49-F238E27FC236}">
                <a16:creationId xmlns="" xmlns:a16="http://schemas.microsoft.com/office/drawing/2014/main" id="{770229F1-50B0-4893-BC50-5F5573115AFA}"/>
              </a:ext>
            </a:extLst>
          </p:cNvPr>
          <p:cNvSpPr/>
          <p:nvPr/>
        </p:nvSpPr>
        <p:spPr>
          <a:xfrm>
            <a:off x="1523880" y="6410880"/>
            <a:ext cx="9143640" cy="401760"/>
          </a:xfrm>
          <a:prstGeom prst="rect">
            <a:avLst/>
          </a:prstGeom>
          <a:noFill/>
          <a:ln>
            <a:noFill/>
          </a:ln>
        </p:spPr>
        <p:style>
          <a:lnRef idx="0">
            <a:scrgbClr r="0" g="0" b="0"/>
          </a:lnRef>
          <a:fillRef idx="0">
            <a:scrgbClr r="0" g="0" b="0"/>
          </a:fillRef>
          <a:effectRef idx="0">
            <a:scrgbClr r="0" g="0" b="0"/>
          </a:effectRef>
          <a:fontRef idx="minor"/>
        </p:style>
        <p:txBody>
          <a:bodyPr>
            <a:noAutofit/>
          </a:bodyPr>
          <a:lstStyle/>
          <a:p>
            <a:pPr algn="ctr">
              <a:lnSpc>
                <a:spcPct val="90000"/>
              </a:lnSpc>
              <a:spcBef>
                <a:spcPts val="1001"/>
              </a:spcBef>
            </a:pPr>
            <a:r>
              <a:rPr lang="ru-RU" sz="2800" b="0" i="1" strike="noStrike" spc="-1" dirty="0">
                <a:solidFill>
                  <a:srgbClr val="58599B"/>
                </a:solidFill>
                <a:latin typeface="Warnock Pro"/>
              </a:rPr>
              <a:t>Защита интересов собственника. Надёжно!</a:t>
            </a:r>
            <a:endParaRPr lang="ru-RU" sz="2800" b="0" strike="noStrike" spc="-1" dirty="0">
              <a:latin typeface="Arial"/>
            </a:endParaRPr>
          </a:p>
        </p:txBody>
      </p:sp>
    </p:spTree>
    <p:extLst>
      <p:ext uri="{BB962C8B-B14F-4D97-AF65-F5344CB8AC3E}">
        <p14:creationId xmlns:p14="http://schemas.microsoft.com/office/powerpoint/2010/main" val="185501906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 xmlns:a16="http://schemas.microsoft.com/office/drawing/2014/main" id="{A4A87C69-C36A-4EE8-B31C-E59FE91CE915}"/>
              </a:ext>
            </a:extLst>
          </p:cNvPr>
          <p:cNvSpPr/>
          <p:nvPr/>
        </p:nvSpPr>
        <p:spPr>
          <a:xfrm>
            <a:off x="21783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3093425" y="431922"/>
            <a:ext cx="8741577" cy="816304"/>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ru-RU" sz="2000" b="1" dirty="0">
                <a:solidFill>
                  <a:srgbClr val="0070C0"/>
                </a:solidFill>
              </a:rPr>
              <a:t>Как уменьшить сумму исчисленного авансового платежа по УСН (объект «Доходы») за 1 квартал 2023 года на досрочно уплаченные в 2023 году фиксированные страховые взносы за 2023 год?</a:t>
            </a:r>
          </a:p>
          <a:p>
            <a:pPr algn="ctr"/>
            <a:endParaRPr lang="ru-RU" sz="2000" b="1" dirty="0">
              <a:solidFill>
                <a:srgbClr val="0070C0"/>
              </a:solidFill>
            </a:endParaRPr>
          </a:p>
          <a:p>
            <a:pPr algn="ctr"/>
            <a:endParaRPr lang="ru-RU" sz="2000" b="1" dirty="0">
              <a:solidFill>
                <a:srgbClr val="0070C0"/>
              </a:solidFill>
            </a:endParaRPr>
          </a:p>
        </p:txBody>
      </p:sp>
      <p:sp>
        <p:nvSpPr>
          <p:cNvPr id="5" name="TextBox 4">
            <a:extLst>
              <a:ext uri="{FF2B5EF4-FFF2-40B4-BE49-F238E27FC236}">
                <a16:creationId xmlns="" xmlns:a16="http://schemas.microsoft.com/office/drawing/2014/main" id="{8A25DFB0-0884-4ADA-A8E0-DB093644E74A}"/>
              </a:ext>
            </a:extLst>
          </p:cNvPr>
          <p:cNvSpPr txBox="1"/>
          <p:nvPr/>
        </p:nvSpPr>
        <p:spPr>
          <a:xfrm>
            <a:off x="1920511" y="1937872"/>
            <a:ext cx="8537097" cy="923330"/>
          </a:xfrm>
          <a:prstGeom prst="rect">
            <a:avLst/>
          </a:prstGeom>
          <a:noFill/>
        </p:spPr>
        <p:txBody>
          <a:bodyPr wrap="square">
            <a:spAutoFit/>
          </a:bodyPr>
          <a:lstStyle/>
          <a:p>
            <a:pPr algn="just"/>
            <a:r>
              <a:rPr lang="ru-RU" dirty="0"/>
              <a:t> </a:t>
            </a:r>
            <a:endParaRPr lang="ru-RU" dirty="0">
              <a:solidFill>
                <a:srgbClr val="FF0000"/>
              </a:solidFill>
            </a:endParaRPr>
          </a:p>
          <a:p>
            <a:endParaRPr lang="ru-RU" dirty="0"/>
          </a:p>
          <a:p>
            <a:endParaRPr lang="ru-RU" dirty="0"/>
          </a:p>
        </p:txBody>
      </p:sp>
      <p:sp>
        <p:nvSpPr>
          <p:cNvPr id="7" name="TextBox 6">
            <a:extLst>
              <a:ext uri="{FF2B5EF4-FFF2-40B4-BE49-F238E27FC236}">
                <a16:creationId xmlns="" xmlns:a16="http://schemas.microsoft.com/office/drawing/2014/main" id="{652483EA-B45D-4A4B-BBC4-64AF70E89243}"/>
              </a:ext>
            </a:extLst>
          </p:cNvPr>
          <p:cNvSpPr txBox="1"/>
          <p:nvPr/>
        </p:nvSpPr>
        <p:spPr>
          <a:xfrm>
            <a:off x="310620" y="1869113"/>
            <a:ext cx="8054447" cy="4923271"/>
          </a:xfrm>
          <a:prstGeom prst="rect">
            <a:avLst/>
          </a:prstGeom>
          <a:noFill/>
        </p:spPr>
        <p:txBody>
          <a:bodyPr wrap="square">
            <a:spAutoFit/>
          </a:bodyPr>
          <a:lstStyle/>
          <a:p>
            <a:pPr marL="285750" indent="-285750" algn="just">
              <a:lnSpc>
                <a:spcPct val="107000"/>
              </a:lnSpc>
              <a:spcAft>
                <a:spcPts val="800"/>
              </a:spcAft>
              <a:buFont typeface="Wingdings" panose="05000000000000000000" pitchFamily="2" charset="2"/>
              <a:buChar char="q"/>
            </a:pPr>
            <a:r>
              <a:rPr lang="ru-RU" b="1" dirty="0" smtClean="0"/>
              <a:t>Вариант 1:</a:t>
            </a:r>
            <a:endParaRPr lang="ru-RU" dirty="0"/>
          </a:p>
          <a:p>
            <a:pPr marL="285750" indent="-285750" algn="just">
              <a:buFont typeface="Wingdings" panose="05000000000000000000" pitchFamily="2" charset="2"/>
              <a:buChar char="Ø"/>
            </a:pPr>
            <a:r>
              <a:rPr lang="ru-RU" dirty="0" smtClean="0"/>
              <a:t>Для </a:t>
            </a:r>
            <a:r>
              <a:rPr lang="ru-RU" dirty="0"/>
              <a:t>уменьшения авансового платежа по УСН за 1 квартал 2023 года нужно просто перечислить в 1 квартале 2023 года денежные средства в счет уплаты страховых взносов с указанием КБК ЕНП, которые сформируют положительное сальдо ЕНС, в размере, достаточном для уплаты взносов.</a:t>
            </a:r>
          </a:p>
          <a:p>
            <a:pPr marL="285750" indent="-285750" algn="just">
              <a:buFont typeface="Wingdings" panose="05000000000000000000" pitchFamily="2" charset="2"/>
              <a:buChar char="Ø"/>
            </a:pPr>
            <a:r>
              <a:rPr lang="ru-RU" dirty="0" smtClean="0"/>
              <a:t>Затем </a:t>
            </a:r>
            <a:r>
              <a:rPr lang="ru-RU" dirty="0"/>
              <a:t>не позднее 31.03.2023 необходимо подать в налоговый орган Заявление о зачете в счет исполнения предстоящей обязанности по уплате фиксированных страховых взносов.</a:t>
            </a:r>
          </a:p>
          <a:p>
            <a:pPr marL="285750" indent="-285750" algn="just">
              <a:buFont typeface="Wingdings" panose="05000000000000000000" pitchFamily="2" charset="2"/>
              <a:buChar char="q"/>
            </a:pPr>
            <a:r>
              <a:rPr lang="ru-RU" b="1" dirty="0"/>
              <a:t>Вариант </a:t>
            </a:r>
            <a:r>
              <a:rPr lang="ru-RU" b="1" dirty="0" smtClean="0"/>
              <a:t>2:</a:t>
            </a:r>
            <a:endParaRPr lang="ru-RU" dirty="0"/>
          </a:p>
          <a:p>
            <a:pPr marL="285750" indent="-285750" algn="just">
              <a:buFont typeface="Wingdings" panose="05000000000000000000" pitchFamily="2" charset="2"/>
              <a:buChar char="Ø"/>
            </a:pPr>
            <a:r>
              <a:rPr lang="ru-RU" dirty="0"/>
              <a:t>Для уменьшения авансового платежа по УСН за 1 квартал 2023 года на уплаченные в 1 квартале 2023 года фиксированные платежи страховых взносов необходимо уплатить их платежным поручением с реквизитами фиксированных страховых взносов (КБК фиксированных страховых взносов, отчётный период и т.п.)</a:t>
            </a:r>
          </a:p>
          <a:p>
            <a:endParaRPr lang="ru-RU" dirty="0"/>
          </a:p>
          <a:p>
            <a:r>
              <a:rPr lang="ru-RU" dirty="0"/>
              <a:t/>
            </a:r>
            <a:br>
              <a:rPr lang="ru-RU" dirty="0"/>
            </a:br>
            <a:endParaRPr lang="ru-RU" dirty="0"/>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2"/>
          <a:srcRect b="14181"/>
          <a:stretch/>
        </p:blipFill>
        <p:spPr>
          <a:xfrm>
            <a:off x="412221" y="233661"/>
            <a:ext cx="2355840" cy="754920"/>
          </a:xfrm>
          <a:prstGeom prst="rect">
            <a:avLst/>
          </a:prstGeom>
        </p:spPr>
      </p:pic>
      <p:sp>
        <p:nvSpPr>
          <p:cNvPr id="8" name="Line 5">
            <a:extLst>
              <a:ext uri="{FF2B5EF4-FFF2-40B4-BE49-F238E27FC236}">
                <a16:creationId xmlns="" xmlns:a16="http://schemas.microsoft.com/office/drawing/2014/main" id="{81E79B63-4151-4A9C-895C-B92BA3AC9DB5}"/>
              </a:ext>
            </a:extLst>
          </p:cNvPr>
          <p:cNvSpPr/>
          <p:nvPr/>
        </p:nvSpPr>
        <p:spPr>
          <a:xfrm>
            <a:off x="3590307" y="1151053"/>
            <a:ext cx="8110080" cy="0"/>
          </a:xfrm>
          <a:prstGeom prst="line">
            <a:avLst/>
          </a:prstGeom>
          <a:ln/>
        </p:spPr>
        <p:style>
          <a:lnRef idx="1">
            <a:schemeClr val="accent3"/>
          </a:lnRef>
          <a:fillRef idx="0">
            <a:schemeClr val="accent3"/>
          </a:fillRef>
          <a:effectRef idx="0">
            <a:schemeClr val="accent3"/>
          </a:effectRef>
          <a:fontRef idx="minor"/>
        </p:style>
      </p:sp>
      <p:sp>
        <p:nvSpPr>
          <p:cNvPr id="9" name="CustomShape 1">
            <a:extLst>
              <a:ext uri="{FF2B5EF4-FFF2-40B4-BE49-F238E27FC236}">
                <a16:creationId xmlns="" xmlns:a16="http://schemas.microsoft.com/office/drawing/2014/main" id="{20C67339-6A1C-4F9D-8A74-D056AA0B6743}"/>
              </a:ext>
            </a:extLst>
          </p:cNvPr>
          <p:cNvSpPr/>
          <p:nvPr/>
        </p:nvSpPr>
        <p:spPr>
          <a:xfrm>
            <a:off x="240" y="6442280"/>
            <a:ext cx="12191760" cy="517320"/>
          </a:xfrm>
          <a:prstGeom prst="rect">
            <a:avLst/>
          </a:prstGeom>
          <a:solidFill>
            <a:srgbClr val="CDDEE0"/>
          </a:solidFill>
          <a:ln>
            <a:noFill/>
          </a:ln>
        </p:spPr>
        <p:style>
          <a:lnRef idx="2">
            <a:schemeClr val="accent1">
              <a:shade val="50000"/>
            </a:schemeClr>
          </a:lnRef>
          <a:fillRef idx="1">
            <a:schemeClr val="accent1"/>
          </a:fillRef>
          <a:effectRef idx="0">
            <a:schemeClr val="accent1"/>
          </a:effectRef>
          <a:fontRef idx="minor"/>
        </p:style>
      </p:sp>
      <p:sp>
        <p:nvSpPr>
          <p:cNvPr id="10" name="CustomShape 4">
            <a:extLst>
              <a:ext uri="{FF2B5EF4-FFF2-40B4-BE49-F238E27FC236}">
                <a16:creationId xmlns="" xmlns:a16="http://schemas.microsoft.com/office/drawing/2014/main" id="{770229F1-50B0-4893-BC50-5F5573115AFA}"/>
              </a:ext>
            </a:extLst>
          </p:cNvPr>
          <p:cNvSpPr/>
          <p:nvPr/>
        </p:nvSpPr>
        <p:spPr>
          <a:xfrm>
            <a:off x="1523880" y="6410880"/>
            <a:ext cx="9143640" cy="401760"/>
          </a:xfrm>
          <a:prstGeom prst="rect">
            <a:avLst/>
          </a:prstGeom>
          <a:noFill/>
          <a:ln>
            <a:noFill/>
          </a:ln>
        </p:spPr>
        <p:style>
          <a:lnRef idx="0">
            <a:scrgbClr r="0" g="0" b="0"/>
          </a:lnRef>
          <a:fillRef idx="0">
            <a:scrgbClr r="0" g="0" b="0"/>
          </a:fillRef>
          <a:effectRef idx="0">
            <a:scrgbClr r="0" g="0" b="0"/>
          </a:effectRef>
          <a:fontRef idx="minor"/>
        </p:style>
        <p:txBody>
          <a:bodyPr>
            <a:noAutofit/>
          </a:bodyPr>
          <a:lstStyle/>
          <a:p>
            <a:pPr algn="ctr">
              <a:lnSpc>
                <a:spcPct val="90000"/>
              </a:lnSpc>
              <a:spcBef>
                <a:spcPts val="1001"/>
              </a:spcBef>
            </a:pPr>
            <a:r>
              <a:rPr lang="ru-RU" sz="2800" b="0" i="1" strike="noStrike" spc="-1" dirty="0">
                <a:solidFill>
                  <a:srgbClr val="58599B"/>
                </a:solidFill>
                <a:latin typeface="Warnock Pro"/>
              </a:rPr>
              <a:t>Защита интересов собственника. Надёжно!</a:t>
            </a:r>
            <a:endParaRPr lang="ru-RU" sz="2800" b="0" strike="noStrike" spc="-1" dirty="0">
              <a:latin typeface="Arial"/>
            </a:endParaRPr>
          </a:p>
        </p:txBody>
      </p:sp>
      <p:pic>
        <p:nvPicPr>
          <p:cNvPr id="4" name="Рисунок 3"/>
          <p:cNvPicPr>
            <a:picLocks noChangeAspect="1"/>
          </p:cNvPicPr>
          <p:nvPr/>
        </p:nvPicPr>
        <p:blipFill>
          <a:blip r:embed="rId3"/>
          <a:stretch>
            <a:fillRect/>
          </a:stretch>
        </p:blipFill>
        <p:spPr>
          <a:xfrm>
            <a:off x="8489244" y="1693334"/>
            <a:ext cx="3414889" cy="4041422"/>
          </a:xfrm>
          <a:prstGeom prst="rect">
            <a:avLst/>
          </a:prstGeom>
        </p:spPr>
      </p:pic>
    </p:spTree>
    <p:extLst>
      <p:ext uri="{BB962C8B-B14F-4D97-AF65-F5344CB8AC3E}">
        <p14:creationId xmlns:p14="http://schemas.microsoft.com/office/powerpoint/2010/main" val="42252934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 xmlns:a16="http://schemas.microsoft.com/office/drawing/2014/main" id="{A4A87C69-C36A-4EE8-B31C-E59FE91CE915}"/>
              </a:ext>
            </a:extLst>
          </p:cNvPr>
          <p:cNvSpPr/>
          <p:nvPr/>
        </p:nvSpPr>
        <p:spPr>
          <a:xfrm>
            <a:off x="21783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3093425" y="431922"/>
            <a:ext cx="8741577" cy="816304"/>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ru-RU" sz="2000" b="1" dirty="0">
                <a:solidFill>
                  <a:srgbClr val="0070C0"/>
                </a:solidFill>
              </a:rPr>
              <a:t>Как уменьшить сумму исчисленного авансового платежа по УСН (объект «Доходы») за 1 квартал 2023 года на досрочно уплаченные в 2023 году фиксированные страховые взносы за 2023 год?</a:t>
            </a:r>
          </a:p>
          <a:p>
            <a:pPr algn="ctr"/>
            <a:endParaRPr lang="ru-RU" sz="2000" b="1" dirty="0">
              <a:solidFill>
                <a:srgbClr val="0070C0"/>
              </a:solidFill>
            </a:endParaRPr>
          </a:p>
          <a:p>
            <a:pPr algn="ctr"/>
            <a:endParaRPr lang="ru-RU" sz="2000" b="1" dirty="0">
              <a:solidFill>
                <a:srgbClr val="0070C0"/>
              </a:solidFill>
            </a:endParaRPr>
          </a:p>
        </p:txBody>
      </p:sp>
      <p:sp>
        <p:nvSpPr>
          <p:cNvPr id="5" name="TextBox 4">
            <a:extLst>
              <a:ext uri="{FF2B5EF4-FFF2-40B4-BE49-F238E27FC236}">
                <a16:creationId xmlns="" xmlns:a16="http://schemas.microsoft.com/office/drawing/2014/main" id="{8A25DFB0-0884-4ADA-A8E0-DB093644E74A}"/>
              </a:ext>
            </a:extLst>
          </p:cNvPr>
          <p:cNvSpPr txBox="1"/>
          <p:nvPr/>
        </p:nvSpPr>
        <p:spPr>
          <a:xfrm>
            <a:off x="1920511" y="1937872"/>
            <a:ext cx="8537097" cy="923330"/>
          </a:xfrm>
          <a:prstGeom prst="rect">
            <a:avLst/>
          </a:prstGeom>
          <a:noFill/>
        </p:spPr>
        <p:txBody>
          <a:bodyPr wrap="square">
            <a:spAutoFit/>
          </a:bodyPr>
          <a:lstStyle/>
          <a:p>
            <a:pPr algn="just"/>
            <a:r>
              <a:rPr lang="ru-RU" dirty="0"/>
              <a:t> </a:t>
            </a:r>
            <a:endParaRPr lang="ru-RU" dirty="0">
              <a:solidFill>
                <a:srgbClr val="FF0000"/>
              </a:solidFill>
            </a:endParaRPr>
          </a:p>
          <a:p>
            <a:endParaRPr lang="ru-RU" dirty="0"/>
          </a:p>
          <a:p>
            <a:endParaRPr lang="ru-RU" dirty="0"/>
          </a:p>
        </p:txBody>
      </p:sp>
      <p:sp>
        <p:nvSpPr>
          <p:cNvPr id="7" name="TextBox 6">
            <a:extLst>
              <a:ext uri="{FF2B5EF4-FFF2-40B4-BE49-F238E27FC236}">
                <a16:creationId xmlns="" xmlns:a16="http://schemas.microsoft.com/office/drawing/2014/main" id="{652483EA-B45D-4A4B-BBC4-64AF70E89243}"/>
              </a:ext>
            </a:extLst>
          </p:cNvPr>
          <p:cNvSpPr txBox="1"/>
          <p:nvPr/>
        </p:nvSpPr>
        <p:spPr>
          <a:xfrm>
            <a:off x="96132" y="988581"/>
            <a:ext cx="8268935" cy="5355312"/>
          </a:xfrm>
          <a:prstGeom prst="rect">
            <a:avLst/>
          </a:prstGeom>
          <a:noFill/>
        </p:spPr>
        <p:txBody>
          <a:bodyPr wrap="square">
            <a:spAutoFit/>
          </a:bodyPr>
          <a:lstStyle/>
          <a:p>
            <a:pPr lvl="0"/>
            <a:r>
              <a:rPr lang="ru-RU" b="1" dirty="0">
                <a:solidFill>
                  <a:prstClr val="black"/>
                </a:solidFill>
              </a:rPr>
              <a:t>Пример для УСН:</a:t>
            </a:r>
          </a:p>
          <a:p>
            <a:pPr marL="285750" lvl="0" indent="-285750">
              <a:buFont typeface="Wingdings" panose="05000000000000000000" pitchFamily="2" charset="2"/>
              <a:buChar char="q"/>
            </a:pPr>
            <a:r>
              <a:rPr lang="ru-RU" b="1" dirty="0">
                <a:solidFill>
                  <a:prstClr val="black"/>
                </a:solidFill>
              </a:rPr>
              <a:t>Вариант 1: </a:t>
            </a:r>
            <a:endParaRPr lang="ru-RU" b="1" dirty="0" smtClean="0">
              <a:solidFill>
                <a:prstClr val="black"/>
              </a:solidFill>
            </a:endParaRPr>
          </a:p>
          <a:p>
            <a:pPr lvl="0" algn="just"/>
            <a:r>
              <a:rPr lang="ru-RU" dirty="0" smtClean="0">
                <a:solidFill>
                  <a:prstClr val="black"/>
                </a:solidFill>
              </a:rPr>
              <a:t>Сумма </a:t>
            </a:r>
            <a:r>
              <a:rPr lang="ru-RU" dirty="0">
                <a:solidFill>
                  <a:prstClr val="black"/>
                </a:solidFill>
              </a:rPr>
              <a:t>исчисленного авансового платежа по УСН составила - 100 000 руб.</a:t>
            </a:r>
          </a:p>
          <a:p>
            <a:pPr lvl="0" algn="just"/>
            <a:r>
              <a:rPr lang="ru-RU" dirty="0">
                <a:solidFill>
                  <a:prstClr val="black"/>
                </a:solidFill>
              </a:rPr>
              <a:t>10.03.2023 уплачен ЕНП — 100 000 ₽.</a:t>
            </a:r>
          </a:p>
          <a:p>
            <a:pPr lvl="0" algn="just"/>
            <a:r>
              <a:rPr lang="ru-RU" dirty="0">
                <a:solidFill>
                  <a:prstClr val="black"/>
                </a:solidFill>
              </a:rPr>
              <a:t>31.03.2023 направлено Заявление о зачете в счет исполнения предстоящей обязанности по уплате фиксированных страховых взносов в размере 30 000 ₽. При условии, что на указанную дату положительное сальдо ЕНС не меньше 30 000 ₽.</a:t>
            </a:r>
          </a:p>
          <a:p>
            <a:pPr lvl="0" algn="just"/>
            <a:r>
              <a:rPr lang="ru-RU" dirty="0">
                <a:solidFill>
                  <a:prstClr val="black"/>
                </a:solidFill>
              </a:rPr>
              <a:t>Авансовый платеж к уплате по УСН составит 70 000: 100 000 – 30 000</a:t>
            </a:r>
          </a:p>
          <a:p>
            <a:pPr lvl="0" algn="just"/>
            <a:r>
              <a:rPr lang="ru-RU" b="1" i="1" dirty="0">
                <a:solidFill>
                  <a:prstClr val="black"/>
                </a:solidFill>
              </a:rPr>
              <a:t>Как уменьшить </a:t>
            </a:r>
            <a:r>
              <a:rPr lang="ru-RU" b="1" i="1" dirty="0" smtClean="0">
                <a:solidFill>
                  <a:prstClr val="black"/>
                </a:solidFill>
              </a:rPr>
              <a:t>налог</a:t>
            </a:r>
            <a:r>
              <a:rPr lang="ru-RU" b="1" i="1" dirty="0">
                <a:solidFill>
                  <a:prstClr val="black"/>
                </a:solidFill>
              </a:rPr>
              <a:t>?</a:t>
            </a:r>
            <a:endParaRPr lang="ru-RU" b="1" i="1" dirty="0" smtClean="0">
              <a:solidFill>
                <a:prstClr val="black"/>
              </a:solidFill>
            </a:endParaRPr>
          </a:p>
          <a:p>
            <a:pPr lvl="0" algn="just"/>
            <a:r>
              <a:rPr lang="ru-RU" dirty="0" smtClean="0">
                <a:solidFill>
                  <a:prstClr val="black"/>
                </a:solidFill>
              </a:rPr>
              <a:t>В </a:t>
            </a:r>
            <a:r>
              <a:rPr lang="ru-RU" dirty="0">
                <a:solidFill>
                  <a:prstClr val="black"/>
                </a:solidFill>
              </a:rPr>
              <a:t>указанном случае налогоплательщик вправе уменьшить сумму авансового платежа по УСН за I квартал 2023 года на страховые взносы в размере 30 000 ₽.</a:t>
            </a:r>
          </a:p>
          <a:p>
            <a:pPr lvl="0" algn="just"/>
            <a:r>
              <a:rPr lang="ru-RU" b="1" i="1" dirty="0">
                <a:solidFill>
                  <a:prstClr val="black"/>
                </a:solidFill>
              </a:rPr>
              <a:t>Как оформить </a:t>
            </a:r>
            <a:r>
              <a:rPr lang="ru-RU" b="1" i="1" dirty="0" smtClean="0">
                <a:solidFill>
                  <a:prstClr val="black"/>
                </a:solidFill>
              </a:rPr>
              <a:t>уменьшение?</a:t>
            </a:r>
          </a:p>
          <a:p>
            <a:pPr lvl="0" algn="just"/>
            <a:r>
              <a:rPr lang="ru-RU" dirty="0" smtClean="0">
                <a:solidFill>
                  <a:prstClr val="black"/>
                </a:solidFill>
              </a:rPr>
              <a:t> </a:t>
            </a:r>
            <a:r>
              <a:rPr lang="ru-RU" dirty="0">
                <a:solidFill>
                  <a:prstClr val="black"/>
                </a:solidFill>
              </a:rPr>
              <a:t>До 31.03.2023 нужно подать Заявление о зачете страховых взносов.</a:t>
            </a:r>
          </a:p>
          <a:p>
            <a:pPr lvl="0" algn="just"/>
            <a:r>
              <a:rPr lang="ru-RU" dirty="0">
                <a:solidFill>
                  <a:prstClr val="black"/>
                </a:solidFill>
              </a:rPr>
              <a:t>До 25.04.2023 — Уведомление об исчисленных суммах в отношении авансового платежа по УСН (если денежные средства в счет уплаты УСН перечислялись на КБК ЕНП) или уплатить авансовый платеж по УСН за 1 квартал 2023 года с реквизитами УСН ( КБК УСН, отчетный период и т.п.) в сумме 70 000 ₽.</a:t>
            </a:r>
          </a:p>
          <a:p>
            <a:endParaRPr lang="ru-RU" dirty="0"/>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2"/>
          <a:srcRect b="14181"/>
          <a:stretch/>
        </p:blipFill>
        <p:spPr>
          <a:xfrm>
            <a:off x="412221" y="233661"/>
            <a:ext cx="2355840" cy="754920"/>
          </a:xfrm>
          <a:prstGeom prst="rect">
            <a:avLst/>
          </a:prstGeom>
        </p:spPr>
      </p:pic>
      <p:sp>
        <p:nvSpPr>
          <p:cNvPr id="8" name="Line 5">
            <a:extLst>
              <a:ext uri="{FF2B5EF4-FFF2-40B4-BE49-F238E27FC236}">
                <a16:creationId xmlns="" xmlns:a16="http://schemas.microsoft.com/office/drawing/2014/main" id="{81E79B63-4151-4A9C-895C-B92BA3AC9DB5}"/>
              </a:ext>
            </a:extLst>
          </p:cNvPr>
          <p:cNvSpPr/>
          <p:nvPr/>
        </p:nvSpPr>
        <p:spPr>
          <a:xfrm>
            <a:off x="3545151" y="1015586"/>
            <a:ext cx="8110080" cy="0"/>
          </a:xfrm>
          <a:prstGeom prst="line">
            <a:avLst/>
          </a:prstGeom>
          <a:ln/>
        </p:spPr>
        <p:style>
          <a:lnRef idx="1">
            <a:schemeClr val="accent3"/>
          </a:lnRef>
          <a:fillRef idx="0">
            <a:schemeClr val="accent3"/>
          </a:fillRef>
          <a:effectRef idx="0">
            <a:schemeClr val="accent3"/>
          </a:effectRef>
          <a:fontRef idx="minor"/>
        </p:style>
      </p:sp>
      <p:sp>
        <p:nvSpPr>
          <p:cNvPr id="9" name="CustomShape 1">
            <a:extLst>
              <a:ext uri="{FF2B5EF4-FFF2-40B4-BE49-F238E27FC236}">
                <a16:creationId xmlns="" xmlns:a16="http://schemas.microsoft.com/office/drawing/2014/main" id="{20C67339-6A1C-4F9D-8A74-D056AA0B6743}"/>
              </a:ext>
            </a:extLst>
          </p:cNvPr>
          <p:cNvSpPr/>
          <p:nvPr/>
        </p:nvSpPr>
        <p:spPr>
          <a:xfrm>
            <a:off x="0" y="6340680"/>
            <a:ext cx="12191760" cy="517320"/>
          </a:xfrm>
          <a:prstGeom prst="rect">
            <a:avLst/>
          </a:prstGeom>
          <a:solidFill>
            <a:srgbClr val="CDDEE0"/>
          </a:solidFill>
          <a:ln>
            <a:noFill/>
          </a:ln>
        </p:spPr>
        <p:style>
          <a:lnRef idx="2">
            <a:schemeClr val="accent1">
              <a:shade val="50000"/>
            </a:schemeClr>
          </a:lnRef>
          <a:fillRef idx="1">
            <a:schemeClr val="accent1"/>
          </a:fillRef>
          <a:effectRef idx="0">
            <a:schemeClr val="accent1"/>
          </a:effectRef>
          <a:fontRef idx="minor"/>
        </p:style>
      </p:sp>
      <p:sp>
        <p:nvSpPr>
          <p:cNvPr id="10" name="CustomShape 4">
            <a:extLst>
              <a:ext uri="{FF2B5EF4-FFF2-40B4-BE49-F238E27FC236}">
                <a16:creationId xmlns="" xmlns:a16="http://schemas.microsoft.com/office/drawing/2014/main" id="{770229F1-50B0-4893-BC50-5F5573115AFA}"/>
              </a:ext>
            </a:extLst>
          </p:cNvPr>
          <p:cNvSpPr/>
          <p:nvPr/>
        </p:nvSpPr>
        <p:spPr>
          <a:xfrm>
            <a:off x="1523880" y="6410880"/>
            <a:ext cx="9143640" cy="401760"/>
          </a:xfrm>
          <a:prstGeom prst="rect">
            <a:avLst/>
          </a:prstGeom>
          <a:noFill/>
          <a:ln>
            <a:noFill/>
          </a:ln>
        </p:spPr>
        <p:style>
          <a:lnRef idx="0">
            <a:scrgbClr r="0" g="0" b="0"/>
          </a:lnRef>
          <a:fillRef idx="0">
            <a:scrgbClr r="0" g="0" b="0"/>
          </a:fillRef>
          <a:effectRef idx="0">
            <a:scrgbClr r="0" g="0" b="0"/>
          </a:effectRef>
          <a:fontRef idx="minor"/>
        </p:style>
        <p:txBody>
          <a:bodyPr>
            <a:noAutofit/>
          </a:bodyPr>
          <a:lstStyle/>
          <a:p>
            <a:pPr algn="ctr">
              <a:lnSpc>
                <a:spcPct val="90000"/>
              </a:lnSpc>
              <a:spcBef>
                <a:spcPts val="1001"/>
              </a:spcBef>
            </a:pPr>
            <a:r>
              <a:rPr lang="ru-RU" sz="2800" b="0" i="1" strike="noStrike" spc="-1" dirty="0">
                <a:solidFill>
                  <a:srgbClr val="58599B"/>
                </a:solidFill>
                <a:latin typeface="Warnock Pro"/>
              </a:rPr>
              <a:t>Защита интересов собственника. Надёжно!</a:t>
            </a:r>
            <a:endParaRPr lang="ru-RU" sz="2800" b="0" strike="noStrike" spc="-1" dirty="0">
              <a:latin typeface="Arial"/>
            </a:endParaRPr>
          </a:p>
        </p:txBody>
      </p:sp>
      <p:pic>
        <p:nvPicPr>
          <p:cNvPr id="4" name="Рисунок 3"/>
          <p:cNvPicPr>
            <a:picLocks noChangeAspect="1"/>
          </p:cNvPicPr>
          <p:nvPr/>
        </p:nvPicPr>
        <p:blipFill>
          <a:blip r:embed="rId3"/>
          <a:stretch>
            <a:fillRect/>
          </a:stretch>
        </p:blipFill>
        <p:spPr>
          <a:xfrm>
            <a:off x="8486775" y="1719614"/>
            <a:ext cx="3705225" cy="3845808"/>
          </a:xfrm>
          <a:prstGeom prst="rect">
            <a:avLst/>
          </a:prstGeom>
        </p:spPr>
      </p:pic>
    </p:spTree>
    <p:extLst>
      <p:ext uri="{BB962C8B-B14F-4D97-AF65-F5344CB8AC3E}">
        <p14:creationId xmlns:p14="http://schemas.microsoft.com/office/powerpoint/2010/main" val="2788978684"/>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 xmlns:a16="http://schemas.microsoft.com/office/drawing/2014/main" id="{A4A87C69-C36A-4EE8-B31C-E59FE91CE915}"/>
              </a:ext>
            </a:extLst>
          </p:cNvPr>
          <p:cNvSpPr/>
          <p:nvPr/>
        </p:nvSpPr>
        <p:spPr>
          <a:xfrm>
            <a:off x="21783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3093425" y="431922"/>
            <a:ext cx="8741577" cy="816304"/>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ru-RU" sz="2000" b="1" dirty="0">
                <a:solidFill>
                  <a:srgbClr val="0070C0"/>
                </a:solidFill>
              </a:rPr>
              <a:t>Как уменьшить сумму исчисленного авансового платежа по УСН (объект «Доходы») за 1 квартал 2023 года на досрочно уплаченные в 2023 году фиксированные страховые взносы за 2023 год?</a:t>
            </a:r>
          </a:p>
          <a:p>
            <a:pPr algn="ctr"/>
            <a:endParaRPr lang="ru-RU" sz="2000" b="1" dirty="0">
              <a:solidFill>
                <a:srgbClr val="0070C0"/>
              </a:solidFill>
            </a:endParaRPr>
          </a:p>
          <a:p>
            <a:pPr algn="ctr"/>
            <a:endParaRPr lang="ru-RU" sz="2000" b="1" dirty="0">
              <a:solidFill>
                <a:srgbClr val="0070C0"/>
              </a:solidFill>
            </a:endParaRPr>
          </a:p>
        </p:txBody>
      </p:sp>
      <p:sp>
        <p:nvSpPr>
          <p:cNvPr id="5" name="TextBox 4">
            <a:extLst>
              <a:ext uri="{FF2B5EF4-FFF2-40B4-BE49-F238E27FC236}">
                <a16:creationId xmlns="" xmlns:a16="http://schemas.microsoft.com/office/drawing/2014/main" id="{8A25DFB0-0884-4ADA-A8E0-DB093644E74A}"/>
              </a:ext>
            </a:extLst>
          </p:cNvPr>
          <p:cNvSpPr txBox="1"/>
          <p:nvPr/>
        </p:nvSpPr>
        <p:spPr>
          <a:xfrm>
            <a:off x="1920511" y="1937872"/>
            <a:ext cx="8537097" cy="923330"/>
          </a:xfrm>
          <a:prstGeom prst="rect">
            <a:avLst/>
          </a:prstGeom>
          <a:noFill/>
        </p:spPr>
        <p:txBody>
          <a:bodyPr wrap="square">
            <a:spAutoFit/>
          </a:bodyPr>
          <a:lstStyle/>
          <a:p>
            <a:pPr algn="just"/>
            <a:r>
              <a:rPr lang="ru-RU" dirty="0"/>
              <a:t> </a:t>
            </a:r>
            <a:endParaRPr lang="ru-RU" dirty="0">
              <a:solidFill>
                <a:srgbClr val="FF0000"/>
              </a:solidFill>
            </a:endParaRPr>
          </a:p>
          <a:p>
            <a:endParaRPr lang="ru-RU" dirty="0"/>
          </a:p>
          <a:p>
            <a:endParaRPr lang="ru-RU" dirty="0"/>
          </a:p>
        </p:txBody>
      </p:sp>
      <p:sp>
        <p:nvSpPr>
          <p:cNvPr id="7" name="TextBox 6">
            <a:extLst>
              <a:ext uri="{FF2B5EF4-FFF2-40B4-BE49-F238E27FC236}">
                <a16:creationId xmlns="" xmlns:a16="http://schemas.microsoft.com/office/drawing/2014/main" id="{652483EA-B45D-4A4B-BBC4-64AF70E89243}"/>
              </a:ext>
            </a:extLst>
          </p:cNvPr>
          <p:cNvSpPr txBox="1"/>
          <p:nvPr/>
        </p:nvSpPr>
        <p:spPr>
          <a:xfrm>
            <a:off x="259644" y="1406272"/>
            <a:ext cx="8037689" cy="4801314"/>
          </a:xfrm>
          <a:prstGeom prst="rect">
            <a:avLst/>
          </a:prstGeom>
          <a:noFill/>
        </p:spPr>
        <p:txBody>
          <a:bodyPr wrap="square">
            <a:spAutoFit/>
          </a:bodyPr>
          <a:lstStyle/>
          <a:p>
            <a:pPr lvl="0"/>
            <a:r>
              <a:rPr lang="ru-RU" b="1" dirty="0">
                <a:solidFill>
                  <a:prstClr val="black"/>
                </a:solidFill>
              </a:rPr>
              <a:t>Вариант 2.</a:t>
            </a:r>
          </a:p>
          <a:p>
            <a:pPr lvl="0" algn="just"/>
            <a:r>
              <a:rPr lang="ru-RU" dirty="0">
                <a:solidFill>
                  <a:prstClr val="black"/>
                </a:solidFill>
              </a:rPr>
              <a:t>Сумма исчисленного авансового платежа по УСН составила - 100 000 руб.</a:t>
            </a:r>
          </a:p>
          <a:p>
            <a:pPr lvl="0" algn="just"/>
            <a:r>
              <a:rPr lang="ru-RU" dirty="0">
                <a:solidFill>
                  <a:prstClr val="black"/>
                </a:solidFill>
              </a:rPr>
              <a:t>10.03.2023 уплачены суммы платежным поручением с указанием КБК фиксированных страховых взносов — 30 000 ₽.</a:t>
            </a:r>
          </a:p>
          <a:p>
            <a:pPr lvl="0" algn="just"/>
            <a:r>
              <a:rPr lang="ru-RU" dirty="0">
                <a:solidFill>
                  <a:prstClr val="black"/>
                </a:solidFill>
              </a:rPr>
              <a:t>Авансовый платеж к уплате по УСН составит 70 000: 100 000 – 30 000</a:t>
            </a:r>
          </a:p>
          <a:p>
            <a:pPr lvl="0" algn="just"/>
            <a:r>
              <a:rPr lang="ru-RU" b="1" i="1" dirty="0">
                <a:solidFill>
                  <a:prstClr val="black"/>
                </a:solidFill>
              </a:rPr>
              <a:t>Как уменьшить </a:t>
            </a:r>
            <a:r>
              <a:rPr lang="ru-RU" b="1" i="1" dirty="0" smtClean="0">
                <a:solidFill>
                  <a:prstClr val="black"/>
                </a:solidFill>
              </a:rPr>
              <a:t>налог</a:t>
            </a:r>
            <a:r>
              <a:rPr lang="ru-RU" dirty="0" smtClean="0">
                <a:solidFill>
                  <a:prstClr val="black"/>
                </a:solidFill>
              </a:rPr>
              <a:t>?</a:t>
            </a:r>
          </a:p>
          <a:p>
            <a:pPr lvl="0" algn="just"/>
            <a:r>
              <a:rPr lang="ru-RU" dirty="0" smtClean="0">
                <a:solidFill>
                  <a:prstClr val="black"/>
                </a:solidFill>
              </a:rPr>
              <a:t> </a:t>
            </a:r>
            <a:r>
              <a:rPr lang="ru-RU" dirty="0">
                <a:solidFill>
                  <a:prstClr val="black"/>
                </a:solidFill>
              </a:rPr>
              <a:t>В указанном случае налогоплательщик вправе уменьшить сумму авансового платежа по УСН за I квартал 2023 года на уплаченные платежным поручением страховые взносы в размере 30 000 ₽.</a:t>
            </a:r>
          </a:p>
          <a:p>
            <a:pPr lvl="0" algn="just"/>
            <a:r>
              <a:rPr lang="ru-RU" b="1" dirty="0">
                <a:solidFill>
                  <a:prstClr val="black"/>
                </a:solidFill>
              </a:rPr>
              <a:t>Как оформить </a:t>
            </a:r>
            <a:r>
              <a:rPr lang="ru-RU" b="1" dirty="0" smtClean="0">
                <a:solidFill>
                  <a:prstClr val="black"/>
                </a:solidFill>
              </a:rPr>
              <a:t>уменьшение</a:t>
            </a:r>
            <a:r>
              <a:rPr lang="ru-RU" dirty="0" smtClean="0">
                <a:solidFill>
                  <a:prstClr val="black"/>
                </a:solidFill>
              </a:rPr>
              <a:t>?</a:t>
            </a:r>
          </a:p>
          <a:p>
            <a:pPr lvl="0" algn="just"/>
            <a:r>
              <a:rPr lang="ru-RU" dirty="0" smtClean="0">
                <a:solidFill>
                  <a:prstClr val="black"/>
                </a:solidFill>
              </a:rPr>
              <a:t> </a:t>
            </a:r>
            <a:r>
              <a:rPr lang="ru-RU" dirty="0">
                <a:solidFill>
                  <a:prstClr val="black"/>
                </a:solidFill>
              </a:rPr>
              <a:t>До 25.04.2023 — Уведомление об исчисленных суммах в отношении авансового платежа по УСН (если денежные средства в счет уплаты УСН перечислялись на КБК ЕНП) или уплатить авансовый платеж по УСН за 1 квартал 2023 года с реквизитами УСН (КБК УСН, отчетный период и т.п.) в сумме 70 000 ₽.</a:t>
            </a:r>
          </a:p>
          <a:p>
            <a:pPr lvl="0" algn="just"/>
            <a:endParaRPr lang="ru-RU" dirty="0">
              <a:solidFill>
                <a:prstClr val="black"/>
              </a:solidFill>
            </a:endParaRPr>
          </a:p>
          <a:p>
            <a:pPr lvl="0" algn="just"/>
            <a:r>
              <a:rPr lang="ru-RU" dirty="0">
                <a:solidFill>
                  <a:prstClr val="black"/>
                </a:solidFill>
              </a:rPr>
              <a:t> </a:t>
            </a:r>
            <a:endParaRPr lang="ru-RU" dirty="0">
              <a:solidFill>
                <a:prstClr val="black"/>
              </a:solidFill>
            </a:endParaRPr>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2"/>
          <a:srcRect b="14181"/>
          <a:stretch/>
        </p:blipFill>
        <p:spPr>
          <a:xfrm>
            <a:off x="412221" y="233661"/>
            <a:ext cx="2355840" cy="754920"/>
          </a:xfrm>
          <a:prstGeom prst="rect">
            <a:avLst/>
          </a:prstGeom>
        </p:spPr>
      </p:pic>
      <p:sp>
        <p:nvSpPr>
          <p:cNvPr id="8" name="Line 5">
            <a:extLst>
              <a:ext uri="{FF2B5EF4-FFF2-40B4-BE49-F238E27FC236}">
                <a16:creationId xmlns="" xmlns:a16="http://schemas.microsoft.com/office/drawing/2014/main" id="{81E79B63-4151-4A9C-895C-B92BA3AC9DB5}"/>
              </a:ext>
            </a:extLst>
          </p:cNvPr>
          <p:cNvSpPr/>
          <p:nvPr/>
        </p:nvSpPr>
        <p:spPr>
          <a:xfrm>
            <a:off x="3545151" y="1015586"/>
            <a:ext cx="8110080" cy="0"/>
          </a:xfrm>
          <a:prstGeom prst="line">
            <a:avLst/>
          </a:prstGeom>
          <a:ln/>
        </p:spPr>
        <p:style>
          <a:lnRef idx="1">
            <a:schemeClr val="accent3"/>
          </a:lnRef>
          <a:fillRef idx="0">
            <a:schemeClr val="accent3"/>
          </a:fillRef>
          <a:effectRef idx="0">
            <a:schemeClr val="accent3"/>
          </a:effectRef>
          <a:fontRef idx="minor"/>
        </p:style>
      </p:sp>
      <p:sp>
        <p:nvSpPr>
          <p:cNvPr id="9" name="CustomShape 1">
            <a:extLst>
              <a:ext uri="{FF2B5EF4-FFF2-40B4-BE49-F238E27FC236}">
                <a16:creationId xmlns="" xmlns:a16="http://schemas.microsoft.com/office/drawing/2014/main" id="{20C67339-6A1C-4F9D-8A74-D056AA0B6743}"/>
              </a:ext>
            </a:extLst>
          </p:cNvPr>
          <p:cNvSpPr/>
          <p:nvPr/>
        </p:nvSpPr>
        <p:spPr>
          <a:xfrm>
            <a:off x="0" y="6340680"/>
            <a:ext cx="12191760" cy="517320"/>
          </a:xfrm>
          <a:prstGeom prst="rect">
            <a:avLst/>
          </a:prstGeom>
          <a:solidFill>
            <a:srgbClr val="CDDEE0"/>
          </a:solidFill>
          <a:ln>
            <a:noFill/>
          </a:ln>
        </p:spPr>
        <p:style>
          <a:lnRef idx="2">
            <a:schemeClr val="accent1">
              <a:shade val="50000"/>
            </a:schemeClr>
          </a:lnRef>
          <a:fillRef idx="1">
            <a:schemeClr val="accent1"/>
          </a:fillRef>
          <a:effectRef idx="0">
            <a:schemeClr val="accent1"/>
          </a:effectRef>
          <a:fontRef idx="minor"/>
        </p:style>
      </p:sp>
      <p:sp>
        <p:nvSpPr>
          <p:cNvPr id="10" name="CustomShape 4">
            <a:extLst>
              <a:ext uri="{FF2B5EF4-FFF2-40B4-BE49-F238E27FC236}">
                <a16:creationId xmlns="" xmlns:a16="http://schemas.microsoft.com/office/drawing/2014/main" id="{770229F1-50B0-4893-BC50-5F5573115AFA}"/>
              </a:ext>
            </a:extLst>
          </p:cNvPr>
          <p:cNvSpPr/>
          <p:nvPr/>
        </p:nvSpPr>
        <p:spPr>
          <a:xfrm>
            <a:off x="1523880" y="6410880"/>
            <a:ext cx="9143640" cy="401760"/>
          </a:xfrm>
          <a:prstGeom prst="rect">
            <a:avLst/>
          </a:prstGeom>
          <a:noFill/>
          <a:ln>
            <a:noFill/>
          </a:ln>
        </p:spPr>
        <p:style>
          <a:lnRef idx="0">
            <a:scrgbClr r="0" g="0" b="0"/>
          </a:lnRef>
          <a:fillRef idx="0">
            <a:scrgbClr r="0" g="0" b="0"/>
          </a:fillRef>
          <a:effectRef idx="0">
            <a:scrgbClr r="0" g="0" b="0"/>
          </a:effectRef>
          <a:fontRef idx="minor"/>
        </p:style>
        <p:txBody>
          <a:bodyPr>
            <a:noAutofit/>
          </a:bodyPr>
          <a:lstStyle/>
          <a:p>
            <a:pPr algn="ctr">
              <a:lnSpc>
                <a:spcPct val="90000"/>
              </a:lnSpc>
              <a:spcBef>
                <a:spcPts val="1001"/>
              </a:spcBef>
            </a:pPr>
            <a:r>
              <a:rPr lang="ru-RU" sz="2800" b="0" i="1" strike="noStrike" spc="-1" dirty="0">
                <a:solidFill>
                  <a:srgbClr val="58599B"/>
                </a:solidFill>
                <a:latin typeface="Warnock Pro"/>
              </a:rPr>
              <a:t>Защита интересов собственника. Надёжно!</a:t>
            </a:r>
            <a:endParaRPr lang="ru-RU" sz="2800" b="0" strike="noStrike" spc="-1" dirty="0">
              <a:latin typeface="Arial"/>
            </a:endParaRPr>
          </a:p>
        </p:txBody>
      </p:sp>
      <p:pic>
        <p:nvPicPr>
          <p:cNvPr id="12" name="Рисунок 11"/>
          <p:cNvPicPr>
            <a:picLocks noChangeAspect="1"/>
          </p:cNvPicPr>
          <p:nvPr/>
        </p:nvPicPr>
        <p:blipFill>
          <a:blip r:embed="rId3"/>
          <a:stretch>
            <a:fillRect/>
          </a:stretch>
        </p:blipFill>
        <p:spPr>
          <a:xfrm>
            <a:off x="7608711" y="1182511"/>
            <a:ext cx="4876800" cy="4876800"/>
          </a:xfrm>
          <a:prstGeom prst="rect">
            <a:avLst/>
          </a:prstGeom>
        </p:spPr>
      </p:pic>
    </p:spTree>
    <p:extLst>
      <p:ext uri="{BB962C8B-B14F-4D97-AF65-F5344CB8AC3E}">
        <p14:creationId xmlns:p14="http://schemas.microsoft.com/office/powerpoint/2010/main" val="287012882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 xmlns:a16="http://schemas.microsoft.com/office/drawing/2014/main" id="{A4A87C69-C36A-4EE8-B31C-E59FE91CE915}"/>
              </a:ext>
            </a:extLst>
          </p:cNvPr>
          <p:cNvSpPr/>
          <p:nvPr/>
        </p:nvSpPr>
        <p:spPr>
          <a:xfrm>
            <a:off x="21783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3093425" y="191911"/>
            <a:ext cx="8741577" cy="1056315"/>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ru-RU" sz="2000" b="1" dirty="0">
                <a:solidFill>
                  <a:srgbClr val="0070C0"/>
                </a:solidFill>
              </a:rPr>
              <a:t>Как уменьшить налог на УСН (объект «Доходы») на уплаченные страховые взносы?</a:t>
            </a:r>
            <a:endParaRPr lang="ru-RU" sz="2000" b="1" dirty="0">
              <a:solidFill>
                <a:srgbClr val="0070C0"/>
              </a:solidFill>
            </a:endParaRPr>
          </a:p>
        </p:txBody>
      </p:sp>
      <p:sp>
        <p:nvSpPr>
          <p:cNvPr id="5" name="TextBox 4">
            <a:extLst>
              <a:ext uri="{FF2B5EF4-FFF2-40B4-BE49-F238E27FC236}">
                <a16:creationId xmlns="" xmlns:a16="http://schemas.microsoft.com/office/drawing/2014/main" id="{8A25DFB0-0884-4ADA-A8E0-DB093644E74A}"/>
              </a:ext>
            </a:extLst>
          </p:cNvPr>
          <p:cNvSpPr txBox="1"/>
          <p:nvPr/>
        </p:nvSpPr>
        <p:spPr>
          <a:xfrm>
            <a:off x="1920511" y="1937872"/>
            <a:ext cx="8537097" cy="923330"/>
          </a:xfrm>
          <a:prstGeom prst="rect">
            <a:avLst/>
          </a:prstGeom>
          <a:noFill/>
        </p:spPr>
        <p:txBody>
          <a:bodyPr wrap="square">
            <a:spAutoFit/>
          </a:bodyPr>
          <a:lstStyle/>
          <a:p>
            <a:pPr algn="just"/>
            <a:r>
              <a:rPr lang="ru-RU" dirty="0"/>
              <a:t> </a:t>
            </a:r>
            <a:endParaRPr lang="ru-RU" dirty="0">
              <a:solidFill>
                <a:srgbClr val="FF0000"/>
              </a:solidFill>
            </a:endParaRPr>
          </a:p>
          <a:p>
            <a:endParaRPr lang="ru-RU" dirty="0"/>
          </a:p>
          <a:p>
            <a:endParaRPr lang="ru-RU" dirty="0"/>
          </a:p>
        </p:txBody>
      </p:sp>
      <p:sp>
        <p:nvSpPr>
          <p:cNvPr id="7" name="TextBox 6">
            <a:extLst>
              <a:ext uri="{FF2B5EF4-FFF2-40B4-BE49-F238E27FC236}">
                <a16:creationId xmlns="" xmlns:a16="http://schemas.microsoft.com/office/drawing/2014/main" id="{652483EA-B45D-4A4B-BBC4-64AF70E89243}"/>
              </a:ext>
            </a:extLst>
          </p:cNvPr>
          <p:cNvSpPr txBox="1"/>
          <p:nvPr/>
        </p:nvSpPr>
        <p:spPr>
          <a:xfrm>
            <a:off x="135467" y="1575605"/>
            <a:ext cx="7326489" cy="3970318"/>
          </a:xfrm>
          <a:prstGeom prst="rect">
            <a:avLst/>
          </a:prstGeom>
          <a:noFill/>
        </p:spPr>
        <p:txBody>
          <a:bodyPr wrap="square">
            <a:spAutoFit/>
          </a:bodyPr>
          <a:lstStyle/>
          <a:p>
            <a:pPr algn="just"/>
            <a:r>
              <a:rPr lang="ru-RU" b="1" dirty="0"/>
              <a:t>Пример 1 для </a:t>
            </a:r>
            <a:r>
              <a:rPr lang="ru-RU" b="1" dirty="0" smtClean="0"/>
              <a:t>УСН:</a:t>
            </a:r>
            <a:endParaRPr lang="ru-RU" dirty="0"/>
          </a:p>
          <a:p>
            <a:pPr algn="just"/>
            <a:r>
              <a:rPr lang="ru-RU" dirty="0"/>
              <a:t>30.12.2022 уплачены фиксированные страховые взносы за 2022 год в размере 43 211 ₽ по сроку уплаты 09.01.2023.</a:t>
            </a:r>
          </a:p>
          <a:p>
            <a:pPr algn="just"/>
            <a:r>
              <a:rPr lang="ru-RU" dirty="0"/>
              <a:t>В тот же день уплачены страховые взносы с доходов свыше 300 000 руб. за 2022 год в размере 16 800 ₽ по сроку уплаты 03.07.2023.</a:t>
            </a:r>
          </a:p>
          <a:p>
            <a:pPr algn="just"/>
            <a:r>
              <a:rPr lang="ru-RU" dirty="0"/>
              <a:t>Налог по УСН за 2022 год — 200 000 ₽.</a:t>
            </a:r>
          </a:p>
          <a:p>
            <a:pPr algn="just"/>
            <a:r>
              <a:rPr lang="ru-RU" b="1" dirty="0"/>
              <a:t>Как уменьшить </a:t>
            </a:r>
            <a:r>
              <a:rPr lang="ru-RU" b="1" dirty="0" smtClean="0"/>
              <a:t>налог?</a:t>
            </a:r>
          </a:p>
          <a:p>
            <a:pPr algn="just"/>
            <a:r>
              <a:rPr lang="ru-RU" dirty="0"/>
              <a:t> Налогоплательщик вправе уменьшить налог по УСН за 2022 год на фиксированные страховые взносы в размере 60 011 ₽: 43 211 ₽ + 16 800 ₽.</a:t>
            </a:r>
          </a:p>
          <a:p>
            <a:pPr algn="just"/>
            <a:r>
              <a:rPr lang="ru-RU" b="1" dirty="0"/>
              <a:t>Как оформить </a:t>
            </a:r>
            <a:r>
              <a:rPr lang="ru-RU" b="1" dirty="0" smtClean="0"/>
              <a:t>уменьшение?</a:t>
            </a:r>
          </a:p>
          <a:p>
            <a:pPr algn="just"/>
            <a:r>
              <a:rPr lang="ru-RU" dirty="0"/>
              <a:t> В декларации за 2022 год отражаются суммы уплаченных в 2022 году страховых взносов. Уведомление об исчисленных суммах в отношении уплаченных фиксированных страховых взносов подавать не нужно.</a:t>
            </a:r>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2"/>
          <a:srcRect b="14181"/>
          <a:stretch/>
        </p:blipFill>
        <p:spPr>
          <a:xfrm>
            <a:off x="412221" y="233661"/>
            <a:ext cx="2355840" cy="754920"/>
          </a:xfrm>
          <a:prstGeom prst="rect">
            <a:avLst/>
          </a:prstGeom>
        </p:spPr>
      </p:pic>
      <p:sp>
        <p:nvSpPr>
          <p:cNvPr id="8" name="Line 5">
            <a:extLst>
              <a:ext uri="{FF2B5EF4-FFF2-40B4-BE49-F238E27FC236}">
                <a16:creationId xmlns="" xmlns:a16="http://schemas.microsoft.com/office/drawing/2014/main" id="{81E79B63-4151-4A9C-895C-B92BA3AC9DB5}"/>
              </a:ext>
            </a:extLst>
          </p:cNvPr>
          <p:cNvSpPr/>
          <p:nvPr/>
        </p:nvSpPr>
        <p:spPr>
          <a:xfrm>
            <a:off x="3545151" y="1015586"/>
            <a:ext cx="8110080" cy="0"/>
          </a:xfrm>
          <a:prstGeom prst="line">
            <a:avLst/>
          </a:prstGeom>
          <a:ln/>
        </p:spPr>
        <p:style>
          <a:lnRef idx="1">
            <a:schemeClr val="accent3"/>
          </a:lnRef>
          <a:fillRef idx="0">
            <a:schemeClr val="accent3"/>
          </a:fillRef>
          <a:effectRef idx="0">
            <a:schemeClr val="accent3"/>
          </a:effectRef>
          <a:fontRef idx="minor"/>
        </p:style>
      </p:sp>
      <p:sp>
        <p:nvSpPr>
          <p:cNvPr id="9" name="CustomShape 1">
            <a:extLst>
              <a:ext uri="{FF2B5EF4-FFF2-40B4-BE49-F238E27FC236}">
                <a16:creationId xmlns="" xmlns:a16="http://schemas.microsoft.com/office/drawing/2014/main" id="{20C67339-6A1C-4F9D-8A74-D056AA0B6743}"/>
              </a:ext>
            </a:extLst>
          </p:cNvPr>
          <p:cNvSpPr/>
          <p:nvPr/>
        </p:nvSpPr>
        <p:spPr>
          <a:xfrm>
            <a:off x="0" y="6340680"/>
            <a:ext cx="12191760" cy="517320"/>
          </a:xfrm>
          <a:prstGeom prst="rect">
            <a:avLst/>
          </a:prstGeom>
          <a:solidFill>
            <a:srgbClr val="CDDEE0"/>
          </a:solidFill>
          <a:ln>
            <a:noFill/>
          </a:ln>
        </p:spPr>
        <p:style>
          <a:lnRef idx="2">
            <a:schemeClr val="accent1">
              <a:shade val="50000"/>
            </a:schemeClr>
          </a:lnRef>
          <a:fillRef idx="1">
            <a:schemeClr val="accent1"/>
          </a:fillRef>
          <a:effectRef idx="0">
            <a:schemeClr val="accent1"/>
          </a:effectRef>
          <a:fontRef idx="minor"/>
        </p:style>
      </p:sp>
      <p:sp>
        <p:nvSpPr>
          <p:cNvPr id="10" name="CustomShape 4">
            <a:extLst>
              <a:ext uri="{FF2B5EF4-FFF2-40B4-BE49-F238E27FC236}">
                <a16:creationId xmlns="" xmlns:a16="http://schemas.microsoft.com/office/drawing/2014/main" id="{770229F1-50B0-4893-BC50-5F5573115AFA}"/>
              </a:ext>
            </a:extLst>
          </p:cNvPr>
          <p:cNvSpPr/>
          <p:nvPr/>
        </p:nvSpPr>
        <p:spPr>
          <a:xfrm>
            <a:off x="1523880" y="6410880"/>
            <a:ext cx="9143640" cy="401760"/>
          </a:xfrm>
          <a:prstGeom prst="rect">
            <a:avLst/>
          </a:prstGeom>
          <a:noFill/>
          <a:ln>
            <a:noFill/>
          </a:ln>
        </p:spPr>
        <p:style>
          <a:lnRef idx="0">
            <a:scrgbClr r="0" g="0" b="0"/>
          </a:lnRef>
          <a:fillRef idx="0">
            <a:scrgbClr r="0" g="0" b="0"/>
          </a:fillRef>
          <a:effectRef idx="0">
            <a:scrgbClr r="0" g="0" b="0"/>
          </a:effectRef>
          <a:fontRef idx="minor"/>
        </p:style>
        <p:txBody>
          <a:bodyPr>
            <a:noAutofit/>
          </a:bodyPr>
          <a:lstStyle/>
          <a:p>
            <a:pPr algn="ctr">
              <a:lnSpc>
                <a:spcPct val="90000"/>
              </a:lnSpc>
              <a:spcBef>
                <a:spcPts val="1001"/>
              </a:spcBef>
            </a:pPr>
            <a:r>
              <a:rPr lang="ru-RU" sz="2800" b="0" i="1" strike="noStrike" spc="-1" dirty="0">
                <a:solidFill>
                  <a:srgbClr val="58599B"/>
                </a:solidFill>
                <a:latin typeface="Warnock Pro"/>
              </a:rPr>
              <a:t>Защита интересов собственника. Надёжно!</a:t>
            </a:r>
            <a:endParaRPr lang="ru-RU" sz="2800" b="0" strike="noStrike" spc="-1" dirty="0">
              <a:latin typeface="Arial"/>
            </a:endParaRPr>
          </a:p>
        </p:txBody>
      </p:sp>
      <p:pic>
        <p:nvPicPr>
          <p:cNvPr id="12" name="Рисунок 11"/>
          <p:cNvPicPr>
            <a:picLocks noChangeAspect="1"/>
          </p:cNvPicPr>
          <p:nvPr/>
        </p:nvPicPr>
        <p:blipFill>
          <a:blip r:embed="rId3"/>
          <a:stretch>
            <a:fillRect/>
          </a:stretch>
        </p:blipFill>
        <p:spPr>
          <a:xfrm>
            <a:off x="7705571" y="1414897"/>
            <a:ext cx="3334035" cy="4221271"/>
          </a:xfrm>
          <a:prstGeom prst="rect">
            <a:avLst/>
          </a:prstGeom>
        </p:spPr>
      </p:pic>
    </p:spTree>
    <p:extLst>
      <p:ext uri="{BB962C8B-B14F-4D97-AF65-F5344CB8AC3E}">
        <p14:creationId xmlns:p14="http://schemas.microsoft.com/office/powerpoint/2010/main" val="348025555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 xmlns:a16="http://schemas.microsoft.com/office/drawing/2014/main" id="{A4A87C69-C36A-4EE8-B31C-E59FE91CE915}"/>
              </a:ext>
            </a:extLst>
          </p:cNvPr>
          <p:cNvSpPr/>
          <p:nvPr/>
        </p:nvSpPr>
        <p:spPr>
          <a:xfrm>
            <a:off x="21783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3093425" y="191911"/>
            <a:ext cx="8741577" cy="1056315"/>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ru-RU" sz="2000" b="1" dirty="0">
                <a:solidFill>
                  <a:srgbClr val="0070C0"/>
                </a:solidFill>
              </a:rPr>
              <a:t>Как уменьшить налог на УСН (объект «Доходы») на уплаченные страховые взносы?</a:t>
            </a:r>
            <a:endParaRPr lang="ru-RU" sz="2000" b="1" dirty="0">
              <a:solidFill>
                <a:srgbClr val="0070C0"/>
              </a:solidFill>
            </a:endParaRPr>
          </a:p>
        </p:txBody>
      </p:sp>
      <p:sp>
        <p:nvSpPr>
          <p:cNvPr id="5" name="TextBox 4">
            <a:extLst>
              <a:ext uri="{FF2B5EF4-FFF2-40B4-BE49-F238E27FC236}">
                <a16:creationId xmlns="" xmlns:a16="http://schemas.microsoft.com/office/drawing/2014/main" id="{8A25DFB0-0884-4ADA-A8E0-DB093644E74A}"/>
              </a:ext>
            </a:extLst>
          </p:cNvPr>
          <p:cNvSpPr txBox="1"/>
          <p:nvPr/>
        </p:nvSpPr>
        <p:spPr>
          <a:xfrm>
            <a:off x="1920511" y="1937872"/>
            <a:ext cx="8537097" cy="923330"/>
          </a:xfrm>
          <a:prstGeom prst="rect">
            <a:avLst/>
          </a:prstGeom>
          <a:noFill/>
        </p:spPr>
        <p:txBody>
          <a:bodyPr wrap="square">
            <a:spAutoFit/>
          </a:bodyPr>
          <a:lstStyle/>
          <a:p>
            <a:pPr algn="just"/>
            <a:r>
              <a:rPr lang="ru-RU" dirty="0"/>
              <a:t> </a:t>
            </a:r>
            <a:endParaRPr lang="ru-RU" dirty="0">
              <a:solidFill>
                <a:srgbClr val="FF0000"/>
              </a:solidFill>
            </a:endParaRPr>
          </a:p>
          <a:p>
            <a:endParaRPr lang="ru-RU" dirty="0"/>
          </a:p>
          <a:p>
            <a:endParaRPr lang="ru-RU" dirty="0"/>
          </a:p>
        </p:txBody>
      </p:sp>
      <p:sp>
        <p:nvSpPr>
          <p:cNvPr id="7" name="TextBox 6">
            <a:extLst>
              <a:ext uri="{FF2B5EF4-FFF2-40B4-BE49-F238E27FC236}">
                <a16:creationId xmlns="" xmlns:a16="http://schemas.microsoft.com/office/drawing/2014/main" id="{652483EA-B45D-4A4B-BBC4-64AF70E89243}"/>
              </a:ext>
            </a:extLst>
          </p:cNvPr>
          <p:cNvSpPr txBox="1"/>
          <p:nvPr/>
        </p:nvSpPr>
        <p:spPr>
          <a:xfrm>
            <a:off x="680397" y="1023188"/>
            <a:ext cx="7986525" cy="5632311"/>
          </a:xfrm>
          <a:prstGeom prst="rect">
            <a:avLst/>
          </a:prstGeom>
          <a:noFill/>
        </p:spPr>
        <p:txBody>
          <a:bodyPr wrap="square">
            <a:spAutoFit/>
          </a:bodyPr>
          <a:lstStyle/>
          <a:p>
            <a:pPr algn="just"/>
            <a:r>
              <a:rPr lang="ru-RU" b="1" dirty="0"/>
              <a:t>Пример 2 для </a:t>
            </a:r>
            <a:r>
              <a:rPr lang="ru-RU" b="1" dirty="0" smtClean="0"/>
              <a:t>УСН:</a:t>
            </a:r>
            <a:endParaRPr lang="ru-RU" dirty="0"/>
          </a:p>
          <a:p>
            <a:pPr algn="just"/>
            <a:r>
              <a:rPr lang="ru-RU" dirty="0"/>
              <a:t>09.01.2023 уплачены денежные средства на КБК ЕНП в счет уплаты фиксированных страховых взносов за 2022 год — 43 211 ₽. А также денежные средства на КБК ЕНП в счет уплаты страховых взносов с доходов свыше 300 000 ₽, для которых срок уплаты — 03.07.2023</a:t>
            </a:r>
          </a:p>
          <a:p>
            <a:pPr algn="just"/>
            <a:r>
              <a:rPr lang="ru-RU" b="1" dirty="0"/>
              <a:t>Как оформить уменьшение налога?</a:t>
            </a:r>
            <a:endParaRPr lang="ru-RU" dirty="0"/>
          </a:p>
          <a:p>
            <a:pPr algn="just"/>
            <a:r>
              <a:rPr lang="ru-RU" dirty="0"/>
              <a:t>• </a:t>
            </a:r>
            <a:r>
              <a:rPr lang="ru-RU" i="1" dirty="0"/>
              <a:t>На страховые взносы за 2022 год, по которым наступил срок </a:t>
            </a:r>
            <a:r>
              <a:rPr lang="ru-RU" i="1" dirty="0" smtClean="0"/>
              <a:t>уплаты</a:t>
            </a:r>
            <a:r>
              <a:rPr lang="ru-RU" dirty="0" smtClean="0"/>
              <a:t>: </a:t>
            </a:r>
            <a:r>
              <a:rPr lang="ru-RU" dirty="0"/>
              <a:t>Налогоплательщик вправе уменьшить авансовый платеж за I квартал 2023 года по УСН на всю сумму взносов, уплаченную в I квартале 2023 года.</a:t>
            </a:r>
          </a:p>
          <a:p>
            <a:pPr algn="just"/>
            <a:r>
              <a:rPr lang="ru-RU" dirty="0"/>
              <a:t>• </a:t>
            </a:r>
            <a:r>
              <a:rPr lang="ru-RU" i="1" dirty="0"/>
              <a:t>На страховые взносы, по которым срок уплаты наступит в будущих отчетных </a:t>
            </a:r>
            <a:r>
              <a:rPr lang="ru-RU" i="1" dirty="0" smtClean="0"/>
              <a:t>периодах</a:t>
            </a:r>
            <a:r>
              <a:rPr lang="ru-RU" dirty="0" smtClean="0"/>
              <a:t>:</a:t>
            </a:r>
          </a:p>
          <a:p>
            <a:pPr algn="just"/>
            <a:r>
              <a:rPr lang="ru-RU" dirty="0" smtClean="0"/>
              <a:t> </a:t>
            </a:r>
            <a:r>
              <a:rPr lang="ru-RU" dirty="0"/>
              <a:t>Если денежные средства в счет уплаты страховых взносов были перечислены на КБК ЕНП, то для уменьшения авансового платежа по УСН за I квартал 2023 года на уплаченные в 1 квартале 2023 года страховые взносы, срок уплаты которых еще не наступил (03.07.2023), необходимо: до 31.03.2023 подать в налоговый орган Заявление о зачете на сумму взносов с доходов свыше 300 000 ₽.</a:t>
            </a:r>
          </a:p>
          <a:p>
            <a:pPr algn="just"/>
            <a:r>
              <a:rPr lang="ru-RU" dirty="0"/>
              <a:t>• или уплатить страховые взносы платежным поручением с реквизитами страховых взносов (КБК, отчетный период, и т.п.).</a:t>
            </a:r>
          </a:p>
          <a:p>
            <a:pPr algn="just"/>
            <a:endParaRPr lang="ru-RU" dirty="0"/>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3"/>
          <a:srcRect b="14181"/>
          <a:stretch/>
        </p:blipFill>
        <p:spPr>
          <a:xfrm>
            <a:off x="412221" y="233661"/>
            <a:ext cx="2355840" cy="754920"/>
          </a:xfrm>
          <a:prstGeom prst="rect">
            <a:avLst/>
          </a:prstGeom>
        </p:spPr>
      </p:pic>
      <p:sp>
        <p:nvSpPr>
          <p:cNvPr id="8" name="Line 5">
            <a:extLst>
              <a:ext uri="{FF2B5EF4-FFF2-40B4-BE49-F238E27FC236}">
                <a16:creationId xmlns="" xmlns:a16="http://schemas.microsoft.com/office/drawing/2014/main" id="{81E79B63-4151-4A9C-895C-B92BA3AC9DB5}"/>
              </a:ext>
            </a:extLst>
          </p:cNvPr>
          <p:cNvSpPr/>
          <p:nvPr/>
        </p:nvSpPr>
        <p:spPr>
          <a:xfrm>
            <a:off x="3632833" y="1103269"/>
            <a:ext cx="8110080" cy="0"/>
          </a:xfrm>
          <a:prstGeom prst="line">
            <a:avLst/>
          </a:prstGeom>
          <a:ln/>
        </p:spPr>
        <p:style>
          <a:lnRef idx="1">
            <a:schemeClr val="accent3"/>
          </a:lnRef>
          <a:fillRef idx="0">
            <a:schemeClr val="accent3"/>
          </a:fillRef>
          <a:effectRef idx="0">
            <a:schemeClr val="accent3"/>
          </a:effectRef>
          <a:fontRef idx="minor"/>
        </p:style>
      </p:sp>
      <p:sp>
        <p:nvSpPr>
          <p:cNvPr id="9" name="CustomShape 1">
            <a:extLst>
              <a:ext uri="{FF2B5EF4-FFF2-40B4-BE49-F238E27FC236}">
                <a16:creationId xmlns="" xmlns:a16="http://schemas.microsoft.com/office/drawing/2014/main" id="{20C67339-6A1C-4F9D-8A74-D056AA0B6743}"/>
              </a:ext>
            </a:extLst>
          </p:cNvPr>
          <p:cNvSpPr/>
          <p:nvPr/>
        </p:nvSpPr>
        <p:spPr>
          <a:xfrm>
            <a:off x="0" y="6340680"/>
            <a:ext cx="12191760" cy="517320"/>
          </a:xfrm>
          <a:prstGeom prst="rect">
            <a:avLst/>
          </a:prstGeom>
          <a:solidFill>
            <a:srgbClr val="CDDEE0"/>
          </a:solidFill>
          <a:ln>
            <a:noFill/>
          </a:ln>
        </p:spPr>
        <p:style>
          <a:lnRef idx="2">
            <a:schemeClr val="accent1">
              <a:shade val="50000"/>
            </a:schemeClr>
          </a:lnRef>
          <a:fillRef idx="1">
            <a:schemeClr val="accent1"/>
          </a:fillRef>
          <a:effectRef idx="0">
            <a:schemeClr val="accent1"/>
          </a:effectRef>
          <a:fontRef idx="minor"/>
        </p:style>
      </p:sp>
      <p:sp>
        <p:nvSpPr>
          <p:cNvPr id="10" name="CustomShape 4">
            <a:extLst>
              <a:ext uri="{FF2B5EF4-FFF2-40B4-BE49-F238E27FC236}">
                <a16:creationId xmlns="" xmlns:a16="http://schemas.microsoft.com/office/drawing/2014/main" id="{770229F1-50B0-4893-BC50-5F5573115AFA}"/>
              </a:ext>
            </a:extLst>
          </p:cNvPr>
          <p:cNvSpPr/>
          <p:nvPr/>
        </p:nvSpPr>
        <p:spPr>
          <a:xfrm>
            <a:off x="1523880" y="6410880"/>
            <a:ext cx="9143640" cy="401760"/>
          </a:xfrm>
          <a:prstGeom prst="rect">
            <a:avLst/>
          </a:prstGeom>
          <a:noFill/>
          <a:ln>
            <a:noFill/>
          </a:ln>
        </p:spPr>
        <p:style>
          <a:lnRef idx="0">
            <a:scrgbClr r="0" g="0" b="0"/>
          </a:lnRef>
          <a:fillRef idx="0">
            <a:scrgbClr r="0" g="0" b="0"/>
          </a:fillRef>
          <a:effectRef idx="0">
            <a:scrgbClr r="0" g="0" b="0"/>
          </a:effectRef>
          <a:fontRef idx="minor"/>
        </p:style>
        <p:txBody>
          <a:bodyPr>
            <a:noAutofit/>
          </a:bodyPr>
          <a:lstStyle/>
          <a:p>
            <a:pPr algn="ctr">
              <a:lnSpc>
                <a:spcPct val="90000"/>
              </a:lnSpc>
              <a:spcBef>
                <a:spcPts val="1001"/>
              </a:spcBef>
            </a:pPr>
            <a:r>
              <a:rPr lang="ru-RU" sz="2800" b="0" i="1" strike="noStrike" spc="-1" dirty="0">
                <a:solidFill>
                  <a:srgbClr val="58599B"/>
                </a:solidFill>
                <a:latin typeface="Warnock Pro"/>
              </a:rPr>
              <a:t>Защита интересов собственника. Надёжно!</a:t>
            </a:r>
            <a:endParaRPr lang="ru-RU" sz="2800" b="0" strike="noStrike" spc="-1" dirty="0">
              <a:latin typeface="Arial"/>
            </a:endParaRPr>
          </a:p>
        </p:txBody>
      </p:sp>
      <p:pic>
        <p:nvPicPr>
          <p:cNvPr id="11" name="Рисунок 10"/>
          <p:cNvPicPr>
            <a:picLocks noChangeAspect="1"/>
          </p:cNvPicPr>
          <p:nvPr/>
        </p:nvPicPr>
        <p:blipFill>
          <a:blip r:embed="rId4"/>
          <a:stretch>
            <a:fillRect/>
          </a:stretch>
        </p:blipFill>
        <p:spPr>
          <a:xfrm>
            <a:off x="8892209" y="1578280"/>
            <a:ext cx="3154925" cy="4669793"/>
          </a:xfrm>
          <a:prstGeom prst="rect">
            <a:avLst/>
          </a:prstGeom>
        </p:spPr>
      </p:pic>
    </p:spTree>
    <p:extLst>
      <p:ext uri="{BB962C8B-B14F-4D97-AF65-F5344CB8AC3E}">
        <p14:creationId xmlns:p14="http://schemas.microsoft.com/office/powerpoint/2010/main" val="364636317"/>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 xmlns:a16="http://schemas.microsoft.com/office/drawing/2014/main" id="{A4A87C69-C36A-4EE8-B31C-E59FE91CE915}"/>
              </a:ext>
            </a:extLst>
          </p:cNvPr>
          <p:cNvSpPr/>
          <p:nvPr/>
        </p:nvSpPr>
        <p:spPr>
          <a:xfrm>
            <a:off x="21783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3093425" y="191911"/>
            <a:ext cx="8741577" cy="1056315"/>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ru-RU" sz="2000" b="1" dirty="0">
                <a:solidFill>
                  <a:srgbClr val="0070C0"/>
                </a:solidFill>
              </a:rPr>
              <a:t>Как уменьшить налог на УСН (объект «Доходы») на уплаченные страховые взносы?</a:t>
            </a:r>
            <a:endParaRPr lang="ru-RU" sz="2000" b="1" dirty="0">
              <a:solidFill>
                <a:srgbClr val="0070C0"/>
              </a:solidFill>
            </a:endParaRPr>
          </a:p>
        </p:txBody>
      </p:sp>
      <p:sp>
        <p:nvSpPr>
          <p:cNvPr id="5" name="TextBox 4">
            <a:extLst>
              <a:ext uri="{FF2B5EF4-FFF2-40B4-BE49-F238E27FC236}">
                <a16:creationId xmlns="" xmlns:a16="http://schemas.microsoft.com/office/drawing/2014/main" id="{8A25DFB0-0884-4ADA-A8E0-DB093644E74A}"/>
              </a:ext>
            </a:extLst>
          </p:cNvPr>
          <p:cNvSpPr txBox="1"/>
          <p:nvPr/>
        </p:nvSpPr>
        <p:spPr>
          <a:xfrm>
            <a:off x="1920511" y="1937872"/>
            <a:ext cx="8537097" cy="923330"/>
          </a:xfrm>
          <a:prstGeom prst="rect">
            <a:avLst/>
          </a:prstGeom>
          <a:noFill/>
        </p:spPr>
        <p:txBody>
          <a:bodyPr wrap="square">
            <a:spAutoFit/>
          </a:bodyPr>
          <a:lstStyle/>
          <a:p>
            <a:pPr algn="just"/>
            <a:r>
              <a:rPr lang="ru-RU" dirty="0"/>
              <a:t> </a:t>
            </a:r>
            <a:endParaRPr lang="ru-RU" dirty="0">
              <a:solidFill>
                <a:srgbClr val="FF0000"/>
              </a:solidFill>
            </a:endParaRPr>
          </a:p>
          <a:p>
            <a:endParaRPr lang="ru-RU" dirty="0"/>
          </a:p>
          <a:p>
            <a:endParaRPr lang="ru-RU" dirty="0"/>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3"/>
          <a:srcRect b="14181"/>
          <a:stretch/>
        </p:blipFill>
        <p:spPr>
          <a:xfrm>
            <a:off x="412221" y="233661"/>
            <a:ext cx="2355840" cy="754920"/>
          </a:xfrm>
          <a:prstGeom prst="rect">
            <a:avLst/>
          </a:prstGeom>
        </p:spPr>
      </p:pic>
      <p:sp>
        <p:nvSpPr>
          <p:cNvPr id="8" name="Line 5">
            <a:extLst>
              <a:ext uri="{FF2B5EF4-FFF2-40B4-BE49-F238E27FC236}">
                <a16:creationId xmlns="" xmlns:a16="http://schemas.microsoft.com/office/drawing/2014/main" id="{81E79B63-4151-4A9C-895C-B92BA3AC9DB5}"/>
              </a:ext>
            </a:extLst>
          </p:cNvPr>
          <p:cNvSpPr/>
          <p:nvPr/>
        </p:nvSpPr>
        <p:spPr>
          <a:xfrm>
            <a:off x="3632833" y="1103269"/>
            <a:ext cx="8110080" cy="0"/>
          </a:xfrm>
          <a:prstGeom prst="line">
            <a:avLst/>
          </a:prstGeom>
          <a:ln/>
        </p:spPr>
        <p:style>
          <a:lnRef idx="1">
            <a:schemeClr val="accent3"/>
          </a:lnRef>
          <a:fillRef idx="0">
            <a:schemeClr val="accent3"/>
          </a:fillRef>
          <a:effectRef idx="0">
            <a:schemeClr val="accent3"/>
          </a:effectRef>
          <a:fontRef idx="minor"/>
        </p:style>
      </p:sp>
      <p:sp>
        <p:nvSpPr>
          <p:cNvPr id="9" name="CustomShape 1">
            <a:extLst>
              <a:ext uri="{FF2B5EF4-FFF2-40B4-BE49-F238E27FC236}">
                <a16:creationId xmlns="" xmlns:a16="http://schemas.microsoft.com/office/drawing/2014/main" id="{20C67339-6A1C-4F9D-8A74-D056AA0B6743}"/>
              </a:ext>
            </a:extLst>
          </p:cNvPr>
          <p:cNvSpPr/>
          <p:nvPr/>
        </p:nvSpPr>
        <p:spPr>
          <a:xfrm>
            <a:off x="0" y="6340680"/>
            <a:ext cx="12191760" cy="517320"/>
          </a:xfrm>
          <a:prstGeom prst="rect">
            <a:avLst/>
          </a:prstGeom>
          <a:solidFill>
            <a:srgbClr val="CDDEE0"/>
          </a:solidFill>
          <a:ln>
            <a:noFill/>
          </a:ln>
        </p:spPr>
        <p:style>
          <a:lnRef idx="2">
            <a:schemeClr val="accent1">
              <a:shade val="50000"/>
            </a:schemeClr>
          </a:lnRef>
          <a:fillRef idx="1">
            <a:schemeClr val="accent1"/>
          </a:fillRef>
          <a:effectRef idx="0">
            <a:schemeClr val="accent1"/>
          </a:effectRef>
          <a:fontRef idx="minor"/>
        </p:style>
      </p:sp>
      <p:sp>
        <p:nvSpPr>
          <p:cNvPr id="10" name="CustomShape 4">
            <a:extLst>
              <a:ext uri="{FF2B5EF4-FFF2-40B4-BE49-F238E27FC236}">
                <a16:creationId xmlns="" xmlns:a16="http://schemas.microsoft.com/office/drawing/2014/main" id="{770229F1-50B0-4893-BC50-5F5573115AFA}"/>
              </a:ext>
            </a:extLst>
          </p:cNvPr>
          <p:cNvSpPr/>
          <p:nvPr/>
        </p:nvSpPr>
        <p:spPr>
          <a:xfrm>
            <a:off x="1523880" y="6410880"/>
            <a:ext cx="9143640" cy="401760"/>
          </a:xfrm>
          <a:prstGeom prst="rect">
            <a:avLst/>
          </a:prstGeom>
          <a:noFill/>
          <a:ln>
            <a:noFill/>
          </a:ln>
        </p:spPr>
        <p:style>
          <a:lnRef idx="0">
            <a:scrgbClr r="0" g="0" b="0"/>
          </a:lnRef>
          <a:fillRef idx="0">
            <a:scrgbClr r="0" g="0" b="0"/>
          </a:fillRef>
          <a:effectRef idx="0">
            <a:scrgbClr r="0" g="0" b="0"/>
          </a:effectRef>
          <a:fontRef idx="minor"/>
        </p:style>
        <p:txBody>
          <a:bodyPr>
            <a:noAutofit/>
          </a:bodyPr>
          <a:lstStyle/>
          <a:p>
            <a:pPr algn="ctr">
              <a:lnSpc>
                <a:spcPct val="90000"/>
              </a:lnSpc>
              <a:spcBef>
                <a:spcPts val="1001"/>
              </a:spcBef>
            </a:pPr>
            <a:r>
              <a:rPr lang="ru-RU" sz="2800" b="0" i="1" strike="noStrike" spc="-1" dirty="0">
                <a:solidFill>
                  <a:srgbClr val="58599B"/>
                </a:solidFill>
                <a:latin typeface="Warnock Pro"/>
              </a:rPr>
              <a:t>Защита интересов собственника. Надёжно!</a:t>
            </a:r>
            <a:endParaRPr lang="ru-RU" sz="2800" b="0" strike="noStrike" spc="-1" dirty="0">
              <a:latin typeface="Arial"/>
            </a:endParaRPr>
          </a:p>
        </p:txBody>
      </p:sp>
      <p:sp>
        <p:nvSpPr>
          <p:cNvPr id="4" name="Прямоугольник 3"/>
          <p:cNvSpPr/>
          <p:nvPr/>
        </p:nvSpPr>
        <p:spPr>
          <a:xfrm>
            <a:off x="730685" y="1352593"/>
            <a:ext cx="6096000" cy="5355312"/>
          </a:xfrm>
          <a:prstGeom prst="rect">
            <a:avLst/>
          </a:prstGeom>
        </p:spPr>
        <p:txBody>
          <a:bodyPr>
            <a:spAutoFit/>
          </a:bodyPr>
          <a:lstStyle/>
          <a:p>
            <a:pPr algn="just"/>
            <a:r>
              <a:rPr lang="ru-RU" dirty="0"/>
              <a:t> </a:t>
            </a:r>
            <a:r>
              <a:rPr lang="ru-RU" b="1" dirty="0" smtClean="0">
                <a:solidFill>
                  <a:srgbClr val="FF0000"/>
                </a:solidFill>
              </a:rPr>
              <a:t>ВАЖНО! </a:t>
            </a:r>
            <a:r>
              <a:rPr lang="ru-RU" dirty="0" smtClean="0"/>
              <a:t>Без </a:t>
            </a:r>
            <a:r>
              <a:rPr lang="ru-RU" dirty="0"/>
              <a:t>такого заявления или платёжного поручения уменьшение авансового платежа на сумму взносов с доходов свыше 300 000 ₽ будет возможно только по УСН за III квартал 2023 года. Так как именно 03.07.2023 при наличии положительного сальдо ЕНС будет осуществлен зачет в счет уплаты страховых взносов</a:t>
            </a:r>
          </a:p>
          <a:p>
            <a:pPr algn="just"/>
            <a:r>
              <a:rPr lang="ru-RU" b="1" dirty="0"/>
              <a:t>Кроме того, </a:t>
            </a:r>
            <a:r>
              <a:rPr lang="ru-RU" dirty="0"/>
              <a:t>до 25.04.2023 </a:t>
            </a:r>
            <a:r>
              <a:rPr lang="ru-RU" b="1" dirty="0"/>
              <a:t>необходимо</a:t>
            </a:r>
            <a:r>
              <a:rPr lang="ru-RU" dirty="0"/>
              <a:t> представить Уведомление об исчисленных суммах в отношении авансового платежа по УСН за 1 квартал 2023 года. Указанное уведомление можно не представлять, если в платежном поручении на перечисление авансового платежа по УСН за 1 квартал (с учетом уменьшения на сумму фиксированных страховых взносов) будут указаны реквизиты для уплаты УСН (КБК УСН, отчетный период и т.п.)</a:t>
            </a:r>
          </a:p>
          <a:p>
            <a:pPr algn="just"/>
            <a:r>
              <a:rPr lang="ru-RU" dirty="0"/>
              <a:t>Уведомление об исчисленных суммах в отношении фиксированных страховых взносов не представляется.</a:t>
            </a:r>
          </a:p>
          <a:p>
            <a:r>
              <a:rPr lang="ru-RU" dirty="0"/>
              <a:t/>
            </a:r>
            <a:br>
              <a:rPr lang="ru-RU" dirty="0"/>
            </a:br>
            <a:endParaRPr lang="ru-RU" dirty="0"/>
          </a:p>
        </p:txBody>
      </p:sp>
      <p:pic>
        <p:nvPicPr>
          <p:cNvPr id="11" name="Рисунок 10"/>
          <p:cNvPicPr>
            <a:picLocks noChangeAspect="1"/>
          </p:cNvPicPr>
          <p:nvPr/>
        </p:nvPicPr>
        <p:blipFill>
          <a:blip r:embed="rId4"/>
          <a:stretch>
            <a:fillRect/>
          </a:stretch>
        </p:blipFill>
        <p:spPr>
          <a:xfrm>
            <a:off x="8029185" y="1553228"/>
            <a:ext cx="3077552" cy="4051125"/>
          </a:xfrm>
          <a:prstGeom prst="rect">
            <a:avLst/>
          </a:prstGeom>
        </p:spPr>
      </p:pic>
    </p:spTree>
    <p:extLst>
      <p:ext uri="{BB962C8B-B14F-4D97-AF65-F5344CB8AC3E}">
        <p14:creationId xmlns:p14="http://schemas.microsoft.com/office/powerpoint/2010/main" val="407790383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 xmlns:a16="http://schemas.microsoft.com/office/drawing/2014/main" id="{A4A87C69-C36A-4EE8-B31C-E59FE91CE915}"/>
              </a:ext>
            </a:extLst>
          </p:cNvPr>
          <p:cNvSpPr/>
          <p:nvPr/>
        </p:nvSpPr>
        <p:spPr>
          <a:xfrm>
            <a:off x="21783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3093425" y="191911"/>
            <a:ext cx="8741577" cy="1056315"/>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ru-RU" sz="2000" b="1" dirty="0">
                <a:solidFill>
                  <a:srgbClr val="0070C0"/>
                </a:solidFill>
              </a:rPr>
              <a:t>Как уменьшить налог на ПСН на уплаченные страховые взносы?</a:t>
            </a:r>
            <a:endParaRPr lang="ru-RU" sz="2000" b="1" dirty="0">
              <a:solidFill>
                <a:srgbClr val="0070C0"/>
              </a:solidFill>
            </a:endParaRPr>
          </a:p>
        </p:txBody>
      </p:sp>
      <p:sp>
        <p:nvSpPr>
          <p:cNvPr id="5" name="TextBox 4">
            <a:extLst>
              <a:ext uri="{FF2B5EF4-FFF2-40B4-BE49-F238E27FC236}">
                <a16:creationId xmlns="" xmlns:a16="http://schemas.microsoft.com/office/drawing/2014/main" id="{8A25DFB0-0884-4ADA-A8E0-DB093644E74A}"/>
              </a:ext>
            </a:extLst>
          </p:cNvPr>
          <p:cNvSpPr txBox="1"/>
          <p:nvPr/>
        </p:nvSpPr>
        <p:spPr>
          <a:xfrm>
            <a:off x="1920511" y="1937872"/>
            <a:ext cx="8537097" cy="923330"/>
          </a:xfrm>
          <a:prstGeom prst="rect">
            <a:avLst/>
          </a:prstGeom>
          <a:noFill/>
        </p:spPr>
        <p:txBody>
          <a:bodyPr wrap="square">
            <a:spAutoFit/>
          </a:bodyPr>
          <a:lstStyle/>
          <a:p>
            <a:pPr algn="just"/>
            <a:r>
              <a:rPr lang="ru-RU" dirty="0"/>
              <a:t> </a:t>
            </a:r>
            <a:endParaRPr lang="ru-RU" dirty="0">
              <a:solidFill>
                <a:srgbClr val="FF0000"/>
              </a:solidFill>
            </a:endParaRPr>
          </a:p>
          <a:p>
            <a:endParaRPr lang="ru-RU" dirty="0"/>
          </a:p>
          <a:p>
            <a:endParaRPr lang="ru-RU" dirty="0"/>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3"/>
          <a:srcRect b="14181"/>
          <a:stretch/>
        </p:blipFill>
        <p:spPr>
          <a:xfrm>
            <a:off x="412221" y="233661"/>
            <a:ext cx="2355840" cy="754920"/>
          </a:xfrm>
          <a:prstGeom prst="rect">
            <a:avLst/>
          </a:prstGeom>
        </p:spPr>
      </p:pic>
      <p:sp>
        <p:nvSpPr>
          <p:cNvPr id="8" name="Line 5">
            <a:extLst>
              <a:ext uri="{FF2B5EF4-FFF2-40B4-BE49-F238E27FC236}">
                <a16:creationId xmlns="" xmlns:a16="http://schemas.microsoft.com/office/drawing/2014/main" id="{81E79B63-4151-4A9C-895C-B92BA3AC9DB5}"/>
              </a:ext>
            </a:extLst>
          </p:cNvPr>
          <p:cNvSpPr/>
          <p:nvPr/>
        </p:nvSpPr>
        <p:spPr>
          <a:xfrm>
            <a:off x="3632833" y="1103269"/>
            <a:ext cx="8110080" cy="0"/>
          </a:xfrm>
          <a:prstGeom prst="line">
            <a:avLst/>
          </a:prstGeom>
          <a:ln/>
        </p:spPr>
        <p:style>
          <a:lnRef idx="1">
            <a:schemeClr val="accent3"/>
          </a:lnRef>
          <a:fillRef idx="0">
            <a:schemeClr val="accent3"/>
          </a:fillRef>
          <a:effectRef idx="0">
            <a:schemeClr val="accent3"/>
          </a:effectRef>
          <a:fontRef idx="minor"/>
        </p:style>
      </p:sp>
      <p:sp>
        <p:nvSpPr>
          <p:cNvPr id="9" name="CustomShape 1">
            <a:extLst>
              <a:ext uri="{FF2B5EF4-FFF2-40B4-BE49-F238E27FC236}">
                <a16:creationId xmlns="" xmlns:a16="http://schemas.microsoft.com/office/drawing/2014/main" id="{20C67339-6A1C-4F9D-8A74-D056AA0B6743}"/>
              </a:ext>
            </a:extLst>
          </p:cNvPr>
          <p:cNvSpPr/>
          <p:nvPr/>
        </p:nvSpPr>
        <p:spPr>
          <a:xfrm>
            <a:off x="0" y="6340680"/>
            <a:ext cx="12191760" cy="517320"/>
          </a:xfrm>
          <a:prstGeom prst="rect">
            <a:avLst/>
          </a:prstGeom>
          <a:solidFill>
            <a:srgbClr val="CDDEE0"/>
          </a:solidFill>
          <a:ln>
            <a:noFill/>
          </a:ln>
        </p:spPr>
        <p:style>
          <a:lnRef idx="2">
            <a:schemeClr val="accent1">
              <a:shade val="50000"/>
            </a:schemeClr>
          </a:lnRef>
          <a:fillRef idx="1">
            <a:schemeClr val="accent1"/>
          </a:fillRef>
          <a:effectRef idx="0">
            <a:schemeClr val="accent1"/>
          </a:effectRef>
          <a:fontRef idx="minor"/>
        </p:style>
      </p:sp>
      <p:sp>
        <p:nvSpPr>
          <p:cNvPr id="10" name="CustomShape 4">
            <a:extLst>
              <a:ext uri="{FF2B5EF4-FFF2-40B4-BE49-F238E27FC236}">
                <a16:creationId xmlns="" xmlns:a16="http://schemas.microsoft.com/office/drawing/2014/main" id="{770229F1-50B0-4893-BC50-5F5573115AFA}"/>
              </a:ext>
            </a:extLst>
          </p:cNvPr>
          <p:cNvSpPr/>
          <p:nvPr/>
        </p:nvSpPr>
        <p:spPr>
          <a:xfrm>
            <a:off x="1523880" y="6410880"/>
            <a:ext cx="9143640" cy="401760"/>
          </a:xfrm>
          <a:prstGeom prst="rect">
            <a:avLst/>
          </a:prstGeom>
          <a:noFill/>
          <a:ln>
            <a:noFill/>
          </a:ln>
        </p:spPr>
        <p:style>
          <a:lnRef idx="0">
            <a:scrgbClr r="0" g="0" b="0"/>
          </a:lnRef>
          <a:fillRef idx="0">
            <a:scrgbClr r="0" g="0" b="0"/>
          </a:fillRef>
          <a:effectRef idx="0">
            <a:scrgbClr r="0" g="0" b="0"/>
          </a:effectRef>
          <a:fontRef idx="minor"/>
        </p:style>
        <p:txBody>
          <a:bodyPr>
            <a:noAutofit/>
          </a:bodyPr>
          <a:lstStyle/>
          <a:p>
            <a:pPr algn="ctr">
              <a:lnSpc>
                <a:spcPct val="90000"/>
              </a:lnSpc>
              <a:spcBef>
                <a:spcPts val="1001"/>
              </a:spcBef>
            </a:pPr>
            <a:r>
              <a:rPr lang="ru-RU" sz="2800" b="0" i="1" strike="noStrike" spc="-1" dirty="0">
                <a:solidFill>
                  <a:srgbClr val="58599B"/>
                </a:solidFill>
                <a:latin typeface="Warnock Pro"/>
              </a:rPr>
              <a:t>Защита интересов собственника. Надёжно!</a:t>
            </a:r>
            <a:endParaRPr lang="ru-RU" sz="2800" b="0" strike="noStrike" spc="-1" dirty="0">
              <a:latin typeface="Arial"/>
            </a:endParaRPr>
          </a:p>
        </p:txBody>
      </p:sp>
      <p:sp>
        <p:nvSpPr>
          <p:cNvPr id="4" name="Прямоугольник 3"/>
          <p:cNvSpPr/>
          <p:nvPr/>
        </p:nvSpPr>
        <p:spPr>
          <a:xfrm>
            <a:off x="318052" y="1352593"/>
            <a:ext cx="11449877" cy="5909310"/>
          </a:xfrm>
          <a:prstGeom prst="rect">
            <a:avLst/>
          </a:prstGeom>
        </p:spPr>
        <p:txBody>
          <a:bodyPr wrap="square">
            <a:spAutoFit/>
          </a:bodyPr>
          <a:lstStyle/>
          <a:p>
            <a:pPr algn="just"/>
            <a:r>
              <a:rPr lang="ru-RU" dirty="0"/>
              <a:t> Для страховых взносов за 2022 год установлены следующие сроки уплаты:</a:t>
            </a:r>
          </a:p>
          <a:p>
            <a:pPr algn="just"/>
            <a:r>
              <a:rPr lang="ru-RU" dirty="0"/>
              <a:t>09.01.2023 — для фиксированных взносов в размере 43 211 ₽ (перенос с 31.12.2022 в связи с выходными);</a:t>
            </a:r>
          </a:p>
          <a:p>
            <a:pPr algn="just"/>
            <a:r>
              <a:rPr lang="ru-RU" dirty="0"/>
              <a:t>03.07.2023 — для страховых взносов с доходов свыше 300 000 ₽ (перенос с 01.07.2023).</a:t>
            </a:r>
          </a:p>
          <a:p>
            <a:pPr algn="just"/>
            <a:r>
              <a:rPr lang="ru-RU" b="1" dirty="0" smtClean="0"/>
              <a:t>Пример </a:t>
            </a:r>
            <a:r>
              <a:rPr lang="ru-RU" b="1" dirty="0"/>
              <a:t>для ПСН (нет наемных работников</a:t>
            </a:r>
            <a:r>
              <a:rPr lang="ru-RU" b="1" dirty="0" smtClean="0"/>
              <a:t>):</a:t>
            </a:r>
            <a:endParaRPr lang="ru-RU" dirty="0"/>
          </a:p>
          <a:p>
            <a:pPr algn="just"/>
            <a:r>
              <a:rPr lang="ru-RU" dirty="0"/>
              <a:t>20.11.2022 уплачены фиксированные страховые взносы в размере 43 211 ₽. Срок уплаты для них — 09.01.2023. Патент получен на весь 2022 год, сумма налога по патенту — 100 000 ₽.</a:t>
            </a:r>
          </a:p>
          <a:p>
            <a:pPr algn="just"/>
            <a:r>
              <a:rPr lang="ru-RU" dirty="0"/>
              <a:t>Налогоплательщик вправе уменьшить сумму налога на ПСН </a:t>
            </a:r>
            <a:r>
              <a:rPr lang="ru-RU" dirty="0" smtClean="0"/>
              <a:t>за 2022 </a:t>
            </a:r>
            <a:r>
              <a:rPr lang="ru-RU" dirty="0"/>
              <a:t>год на уплаченные в том же году страховые взносы. Налог к уплате составит 56 789 ₽: 100 000 ₽ - 43 211 ₽.</a:t>
            </a:r>
          </a:p>
          <a:p>
            <a:pPr algn="just"/>
            <a:r>
              <a:rPr lang="ru-RU" dirty="0"/>
              <a:t>Для уменьшения нужно подать Уведомление об уменьшении ПСН. Это можно было сделать как в 2022, так и в 2023 году.</a:t>
            </a:r>
          </a:p>
          <a:p>
            <a:pPr algn="just"/>
            <a:r>
              <a:rPr lang="ru-RU" dirty="0"/>
              <a:t>В рассматриваемом случае, уведомление об исчисленных суммах для фиксированных страховых взносов не представляется (п. 9 ст. 58 НК РФ). Оно необходимо только в двух случаях:</a:t>
            </a:r>
          </a:p>
          <a:p>
            <a:pPr algn="just"/>
            <a:r>
              <a:rPr lang="ru-RU" dirty="0"/>
              <a:t>- при уплате налогов и взносов до подачи декларации или расчета;</a:t>
            </a:r>
          </a:p>
          <a:p>
            <a:pPr algn="just"/>
            <a:r>
              <a:rPr lang="ru-RU" dirty="0"/>
              <a:t>- когда уплата предусмотрена до начисления, а декларация не подается.</a:t>
            </a:r>
          </a:p>
          <a:p>
            <a:pPr algn="just"/>
            <a:r>
              <a:rPr lang="ru-RU" dirty="0"/>
              <a:t>В отношении фиксированных страховых взносов не установлено представление налоговых деклараций (расчётов), при этом представление уведомления, не требуется, т.к. размер таких страховых взносов определяется не плательщиком страховых взносов, а определен положениями НК РФ (п. 1 ст. 430 НК РФ).</a:t>
            </a:r>
          </a:p>
          <a:p>
            <a:r>
              <a:rPr lang="ru-RU" dirty="0"/>
              <a:t/>
            </a:r>
            <a:br>
              <a:rPr lang="ru-RU" dirty="0"/>
            </a:br>
            <a:endParaRPr lang="ru-RU" dirty="0"/>
          </a:p>
          <a:p>
            <a:r>
              <a:rPr lang="ru-RU" dirty="0"/>
              <a:t/>
            </a:r>
            <a:br>
              <a:rPr lang="ru-RU" dirty="0"/>
            </a:br>
            <a:endParaRPr lang="ru-RU" dirty="0"/>
          </a:p>
        </p:txBody>
      </p:sp>
    </p:spTree>
    <p:extLst>
      <p:ext uri="{BB962C8B-B14F-4D97-AF65-F5344CB8AC3E}">
        <p14:creationId xmlns:p14="http://schemas.microsoft.com/office/powerpoint/2010/main" val="3474866461"/>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 xmlns:a16="http://schemas.microsoft.com/office/drawing/2014/main" id="{A4A87C69-C36A-4EE8-B31C-E59FE91CE915}"/>
              </a:ext>
            </a:extLst>
          </p:cNvPr>
          <p:cNvSpPr/>
          <p:nvPr/>
        </p:nvSpPr>
        <p:spPr>
          <a:xfrm>
            <a:off x="21783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3093425" y="191911"/>
            <a:ext cx="8741577" cy="1056315"/>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ru-RU" sz="2000" b="1" dirty="0">
                <a:solidFill>
                  <a:srgbClr val="0070C0"/>
                </a:solidFill>
              </a:rPr>
              <a:t>Как уменьшить налог на ПСН на уплаченные страховые взносы?</a:t>
            </a:r>
            <a:endParaRPr lang="ru-RU" sz="2000" b="1" dirty="0">
              <a:solidFill>
                <a:srgbClr val="0070C0"/>
              </a:solidFill>
            </a:endParaRPr>
          </a:p>
        </p:txBody>
      </p:sp>
      <p:sp>
        <p:nvSpPr>
          <p:cNvPr id="5" name="TextBox 4">
            <a:extLst>
              <a:ext uri="{FF2B5EF4-FFF2-40B4-BE49-F238E27FC236}">
                <a16:creationId xmlns="" xmlns:a16="http://schemas.microsoft.com/office/drawing/2014/main" id="{8A25DFB0-0884-4ADA-A8E0-DB093644E74A}"/>
              </a:ext>
            </a:extLst>
          </p:cNvPr>
          <p:cNvSpPr txBox="1"/>
          <p:nvPr/>
        </p:nvSpPr>
        <p:spPr>
          <a:xfrm>
            <a:off x="1920511" y="1937872"/>
            <a:ext cx="8537097" cy="923330"/>
          </a:xfrm>
          <a:prstGeom prst="rect">
            <a:avLst/>
          </a:prstGeom>
          <a:noFill/>
        </p:spPr>
        <p:txBody>
          <a:bodyPr wrap="square">
            <a:spAutoFit/>
          </a:bodyPr>
          <a:lstStyle/>
          <a:p>
            <a:pPr algn="just"/>
            <a:r>
              <a:rPr lang="ru-RU" dirty="0"/>
              <a:t> </a:t>
            </a:r>
            <a:endParaRPr lang="ru-RU" dirty="0">
              <a:solidFill>
                <a:srgbClr val="FF0000"/>
              </a:solidFill>
            </a:endParaRPr>
          </a:p>
          <a:p>
            <a:endParaRPr lang="ru-RU" dirty="0"/>
          </a:p>
          <a:p>
            <a:endParaRPr lang="ru-RU" dirty="0"/>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3"/>
          <a:srcRect b="14181"/>
          <a:stretch/>
        </p:blipFill>
        <p:spPr>
          <a:xfrm>
            <a:off x="412221" y="233661"/>
            <a:ext cx="2355840" cy="754920"/>
          </a:xfrm>
          <a:prstGeom prst="rect">
            <a:avLst/>
          </a:prstGeom>
        </p:spPr>
      </p:pic>
      <p:sp>
        <p:nvSpPr>
          <p:cNvPr id="8" name="Line 5">
            <a:extLst>
              <a:ext uri="{FF2B5EF4-FFF2-40B4-BE49-F238E27FC236}">
                <a16:creationId xmlns="" xmlns:a16="http://schemas.microsoft.com/office/drawing/2014/main" id="{81E79B63-4151-4A9C-895C-B92BA3AC9DB5}"/>
              </a:ext>
            </a:extLst>
          </p:cNvPr>
          <p:cNvSpPr/>
          <p:nvPr/>
        </p:nvSpPr>
        <p:spPr>
          <a:xfrm>
            <a:off x="3632833" y="1103269"/>
            <a:ext cx="8110080" cy="0"/>
          </a:xfrm>
          <a:prstGeom prst="line">
            <a:avLst/>
          </a:prstGeom>
          <a:ln/>
        </p:spPr>
        <p:style>
          <a:lnRef idx="1">
            <a:schemeClr val="accent3"/>
          </a:lnRef>
          <a:fillRef idx="0">
            <a:schemeClr val="accent3"/>
          </a:fillRef>
          <a:effectRef idx="0">
            <a:schemeClr val="accent3"/>
          </a:effectRef>
          <a:fontRef idx="minor"/>
        </p:style>
      </p:sp>
      <p:sp>
        <p:nvSpPr>
          <p:cNvPr id="9" name="CustomShape 1">
            <a:extLst>
              <a:ext uri="{FF2B5EF4-FFF2-40B4-BE49-F238E27FC236}">
                <a16:creationId xmlns="" xmlns:a16="http://schemas.microsoft.com/office/drawing/2014/main" id="{20C67339-6A1C-4F9D-8A74-D056AA0B6743}"/>
              </a:ext>
            </a:extLst>
          </p:cNvPr>
          <p:cNvSpPr/>
          <p:nvPr/>
        </p:nvSpPr>
        <p:spPr>
          <a:xfrm>
            <a:off x="0" y="6340680"/>
            <a:ext cx="12191760" cy="517320"/>
          </a:xfrm>
          <a:prstGeom prst="rect">
            <a:avLst/>
          </a:prstGeom>
          <a:solidFill>
            <a:srgbClr val="CDDEE0"/>
          </a:solidFill>
          <a:ln>
            <a:noFill/>
          </a:ln>
        </p:spPr>
        <p:style>
          <a:lnRef idx="2">
            <a:schemeClr val="accent1">
              <a:shade val="50000"/>
            </a:schemeClr>
          </a:lnRef>
          <a:fillRef idx="1">
            <a:schemeClr val="accent1"/>
          </a:fillRef>
          <a:effectRef idx="0">
            <a:schemeClr val="accent1"/>
          </a:effectRef>
          <a:fontRef idx="minor"/>
        </p:style>
      </p:sp>
      <p:sp>
        <p:nvSpPr>
          <p:cNvPr id="10" name="CustomShape 4">
            <a:extLst>
              <a:ext uri="{FF2B5EF4-FFF2-40B4-BE49-F238E27FC236}">
                <a16:creationId xmlns="" xmlns:a16="http://schemas.microsoft.com/office/drawing/2014/main" id="{770229F1-50B0-4893-BC50-5F5573115AFA}"/>
              </a:ext>
            </a:extLst>
          </p:cNvPr>
          <p:cNvSpPr/>
          <p:nvPr/>
        </p:nvSpPr>
        <p:spPr>
          <a:xfrm>
            <a:off x="1523880" y="6410880"/>
            <a:ext cx="9143640" cy="401760"/>
          </a:xfrm>
          <a:prstGeom prst="rect">
            <a:avLst/>
          </a:prstGeom>
          <a:noFill/>
          <a:ln>
            <a:noFill/>
          </a:ln>
        </p:spPr>
        <p:style>
          <a:lnRef idx="0">
            <a:scrgbClr r="0" g="0" b="0"/>
          </a:lnRef>
          <a:fillRef idx="0">
            <a:scrgbClr r="0" g="0" b="0"/>
          </a:fillRef>
          <a:effectRef idx="0">
            <a:scrgbClr r="0" g="0" b="0"/>
          </a:effectRef>
          <a:fontRef idx="minor"/>
        </p:style>
        <p:txBody>
          <a:bodyPr>
            <a:noAutofit/>
          </a:bodyPr>
          <a:lstStyle/>
          <a:p>
            <a:pPr algn="ctr">
              <a:lnSpc>
                <a:spcPct val="90000"/>
              </a:lnSpc>
              <a:spcBef>
                <a:spcPts val="1001"/>
              </a:spcBef>
            </a:pPr>
            <a:r>
              <a:rPr lang="ru-RU" sz="2800" b="0" i="1" strike="noStrike" spc="-1" dirty="0">
                <a:solidFill>
                  <a:srgbClr val="58599B"/>
                </a:solidFill>
                <a:latin typeface="Warnock Pro"/>
              </a:rPr>
              <a:t>Защита интересов собственника. Надёжно!</a:t>
            </a:r>
            <a:endParaRPr lang="ru-RU" sz="2800" b="0" strike="noStrike" spc="-1" dirty="0">
              <a:latin typeface="Arial"/>
            </a:endParaRPr>
          </a:p>
        </p:txBody>
      </p:sp>
      <p:sp>
        <p:nvSpPr>
          <p:cNvPr id="4" name="Прямоугольник 3"/>
          <p:cNvSpPr/>
          <p:nvPr/>
        </p:nvSpPr>
        <p:spPr>
          <a:xfrm>
            <a:off x="318052" y="1352593"/>
            <a:ext cx="11449877" cy="6463308"/>
          </a:xfrm>
          <a:prstGeom prst="rect">
            <a:avLst/>
          </a:prstGeom>
        </p:spPr>
        <p:txBody>
          <a:bodyPr wrap="square">
            <a:spAutoFit/>
          </a:bodyPr>
          <a:lstStyle/>
          <a:p>
            <a:pPr algn="just"/>
            <a:r>
              <a:rPr lang="ru-RU" dirty="0"/>
              <a:t> </a:t>
            </a:r>
            <a:r>
              <a:rPr lang="ru-RU" b="1" dirty="0"/>
              <a:t>Пример для ПСН (есть наемные работники</a:t>
            </a:r>
            <a:r>
              <a:rPr lang="ru-RU" b="1" dirty="0" smtClean="0"/>
              <a:t>):</a:t>
            </a:r>
            <a:endParaRPr lang="ru-RU" b="1" dirty="0"/>
          </a:p>
          <a:p>
            <a:pPr algn="just"/>
            <a:r>
              <a:rPr lang="ru-RU" dirty="0"/>
              <a:t>Налогоплательщик на ПСН уплатил:</a:t>
            </a:r>
          </a:p>
          <a:p>
            <a:pPr algn="just"/>
            <a:r>
              <a:rPr lang="ru-RU" dirty="0"/>
              <a:t>• 05.02.2023 денежные средства на КБК ЕНП в счет уплаты фиксированных страховых взносов за 2023 год в размере 45 000 ₽. по сроку уплаты 31.12.2023.</a:t>
            </a:r>
          </a:p>
          <a:p>
            <a:pPr algn="just"/>
            <a:r>
              <a:rPr lang="ru-RU" dirty="0"/>
              <a:t>• 15.02.2023 денежные средства на КБК ЕНП в счет уплаты страховых взносов за наемных работников в размере 8 000 ₽ за январь по сроку уплаты 28.02.2023.</a:t>
            </a:r>
          </a:p>
          <a:p>
            <a:pPr algn="just"/>
            <a:r>
              <a:rPr lang="ru-RU" dirty="0"/>
              <a:t>Патент получен на период с 01.01.2023 по 31.03.2023. Сумма налога по патенту — 100 000 ₽.</a:t>
            </a:r>
          </a:p>
          <a:p>
            <a:pPr algn="just"/>
            <a:r>
              <a:rPr lang="ru-RU" b="1" dirty="0" smtClean="0"/>
              <a:t>Как </a:t>
            </a:r>
            <a:r>
              <a:rPr lang="ru-RU" b="1" dirty="0"/>
              <a:t>уменьшить </a:t>
            </a:r>
            <a:r>
              <a:rPr lang="ru-RU" b="1" dirty="0" smtClean="0"/>
              <a:t>налог?</a:t>
            </a:r>
          </a:p>
          <a:p>
            <a:pPr algn="just"/>
            <a:r>
              <a:rPr lang="ru-RU" b="1" dirty="0" smtClean="0"/>
              <a:t> </a:t>
            </a:r>
            <a:r>
              <a:rPr lang="ru-RU" dirty="0"/>
              <a:t>Налогоплательщик вправе уменьшить налог на ПСН за 2023 год на уплаченные в 2023 году страховые взносы как за себя, так и за работников. При использовании труда наемных работников в деятельности на ПСН налог по патенту уменьшается не более чем на 50%.</a:t>
            </a:r>
          </a:p>
          <a:p>
            <a:pPr algn="just"/>
            <a:r>
              <a:rPr lang="ru-RU" dirty="0"/>
              <a:t>Налог на ПСН к уплате составит 50 000 ₽: 100 000 ₽ - 50 000 ₽.</a:t>
            </a:r>
          </a:p>
          <a:p>
            <a:pPr algn="just"/>
            <a:r>
              <a:rPr lang="ru-RU" b="1" dirty="0" smtClean="0"/>
              <a:t>Как </a:t>
            </a:r>
            <a:r>
              <a:rPr lang="ru-RU" b="1" dirty="0"/>
              <a:t>оформить </a:t>
            </a:r>
            <a:r>
              <a:rPr lang="ru-RU" b="1" dirty="0" smtClean="0"/>
              <a:t>уменьшение</a:t>
            </a:r>
            <a:r>
              <a:rPr lang="ru-RU" dirty="0" smtClean="0"/>
              <a:t>? </a:t>
            </a:r>
          </a:p>
          <a:p>
            <a:pPr algn="just"/>
            <a:r>
              <a:rPr lang="ru-RU" dirty="0" smtClean="0"/>
              <a:t>Не </a:t>
            </a:r>
            <a:r>
              <a:rPr lang="ru-RU" dirty="0"/>
              <a:t>позднее 25.02.2023 необходимо представить Уведомление об исчисленных суммах в отношении страховых взносов за январь 2023 года, уплаченных за работников.</a:t>
            </a:r>
          </a:p>
          <a:p>
            <a:pPr algn="just"/>
            <a:r>
              <a:rPr lang="ru-RU" dirty="0"/>
              <a:t>До 31.03.2023 подать в налоговый орган Заявление о зачете перечисленной суммы ЕНП в счет исполнения предстоящей обязанности по уплате фиксированных страховых взносов.</a:t>
            </a:r>
          </a:p>
          <a:p>
            <a:pPr algn="just"/>
            <a:r>
              <a:rPr lang="ru-RU" dirty="0"/>
              <a:t>Уведомление об уменьшении налога по ПСН за 2023 год может быть представлено как в 2023, так и в 2024 году.</a:t>
            </a:r>
          </a:p>
          <a:p>
            <a:pPr algn="just"/>
            <a:endParaRPr lang="ru-RU" dirty="0"/>
          </a:p>
          <a:p>
            <a:pPr algn="just"/>
            <a:r>
              <a:rPr lang="ru-RU" dirty="0"/>
              <a:t> </a:t>
            </a:r>
          </a:p>
          <a:p>
            <a:pPr algn="just"/>
            <a:endParaRPr lang="ru-RU" dirty="0"/>
          </a:p>
          <a:p>
            <a:r>
              <a:rPr lang="ru-RU" dirty="0"/>
              <a:t/>
            </a:r>
            <a:br>
              <a:rPr lang="ru-RU" dirty="0"/>
            </a:br>
            <a:endParaRPr lang="ru-RU" dirty="0"/>
          </a:p>
        </p:txBody>
      </p:sp>
    </p:spTree>
    <p:extLst>
      <p:ext uri="{BB962C8B-B14F-4D97-AF65-F5344CB8AC3E}">
        <p14:creationId xmlns:p14="http://schemas.microsoft.com/office/powerpoint/2010/main" val="405368632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Прямоугольник 10">
            <a:extLst>
              <a:ext uri="{FF2B5EF4-FFF2-40B4-BE49-F238E27FC236}">
                <a16:creationId xmlns="" xmlns:a16="http://schemas.microsoft.com/office/drawing/2014/main" id="{867A67F1-D54E-4FF5-ACE9-9AC01A85A0E8}"/>
              </a:ext>
            </a:extLst>
          </p:cNvPr>
          <p:cNvSpPr/>
          <p:nvPr/>
        </p:nvSpPr>
        <p:spPr>
          <a:xfrm>
            <a:off x="2857450" y="184766"/>
            <a:ext cx="8741577" cy="816304"/>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buClr>
                <a:srgbClr val="0070C0"/>
              </a:buClr>
            </a:pPr>
            <a:r>
              <a:rPr lang="ru-RU" sz="2000" b="1" dirty="0" smtClean="0">
                <a:solidFill>
                  <a:srgbClr val="0070C0"/>
                </a:solidFill>
              </a:rPr>
              <a:t>ПЛЮСЫ  И ПРЕИМУЩЕСТВА ЕДИНОГО НАЛОГОВОГО ПЛАТЕЖА</a:t>
            </a:r>
            <a:endParaRPr lang="ru-RU" sz="2000" b="1" dirty="0">
              <a:solidFill>
                <a:srgbClr val="0070C0"/>
              </a:solidFill>
            </a:endParaRPr>
          </a:p>
        </p:txBody>
      </p:sp>
      <p:sp>
        <p:nvSpPr>
          <p:cNvPr id="2" name="Прямоугольник 1">
            <a:extLst>
              <a:ext uri="{FF2B5EF4-FFF2-40B4-BE49-F238E27FC236}">
                <a16:creationId xmlns="" xmlns:a16="http://schemas.microsoft.com/office/drawing/2014/main" id="{A4A87C69-C36A-4EE8-B31C-E59FE91CE915}"/>
              </a:ext>
            </a:extLst>
          </p:cNvPr>
          <p:cNvSpPr/>
          <p:nvPr/>
        </p:nvSpPr>
        <p:spPr>
          <a:xfrm>
            <a:off x="21783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5" name="TextBox 4">
            <a:extLst>
              <a:ext uri="{FF2B5EF4-FFF2-40B4-BE49-F238E27FC236}">
                <a16:creationId xmlns="" xmlns:a16="http://schemas.microsoft.com/office/drawing/2014/main" id="{8A25DFB0-0884-4ADA-A8E0-DB093644E74A}"/>
              </a:ext>
            </a:extLst>
          </p:cNvPr>
          <p:cNvSpPr txBox="1"/>
          <p:nvPr/>
        </p:nvSpPr>
        <p:spPr>
          <a:xfrm>
            <a:off x="1920511" y="1937872"/>
            <a:ext cx="8537097" cy="923330"/>
          </a:xfrm>
          <a:prstGeom prst="rect">
            <a:avLst/>
          </a:prstGeom>
          <a:noFill/>
        </p:spPr>
        <p:txBody>
          <a:bodyPr wrap="square">
            <a:spAutoFit/>
          </a:bodyPr>
          <a:lstStyle/>
          <a:p>
            <a:pPr algn="just"/>
            <a:r>
              <a:rPr lang="ru-RU" dirty="0"/>
              <a:t> </a:t>
            </a:r>
            <a:endParaRPr lang="ru-RU" dirty="0">
              <a:solidFill>
                <a:srgbClr val="FF0000"/>
              </a:solidFill>
            </a:endParaRPr>
          </a:p>
          <a:p>
            <a:endParaRPr lang="ru-RU" dirty="0"/>
          </a:p>
          <a:p>
            <a:endParaRPr lang="ru-RU" dirty="0"/>
          </a:p>
        </p:txBody>
      </p:sp>
      <p:sp>
        <p:nvSpPr>
          <p:cNvPr id="7" name="TextBox 6">
            <a:extLst>
              <a:ext uri="{FF2B5EF4-FFF2-40B4-BE49-F238E27FC236}">
                <a16:creationId xmlns="" xmlns:a16="http://schemas.microsoft.com/office/drawing/2014/main" id="{652483EA-B45D-4A4B-BBC4-64AF70E89243}"/>
              </a:ext>
            </a:extLst>
          </p:cNvPr>
          <p:cNvSpPr txBox="1"/>
          <p:nvPr/>
        </p:nvSpPr>
        <p:spPr>
          <a:xfrm>
            <a:off x="412221" y="1291542"/>
            <a:ext cx="7592092" cy="5075877"/>
          </a:xfrm>
          <a:prstGeom prst="rect">
            <a:avLst/>
          </a:prstGeom>
          <a:noFill/>
        </p:spPr>
        <p:txBody>
          <a:bodyPr wrap="square">
            <a:spAutoFit/>
          </a:bodyPr>
          <a:lstStyle/>
          <a:p>
            <a:pPr marL="285750" indent="-285750" algn="just">
              <a:lnSpc>
                <a:spcPct val="107000"/>
              </a:lnSpc>
              <a:spcAft>
                <a:spcPts val="800"/>
              </a:spcAft>
              <a:buFont typeface="Wingdings" panose="05000000000000000000" pitchFamily="2" charset="2"/>
              <a:buChar char="q"/>
            </a:pPr>
            <a:r>
              <a:rPr lang="ru-RU" b="1" dirty="0">
                <a:ea typeface="Calibri" panose="020F0502020204030204" pitchFamily="34" charset="0"/>
                <a:cs typeface="Times New Roman" panose="02020603050405020304" pitchFamily="18" charset="0"/>
              </a:rPr>
              <a:t>Переплату можно вернуть или поделиться с другом:</a:t>
            </a:r>
            <a:endParaRPr lang="ru-RU" dirty="0">
              <a:ea typeface="Calibri" panose="020F0502020204030204" pitchFamily="34" charset="0"/>
              <a:cs typeface="Times New Roman" panose="02020603050405020304" pitchFamily="18" charset="0"/>
            </a:endParaRPr>
          </a:p>
          <a:p>
            <a:pPr marL="285750" lvl="0" indent="-285750" algn="just">
              <a:lnSpc>
                <a:spcPct val="107000"/>
              </a:lnSpc>
              <a:spcAft>
                <a:spcPts val="800"/>
              </a:spcAft>
              <a:buFont typeface="Wingdings" panose="05000000000000000000" pitchFamily="2" charset="2"/>
              <a:buChar char="Ø"/>
            </a:pPr>
            <a:r>
              <a:rPr lang="ru-RU" dirty="0">
                <a:ea typeface="Calibri" panose="020F0502020204030204" pitchFamily="34" charset="0"/>
                <a:cs typeface="Times New Roman" panose="02020603050405020304" pitchFamily="18" charset="0"/>
              </a:rPr>
              <a:t>один день для </a:t>
            </a:r>
            <a:r>
              <a:rPr lang="ru-RU" dirty="0" smtClean="0">
                <a:ea typeface="Calibri" panose="020F0502020204030204" pitchFamily="34" charset="0"/>
                <a:cs typeface="Times New Roman" panose="02020603050405020304" pitchFamily="18" charset="0"/>
              </a:rPr>
              <a:t>возврата (срок </a:t>
            </a:r>
            <a:r>
              <a:rPr lang="ru-RU" dirty="0">
                <a:ea typeface="Calibri" panose="020F0502020204030204" pitchFamily="34" charset="0"/>
                <a:cs typeface="Times New Roman" panose="02020603050405020304" pitchFamily="18" charset="0"/>
              </a:rPr>
              <a:t>возврата </a:t>
            </a:r>
            <a:r>
              <a:rPr lang="ru-RU" dirty="0" smtClean="0">
                <a:ea typeface="Calibri" panose="020F0502020204030204" pitchFamily="34" charset="0"/>
                <a:cs typeface="Times New Roman" panose="02020603050405020304" pitchFamily="18" charset="0"/>
              </a:rPr>
              <a:t>сократился </a:t>
            </a:r>
            <a:r>
              <a:rPr lang="ru-RU" dirty="0">
                <a:ea typeface="Calibri" panose="020F0502020204030204" pitchFamily="34" charset="0"/>
                <a:cs typeface="Times New Roman" panose="02020603050405020304" pitchFamily="18" charset="0"/>
              </a:rPr>
              <a:t>в 10 раз! </a:t>
            </a:r>
            <a:r>
              <a:rPr lang="ru-RU" dirty="0" smtClean="0">
                <a:ea typeface="Calibri" panose="020F0502020204030204" pitchFamily="34" charset="0"/>
                <a:cs typeface="Times New Roman" panose="02020603050405020304" pitchFamily="18" charset="0"/>
              </a:rPr>
              <a:t>)</a:t>
            </a:r>
          </a:p>
          <a:p>
            <a:pPr lvl="0" algn="just">
              <a:lnSpc>
                <a:spcPct val="107000"/>
              </a:lnSpc>
              <a:spcAft>
                <a:spcPts val="800"/>
              </a:spcAft>
            </a:pPr>
            <a:r>
              <a:rPr lang="ru-RU" i="1" dirty="0" smtClean="0">
                <a:ea typeface="Calibri" panose="020F0502020204030204" pitchFamily="34" charset="0"/>
                <a:cs typeface="Times New Roman" panose="02020603050405020304" pitchFamily="18" charset="0"/>
              </a:rPr>
              <a:t>(</a:t>
            </a:r>
            <a:r>
              <a:rPr lang="ru-RU" dirty="0">
                <a:ea typeface="Calibri" panose="020F0502020204030204" pitchFamily="34" charset="0"/>
                <a:cs typeface="Times New Roman" panose="02020603050405020304" pitchFamily="18" charset="0"/>
              </a:rPr>
              <a:t>поручение на возврат </a:t>
            </a:r>
            <a:r>
              <a:rPr lang="ru-RU" dirty="0" smtClean="0">
                <a:ea typeface="Calibri" panose="020F0502020204030204" pitchFamily="34" charset="0"/>
                <a:cs typeface="Times New Roman" panose="02020603050405020304" pitchFamily="18" charset="0"/>
              </a:rPr>
              <a:t>направляется в </a:t>
            </a:r>
            <a:r>
              <a:rPr lang="ru-RU" dirty="0">
                <a:ea typeface="Calibri" panose="020F0502020204030204" pitchFamily="34" charset="0"/>
                <a:cs typeface="Times New Roman" panose="02020603050405020304" pitchFamily="18" charset="0"/>
              </a:rPr>
              <a:t>Казначейство России не позднее дня, следующего за днем после получения заявления от налогоплательщика)</a:t>
            </a:r>
          </a:p>
          <a:p>
            <a:pPr marL="285750" lvl="0" indent="-285750" algn="just">
              <a:lnSpc>
                <a:spcPct val="107000"/>
              </a:lnSpc>
              <a:spcAft>
                <a:spcPts val="800"/>
              </a:spcAft>
              <a:buFont typeface="Wingdings" panose="05000000000000000000" pitchFamily="2" charset="2"/>
              <a:buChar char="Ø"/>
            </a:pPr>
            <a:r>
              <a:rPr lang="ru-RU" dirty="0">
                <a:ea typeface="Calibri" panose="020F0502020204030204" pitchFamily="34" charset="0"/>
                <a:cs typeface="Times New Roman" panose="02020603050405020304" pitchFamily="18" charset="0"/>
              </a:rPr>
              <a:t>отсутствие срока давности образования переплаты</a:t>
            </a:r>
          </a:p>
          <a:p>
            <a:pPr algn="just">
              <a:lnSpc>
                <a:spcPct val="107000"/>
              </a:lnSpc>
              <a:spcAft>
                <a:spcPts val="800"/>
              </a:spcAft>
            </a:pPr>
            <a:r>
              <a:rPr lang="ru-RU" i="1" dirty="0">
                <a:ea typeface="Calibri" panose="020F0502020204030204" pitchFamily="34" charset="0"/>
                <a:cs typeface="Times New Roman" panose="02020603050405020304" pitchFamily="18" charset="0"/>
              </a:rPr>
              <a:t>(</a:t>
            </a:r>
            <a:r>
              <a:rPr lang="ru-RU" dirty="0">
                <a:ea typeface="Calibri" panose="020F0502020204030204" pitchFamily="34" charset="0"/>
                <a:cs typeface="Times New Roman" panose="02020603050405020304" pitchFamily="18" charset="0"/>
              </a:rPr>
              <a:t>существующее </a:t>
            </a:r>
            <a:r>
              <a:rPr lang="ru-RU" dirty="0" smtClean="0">
                <a:ea typeface="Calibri" panose="020F0502020204030204" pitchFamily="34" charset="0"/>
                <a:cs typeface="Times New Roman" panose="02020603050405020304" pitchFamily="18" charset="0"/>
              </a:rPr>
              <a:t>ранее </a:t>
            </a:r>
            <a:r>
              <a:rPr lang="ru-RU" dirty="0">
                <a:ea typeface="Calibri" panose="020F0502020204030204" pitchFamily="34" charset="0"/>
                <a:cs typeface="Times New Roman" panose="02020603050405020304" pitchFamily="18" charset="0"/>
              </a:rPr>
              <a:t>ограничение в три года на возврат/зачет исключается для сумм, уплаченных/зачтенных после 2020 года)</a:t>
            </a:r>
          </a:p>
          <a:p>
            <a:pPr marL="285750" lvl="0" indent="-285750" algn="just">
              <a:lnSpc>
                <a:spcPct val="107000"/>
              </a:lnSpc>
              <a:spcAft>
                <a:spcPts val="0"/>
              </a:spcAft>
              <a:buFont typeface="Wingdings" panose="05000000000000000000" pitchFamily="2" charset="2"/>
              <a:buChar char="Ø"/>
            </a:pPr>
            <a:r>
              <a:rPr lang="ru-RU" dirty="0">
                <a:ea typeface="Calibri" panose="020F0502020204030204" pitchFamily="34" charset="0"/>
                <a:cs typeface="Times New Roman" panose="02020603050405020304" pitchFamily="18" charset="0"/>
              </a:rPr>
              <a:t>отсутствие задолженностей и мер взыскания при наличии переплаты</a:t>
            </a:r>
          </a:p>
          <a:p>
            <a:pPr marL="285750" lvl="0" indent="-285750" algn="just">
              <a:lnSpc>
                <a:spcPct val="107000"/>
              </a:lnSpc>
              <a:spcAft>
                <a:spcPts val="800"/>
              </a:spcAft>
              <a:buFont typeface="Wingdings" panose="05000000000000000000" pitchFamily="2" charset="2"/>
              <a:buChar char="Ø"/>
            </a:pPr>
            <a:r>
              <a:rPr lang="ru-RU" dirty="0">
                <a:ea typeface="Calibri" panose="020F0502020204030204" pitchFamily="34" charset="0"/>
                <a:cs typeface="Times New Roman" panose="02020603050405020304" pitchFamily="18" charset="0"/>
              </a:rPr>
              <a:t>возможность зачисления «свободных» денежных средств по заявлению налогоплательщика на Единый налоговый платеж (ЕНП) другого лица</a:t>
            </a:r>
          </a:p>
          <a:p>
            <a:pPr lvl="0" algn="just">
              <a:buClr>
                <a:srgbClr val="0070C0"/>
              </a:buClr>
            </a:pPr>
            <a:endParaRPr lang="ru-RU" dirty="0" smtClean="0"/>
          </a:p>
          <a:p>
            <a:pPr lvl="0" algn="just">
              <a:buClr>
                <a:srgbClr val="0070C0"/>
              </a:buClr>
            </a:pPr>
            <a:r>
              <a:rPr lang="ru-RU" dirty="0"/>
              <a:t>Такая система уплаты налогов уже прошла трехлетнюю апробацию и положительно зарекомендовала себя в виде института единого налогового платежа физического лица. </a:t>
            </a:r>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2"/>
          <a:srcRect b="14181"/>
          <a:stretch/>
        </p:blipFill>
        <p:spPr>
          <a:xfrm>
            <a:off x="412221" y="233661"/>
            <a:ext cx="2355840" cy="754920"/>
          </a:xfrm>
          <a:prstGeom prst="rect">
            <a:avLst/>
          </a:prstGeom>
        </p:spPr>
      </p:pic>
      <p:sp>
        <p:nvSpPr>
          <p:cNvPr id="8" name="Line 5">
            <a:extLst>
              <a:ext uri="{FF2B5EF4-FFF2-40B4-BE49-F238E27FC236}">
                <a16:creationId xmlns="" xmlns:a16="http://schemas.microsoft.com/office/drawing/2014/main" id="{81E79B63-4151-4A9C-895C-B92BA3AC9DB5}"/>
              </a:ext>
            </a:extLst>
          </p:cNvPr>
          <p:cNvSpPr/>
          <p:nvPr/>
        </p:nvSpPr>
        <p:spPr>
          <a:xfrm>
            <a:off x="3556440" y="981720"/>
            <a:ext cx="8110080" cy="0"/>
          </a:xfrm>
          <a:prstGeom prst="line">
            <a:avLst/>
          </a:prstGeom>
          <a:ln/>
        </p:spPr>
        <p:style>
          <a:lnRef idx="1">
            <a:schemeClr val="accent3"/>
          </a:lnRef>
          <a:fillRef idx="0">
            <a:schemeClr val="accent3"/>
          </a:fillRef>
          <a:effectRef idx="0">
            <a:schemeClr val="accent3"/>
          </a:effectRef>
          <a:fontRef idx="minor"/>
        </p:style>
      </p:sp>
      <p:sp>
        <p:nvSpPr>
          <p:cNvPr id="9" name="CustomShape 1">
            <a:extLst>
              <a:ext uri="{FF2B5EF4-FFF2-40B4-BE49-F238E27FC236}">
                <a16:creationId xmlns="" xmlns:a16="http://schemas.microsoft.com/office/drawing/2014/main" id="{20C67339-6A1C-4F9D-8A74-D056AA0B6743}"/>
              </a:ext>
            </a:extLst>
          </p:cNvPr>
          <p:cNvSpPr/>
          <p:nvPr/>
        </p:nvSpPr>
        <p:spPr>
          <a:xfrm>
            <a:off x="-180" y="6369855"/>
            <a:ext cx="12191760" cy="517320"/>
          </a:xfrm>
          <a:prstGeom prst="rect">
            <a:avLst/>
          </a:prstGeom>
          <a:solidFill>
            <a:srgbClr val="CDDEE0"/>
          </a:solidFill>
          <a:ln>
            <a:noFill/>
          </a:ln>
        </p:spPr>
        <p:style>
          <a:lnRef idx="2">
            <a:schemeClr val="accent1">
              <a:shade val="50000"/>
            </a:schemeClr>
          </a:lnRef>
          <a:fillRef idx="1">
            <a:schemeClr val="accent1"/>
          </a:fillRef>
          <a:effectRef idx="0">
            <a:schemeClr val="accent1"/>
          </a:effectRef>
          <a:fontRef idx="minor"/>
        </p:style>
      </p:sp>
      <p:sp>
        <p:nvSpPr>
          <p:cNvPr id="10" name="CustomShape 4">
            <a:extLst>
              <a:ext uri="{FF2B5EF4-FFF2-40B4-BE49-F238E27FC236}">
                <a16:creationId xmlns="" xmlns:a16="http://schemas.microsoft.com/office/drawing/2014/main" id="{770229F1-50B0-4893-BC50-5F5573115AFA}"/>
              </a:ext>
            </a:extLst>
          </p:cNvPr>
          <p:cNvSpPr/>
          <p:nvPr/>
        </p:nvSpPr>
        <p:spPr>
          <a:xfrm>
            <a:off x="1523880" y="6410880"/>
            <a:ext cx="9143640" cy="401760"/>
          </a:xfrm>
          <a:prstGeom prst="rect">
            <a:avLst/>
          </a:prstGeom>
          <a:noFill/>
          <a:ln>
            <a:noFill/>
          </a:ln>
        </p:spPr>
        <p:style>
          <a:lnRef idx="0">
            <a:scrgbClr r="0" g="0" b="0"/>
          </a:lnRef>
          <a:fillRef idx="0">
            <a:scrgbClr r="0" g="0" b="0"/>
          </a:fillRef>
          <a:effectRef idx="0">
            <a:scrgbClr r="0" g="0" b="0"/>
          </a:effectRef>
          <a:fontRef idx="minor"/>
        </p:style>
        <p:txBody>
          <a:bodyPr>
            <a:noAutofit/>
          </a:bodyPr>
          <a:lstStyle/>
          <a:p>
            <a:pPr algn="ctr">
              <a:lnSpc>
                <a:spcPct val="90000"/>
              </a:lnSpc>
              <a:spcBef>
                <a:spcPts val="1001"/>
              </a:spcBef>
            </a:pPr>
            <a:r>
              <a:rPr lang="ru-RU" sz="2800" b="0" i="1" strike="noStrike" spc="-1" dirty="0">
                <a:solidFill>
                  <a:srgbClr val="58599B"/>
                </a:solidFill>
                <a:latin typeface="Warnock Pro"/>
              </a:rPr>
              <a:t>Защита интересов собственника. Надёжно!</a:t>
            </a:r>
            <a:endParaRPr lang="ru-RU" sz="2800" b="0" strike="noStrike" spc="-1" dirty="0">
              <a:latin typeface="Arial"/>
            </a:endParaRPr>
          </a:p>
        </p:txBody>
      </p:sp>
      <p:pic>
        <p:nvPicPr>
          <p:cNvPr id="3" name="Рисунок 2"/>
          <p:cNvPicPr>
            <a:picLocks noChangeAspect="1"/>
          </p:cNvPicPr>
          <p:nvPr/>
        </p:nvPicPr>
        <p:blipFill>
          <a:blip r:embed="rId3"/>
          <a:stretch>
            <a:fillRect/>
          </a:stretch>
        </p:blipFill>
        <p:spPr>
          <a:xfrm>
            <a:off x="8044070" y="1099930"/>
            <a:ext cx="3856382" cy="4929809"/>
          </a:xfrm>
          <a:prstGeom prst="rect">
            <a:avLst/>
          </a:prstGeom>
        </p:spPr>
      </p:pic>
    </p:spTree>
    <p:extLst>
      <p:ext uri="{BB962C8B-B14F-4D97-AF65-F5344CB8AC3E}">
        <p14:creationId xmlns:p14="http://schemas.microsoft.com/office/powerpoint/2010/main" val="1464976808"/>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 xmlns:a16="http://schemas.microsoft.com/office/drawing/2014/main" id="{A4A87C69-C36A-4EE8-B31C-E59FE91CE915}"/>
              </a:ext>
            </a:extLst>
          </p:cNvPr>
          <p:cNvSpPr/>
          <p:nvPr/>
        </p:nvSpPr>
        <p:spPr>
          <a:xfrm>
            <a:off x="21783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3017936" y="165418"/>
            <a:ext cx="8741577" cy="816304"/>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ru-RU" sz="2000" b="1" dirty="0" smtClean="0">
                <a:solidFill>
                  <a:srgbClr val="0070C0"/>
                </a:solidFill>
              </a:rPr>
              <a:t>ЕДИНЫЙ </a:t>
            </a:r>
            <a:r>
              <a:rPr lang="ru-RU" sz="2000" b="1" dirty="0">
                <a:solidFill>
                  <a:srgbClr val="0070C0"/>
                </a:solidFill>
              </a:rPr>
              <a:t>НАЛОГОВЫЙ </a:t>
            </a:r>
            <a:r>
              <a:rPr lang="ru-RU" sz="2000" b="1" dirty="0" smtClean="0">
                <a:solidFill>
                  <a:srgbClr val="0070C0"/>
                </a:solidFill>
              </a:rPr>
              <a:t>ПЛАТЕЖ </a:t>
            </a:r>
            <a:r>
              <a:rPr lang="ru-RU" sz="2000" b="1" dirty="0">
                <a:solidFill>
                  <a:srgbClr val="0070C0"/>
                </a:solidFill>
              </a:rPr>
              <a:t>И НОВЫЙ ПОРЯДОК ВНЕСЕНИЯ И СВЕРКИ </a:t>
            </a:r>
            <a:r>
              <a:rPr lang="ru-RU" sz="2000" b="1" dirty="0" smtClean="0">
                <a:solidFill>
                  <a:srgbClr val="0070C0"/>
                </a:solidFill>
              </a:rPr>
              <a:t>ПЛАТЕЖЕЙ В ВОПРОСАХ И ОТВЕТАХ ФНС</a:t>
            </a:r>
            <a:endParaRPr lang="ru-RU" sz="2000" b="1" dirty="0">
              <a:solidFill>
                <a:srgbClr val="0070C0"/>
              </a:solidFill>
            </a:endParaRPr>
          </a:p>
        </p:txBody>
      </p:sp>
      <p:sp>
        <p:nvSpPr>
          <p:cNvPr id="5" name="TextBox 4">
            <a:extLst>
              <a:ext uri="{FF2B5EF4-FFF2-40B4-BE49-F238E27FC236}">
                <a16:creationId xmlns="" xmlns:a16="http://schemas.microsoft.com/office/drawing/2014/main" id="{8A25DFB0-0884-4ADA-A8E0-DB093644E74A}"/>
              </a:ext>
            </a:extLst>
          </p:cNvPr>
          <p:cNvSpPr txBox="1"/>
          <p:nvPr/>
        </p:nvSpPr>
        <p:spPr>
          <a:xfrm>
            <a:off x="1920511" y="1937872"/>
            <a:ext cx="8537097" cy="923330"/>
          </a:xfrm>
          <a:prstGeom prst="rect">
            <a:avLst/>
          </a:prstGeom>
          <a:noFill/>
        </p:spPr>
        <p:txBody>
          <a:bodyPr wrap="square">
            <a:spAutoFit/>
          </a:bodyPr>
          <a:lstStyle/>
          <a:p>
            <a:pPr algn="just"/>
            <a:r>
              <a:rPr lang="ru-RU" dirty="0"/>
              <a:t> </a:t>
            </a:r>
            <a:endParaRPr lang="ru-RU" dirty="0">
              <a:solidFill>
                <a:srgbClr val="FF0000"/>
              </a:solidFill>
            </a:endParaRPr>
          </a:p>
          <a:p>
            <a:endParaRPr lang="ru-RU" dirty="0"/>
          </a:p>
          <a:p>
            <a:endParaRPr lang="ru-RU" dirty="0"/>
          </a:p>
        </p:txBody>
      </p:sp>
      <p:sp>
        <p:nvSpPr>
          <p:cNvPr id="7" name="TextBox 6">
            <a:extLst>
              <a:ext uri="{FF2B5EF4-FFF2-40B4-BE49-F238E27FC236}">
                <a16:creationId xmlns="" xmlns:a16="http://schemas.microsoft.com/office/drawing/2014/main" id="{652483EA-B45D-4A4B-BBC4-64AF70E89243}"/>
              </a:ext>
            </a:extLst>
          </p:cNvPr>
          <p:cNvSpPr txBox="1"/>
          <p:nvPr/>
        </p:nvSpPr>
        <p:spPr>
          <a:xfrm>
            <a:off x="345071" y="970785"/>
            <a:ext cx="11321449" cy="3877985"/>
          </a:xfrm>
          <a:prstGeom prst="rect">
            <a:avLst/>
          </a:prstGeom>
          <a:noFill/>
        </p:spPr>
        <p:txBody>
          <a:bodyPr wrap="square">
            <a:spAutoFit/>
          </a:bodyPr>
          <a:lstStyle/>
          <a:p>
            <a:pPr algn="just"/>
            <a:endParaRPr lang="ru-RU" sz="1000" dirty="0" smtClean="0"/>
          </a:p>
          <a:p>
            <a:pPr marL="285750" indent="-285750" algn="just">
              <a:buFont typeface="Wingdings" panose="05000000000000000000" pitchFamily="2" charset="2"/>
              <a:buChar char="q"/>
            </a:pPr>
            <a:r>
              <a:rPr lang="ru-RU" sz="1700" b="1" dirty="0"/>
              <a:t>Если налоговое обязательство будет впоследствии скорректировано, какой механизм корректировки уведомлений об уплате налога? Если размер налогового обязательства не совпадает с величиной, указанной в декларации, какая цифра принимается корректной и от какой будут считаться недоимки и пени?</a:t>
            </a:r>
            <a:r>
              <a:rPr lang="ru-RU" sz="1700" dirty="0" smtClean="0"/>
              <a:t>	</a:t>
            </a:r>
          </a:p>
          <a:p>
            <a:pPr algn="just"/>
            <a:r>
              <a:rPr lang="ru-RU" sz="1700" dirty="0" smtClean="0"/>
              <a:t>Скорректировать </a:t>
            </a:r>
            <a:r>
              <a:rPr lang="ru-RU" sz="1700" dirty="0"/>
              <a:t>данные уведомления об исчисленных суммах налогов можно будет до срока представления декларации. Форма, формат и способ направления корректировки уведомления об исчисленных суммах налогов не отличаются от первичной. Если после представления декларации размер налогового обязательства не совпадает с величиной, указанной в декларации, цифра из декларации </a:t>
            </a:r>
            <a:r>
              <a:rPr lang="ru-RU" sz="1700" dirty="0" smtClean="0"/>
              <a:t>принимается  корректной.</a:t>
            </a:r>
          </a:p>
          <a:p>
            <a:pPr algn="just"/>
            <a:endParaRPr lang="ru-RU" sz="1000" dirty="0" smtClean="0"/>
          </a:p>
          <a:p>
            <a:pPr marL="285750" lvl="0" indent="-285750" algn="just">
              <a:buFont typeface="Wingdings" panose="05000000000000000000" pitchFamily="2" charset="2"/>
              <a:buChar char="q"/>
            </a:pPr>
            <a:r>
              <a:rPr lang="ru-RU" sz="1700" b="1" dirty="0">
                <a:solidFill>
                  <a:prstClr val="black"/>
                </a:solidFill>
              </a:rPr>
              <a:t>Как  изменить сумму авансового платежа, уплаченного в 2022 году?</a:t>
            </a:r>
          </a:p>
          <a:p>
            <a:pPr lvl="0" algn="just"/>
            <a:r>
              <a:rPr lang="ru-RU" sz="1600" dirty="0">
                <a:solidFill>
                  <a:prstClr val="black"/>
                </a:solidFill>
              </a:rPr>
              <a:t>Налоговыми органами проведены доначисления на суммы переплат авансовых платежей по состоянию на 01.01.2023, иными словами, суммы переплат "зарезервированы" до сдачи декларации.</a:t>
            </a:r>
          </a:p>
          <a:p>
            <a:pPr lvl="0" algn="just"/>
            <a:r>
              <a:rPr lang="ru-RU" sz="1600" dirty="0">
                <a:solidFill>
                  <a:prstClr val="black"/>
                </a:solidFill>
              </a:rPr>
              <a:t>Если Вы хотите исправить сумму таких начислений, то Вам необходимо подать уведомление об исчисленных суммах налогов, в котором указать соответствующие КБК, ОКТМО, отчетный период, КПП (при необходимости).</a:t>
            </a:r>
          </a:p>
          <a:p>
            <a:pPr lvl="0" algn="just"/>
            <a:r>
              <a:rPr lang="ru-RU" sz="1600" dirty="0">
                <a:solidFill>
                  <a:prstClr val="black"/>
                </a:solidFill>
              </a:rPr>
              <a:t>В поле «Код отчетный (налоговый) период» / «Номер месяца (квартала)» указывается код 34/03, в поле «Отчетный год» - 2022.</a:t>
            </a:r>
          </a:p>
          <a:p>
            <a:pPr lvl="0"/>
            <a:endParaRPr lang="ru-RU" sz="1000" dirty="0">
              <a:solidFill>
                <a:prstClr val="black"/>
              </a:solidFill>
            </a:endParaRPr>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2"/>
          <a:srcRect b="14181"/>
          <a:stretch/>
        </p:blipFill>
        <p:spPr>
          <a:xfrm>
            <a:off x="438725" y="127643"/>
            <a:ext cx="2355840" cy="754920"/>
          </a:xfrm>
          <a:prstGeom prst="rect">
            <a:avLst/>
          </a:prstGeom>
        </p:spPr>
      </p:pic>
      <p:sp>
        <p:nvSpPr>
          <p:cNvPr id="8" name="Line 5">
            <a:extLst>
              <a:ext uri="{FF2B5EF4-FFF2-40B4-BE49-F238E27FC236}">
                <a16:creationId xmlns="" xmlns:a16="http://schemas.microsoft.com/office/drawing/2014/main" id="{81E79B63-4151-4A9C-895C-B92BA3AC9DB5}"/>
              </a:ext>
            </a:extLst>
          </p:cNvPr>
          <p:cNvSpPr/>
          <p:nvPr/>
        </p:nvSpPr>
        <p:spPr>
          <a:xfrm>
            <a:off x="3556440" y="981720"/>
            <a:ext cx="8110080" cy="0"/>
          </a:xfrm>
          <a:prstGeom prst="line">
            <a:avLst/>
          </a:prstGeom>
          <a:ln/>
        </p:spPr>
        <p:style>
          <a:lnRef idx="1">
            <a:schemeClr val="accent3"/>
          </a:lnRef>
          <a:fillRef idx="0">
            <a:schemeClr val="accent3"/>
          </a:fillRef>
          <a:effectRef idx="0">
            <a:schemeClr val="accent3"/>
          </a:effectRef>
          <a:fontRef idx="minor"/>
        </p:style>
      </p:sp>
      <p:sp>
        <p:nvSpPr>
          <p:cNvPr id="9" name="CustomShape 1">
            <a:extLst>
              <a:ext uri="{FF2B5EF4-FFF2-40B4-BE49-F238E27FC236}">
                <a16:creationId xmlns="" xmlns:a16="http://schemas.microsoft.com/office/drawing/2014/main" id="{20C67339-6A1C-4F9D-8A74-D056AA0B6743}"/>
              </a:ext>
            </a:extLst>
          </p:cNvPr>
          <p:cNvSpPr/>
          <p:nvPr/>
        </p:nvSpPr>
        <p:spPr>
          <a:xfrm>
            <a:off x="0" y="6340680"/>
            <a:ext cx="12191760" cy="517320"/>
          </a:xfrm>
          <a:prstGeom prst="rect">
            <a:avLst/>
          </a:prstGeom>
          <a:solidFill>
            <a:srgbClr val="CDDEE0"/>
          </a:solidFill>
          <a:ln>
            <a:noFill/>
          </a:ln>
        </p:spPr>
        <p:style>
          <a:lnRef idx="2">
            <a:schemeClr val="accent1">
              <a:shade val="50000"/>
            </a:schemeClr>
          </a:lnRef>
          <a:fillRef idx="1">
            <a:schemeClr val="accent1"/>
          </a:fillRef>
          <a:effectRef idx="0">
            <a:schemeClr val="accent1"/>
          </a:effectRef>
          <a:fontRef idx="minor"/>
        </p:style>
      </p:sp>
      <p:sp>
        <p:nvSpPr>
          <p:cNvPr id="10" name="CustomShape 4">
            <a:extLst>
              <a:ext uri="{FF2B5EF4-FFF2-40B4-BE49-F238E27FC236}">
                <a16:creationId xmlns="" xmlns:a16="http://schemas.microsoft.com/office/drawing/2014/main" id="{770229F1-50B0-4893-BC50-5F5573115AFA}"/>
              </a:ext>
            </a:extLst>
          </p:cNvPr>
          <p:cNvSpPr/>
          <p:nvPr/>
        </p:nvSpPr>
        <p:spPr>
          <a:xfrm>
            <a:off x="1523880" y="6410880"/>
            <a:ext cx="9143640" cy="401760"/>
          </a:xfrm>
          <a:prstGeom prst="rect">
            <a:avLst/>
          </a:prstGeom>
          <a:noFill/>
          <a:ln>
            <a:noFill/>
          </a:ln>
        </p:spPr>
        <p:style>
          <a:lnRef idx="0">
            <a:scrgbClr r="0" g="0" b="0"/>
          </a:lnRef>
          <a:fillRef idx="0">
            <a:scrgbClr r="0" g="0" b="0"/>
          </a:fillRef>
          <a:effectRef idx="0">
            <a:scrgbClr r="0" g="0" b="0"/>
          </a:effectRef>
          <a:fontRef idx="minor"/>
        </p:style>
        <p:txBody>
          <a:bodyPr>
            <a:noAutofit/>
          </a:bodyPr>
          <a:lstStyle/>
          <a:p>
            <a:pPr algn="ctr">
              <a:lnSpc>
                <a:spcPct val="90000"/>
              </a:lnSpc>
              <a:spcBef>
                <a:spcPts val="1001"/>
              </a:spcBef>
            </a:pPr>
            <a:r>
              <a:rPr lang="ru-RU" sz="2800" b="0" i="1" strike="noStrike" spc="-1" dirty="0">
                <a:solidFill>
                  <a:srgbClr val="58599B"/>
                </a:solidFill>
                <a:latin typeface="Warnock Pro"/>
              </a:rPr>
              <a:t>Защита интересов собственника. Надёжно!</a:t>
            </a:r>
            <a:endParaRPr lang="ru-RU" sz="2800" b="0" strike="noStrike" spc="-1" dirty="0">
              <a:latin typeface="Arial"/>
            </a:endParaRPr>
          </a:p>
        </p:txBody>
      </p:sp>
    </p:spTree>
    <p:extLst>
      <p:ext uri="{BB962C8B-B14F-4D97-AF65-F5344CB8AC3E}">
        <p14:creationId xmlns:p14="http://schemas.microsoft.com/office/powerpoint/2010/main" val="3308419540"/>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 xmlns:a16="http://schemas.microsoft.com/office/drawing/2014/main" id="{A4A87C69-C36A-4EE8-B31C-E59FE91CE915}"/>
              </a:ext>
            </a:extLst>
          </p:cNvPr>
          <p:cNvSpPr/>
          <p:nvPr/>
        </p:nvSpPr>
        <p:spPr>
          <a:xfrm>
            <a:off x="21783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3017936" y="165418"/>
            <a:ext cx="8741577" cy="816304"/>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ru-RU" sz="2000" b="1" dirty="0" smtClean="0">
                <a:solidFill>
                  <a:srgbClr val="0070C0"/>
                </a:solidFill>
              </a:rPr>
              <a:t>ЕДИНЫЙ </a:t>
            </a:r>
            <a:r>
              <a:rPr lang="ru-RU" sz="2000" b="1" dirty="0">
                <a:solidFill>
                  <a:srgbClr val="0070C0"/>
                </a:solidFill>
              </a:rPr>
              <a:t>НАЛОГОВЫЙ </a:t>
            </a:r>
            <a:r>
              <a:rPr lang="ru-RU" sz="2000" b="1" dirty="0" smtClean="0">
                <a:solidFill>
                  <a:srgbClr val="0070C0"/>
                </a:solidFill>
              </a:rPr>
              <a:t>ПЛАТЕЖ </a:t>
            </a:r>
            <a:r>
              <a:rPr lang="ru-RU" sz="2000" b="1" dirty="0">
                <a:solidFill>
                  <a:srgbClr val="0070C0"/>
                </a:solidFill>
              </a:rPr>
              <a:t>И НОВЫЙ ПОРЯДОК ВНЕСЕНИЯ И СВЕРКИ </a:t>
            </a:r>
            <a:r>
              <a:rPr lang="ru-RU" sz="2000" b="1" dirty="0" smtClean="0">
                <a:solidFill>
                  <a:srgbClr val="0070C0"/>
                </a:solidFill>
              </a:rPr>
              <a:t>ПЛАТЕЖЕЙ В ВОПРОСАХ И ОТВЕТАХ ФНС</a:t>
            </a:r>
            <a:endParaRPr lang="ru-RU" sz="2000" b="1" dirty="0">
              <a:solidFill>
                <a:srgbClr val="0070C0"/>
              </a:solidFill>
            </a:endParaRPr>
          </a:p>
        </p:txBody>
      </p:sp>
      <p:sp>
        <p:nvSpPr>
          <p:cNvPr id="5" name="TextBox 4">
            <a:extLst>
              <a:ext uri="{FF2B5EF4-FFF2-40B4-BE49-F238E27FC236}">
                <a16:creationId xmlns="" xmlns:a16="http://schemas.microsoft.com/office/drawing/2014/main" id="{8A25DFB0-0884-4ADA-A8E0-DB093644E74A}"/>
              </a:ext>
            </a:extLst>
          </p:cNvPr>
          <p:cNvSpPr txBox="1"/>
          <p:nvPr/>
        </p:nvSpPr>
        <p:spPr>
          <a:xfrm>
            <a:off x="1920511" y="1937872"/>
            <a:ext cx="8537097" cy="923330"/>
          </a:xfrm>
          <a:prstGeom prst="rect">
            <a:avLst/>
          </a:prstGeom>
          <a:noFill/>
        </p:spPr>
        <p:txBody>
          <a:bodyPr wrap="square">
            <a:spAutoFit/>
          </a:bodyPr>
          <a:lstStyle/>
          <a:p>
            <a:pPr algn="just"/>
            <a:r>
              <a:rPr lang="ru-RU" dirty="0"/>
              <a:t> </a:t>
            </a:r>
            <a:endParaRPr lang="ru-RU" dirty="0">
              <a:solidFill>
                <a:srgbClr val="FF0000"/>
              </a:solidFill>
            </a:endParaRPr>
          </a:p>
          <a:p>
            <a:endParaRPr lang="ru-RU" dirty="0"/>
          </a:p>
          <a:p>
            <a:endParaRPr lang="ru-RU" dirty="0"/>
          </a:p>
        </p:txBody>
      </p:sp>
      <p:sp>
        <p:nvSpPr>
          <p:cNvPr id="7" name="TextBox 6">
            <a:extLst>
              <a:ext uri="{FF2B5EF4-FFF2-40B4-BE49-F238E27FC236}">
                <a16:creationId xmlns="" xmlns:a16="http://schemas.microsoft.com/office/drawing/2014/main" id="{652483EA-B45D-4A4B-BBC4-64AF70E89243}"/>
              </a:ext>
            </a:extLst>
          </p:cNvPr>
          <p:cNvSpPr txBox="1"/>
          <p:nvPr/>
        </p:nvSpPr>
        <p:spPr>
          <a:xfrm>
            <a:off x="345071" y="970785"/>
            <a:ext cx="11321449" cy="4878259"/>
          </a:xfrm>
          <a:prstGeom prst="rect">
            <a:avLst/>
          </a:prstGeom>
          <a:noFill/>
        </p:spPr>
        <p:txBody>
          <a:bodyPr wrap="square">
            <a:spAutoFit/>
          </a:bodyPr>
          <a:lstStyle/>
          <a:p>
            <a:pPr algn="just"/>
            <a:endParaRPr lang="ru-RU" sz="1000" dirty="0" smtClean="0"/>
          </a:p>
          <a:p>
            <a:pPr marL="285750" indent="-285750" algn="just">
              <a:buFont typeface="Wingdings" panose="05000000000000000000" pitchFamily="2" charset="2"/>
              <a:buChar char="q"/>
            </a:pPr>
            <a:r>
              <a:rPr lang="ru-RU" sz="1700" b="1" dirty="0"/>
              <a:t>Как провести сверку с налоговой</a:t>
            </a:r>
            <a:r>
              <a:rPr lang="ru-RU" sz="1700" b="1" dirty="0" smtClean="0"/>
              <a:t>?</a:t>
            </a:r>
          </a:p>
          <a:p>
            <a:r>
              <a:rPr lang="ru-RU" sz="1600" dirty="0"/>
              <a:t>Для проведения сверки </a:t>
            </a:r>
            <a:r>
              <a:rPr lang="ru-RU" sz="1600" dirty="0" smtClean="0"/>
              <a:t>нужно </a:t>
            </a:r>
            <a:r>
              <a:rPr lang="ru-RU" sz="1600" dirty="0"/>
              <a:t>подать </a:t>
            </a:r>
            <a:r>
              <a:rPr lang="ru-RU" sz="1600" dirty="0" smtClean="0"/>
              <a:t>заявление </a:t>
            </a:r>
            <a:r>
              <a:rPr lang="ru-RU" sz="1600" dirty="0"/>
              <a:t>в налоговый орган по месту </a:t>
            </a:r>
            <a:r>
              <a:rPr lang="ru-RU" sz="1600" dirty="0" smtClean="0"/>
              <a:t>учета:</a:t>
            </a:r>
            <a:endParaRPr lang="ru-RU" sz="1600" dirty="0"/>
          </a:p>
          <a:p>
            <a:r>
              <a:rPr lang="ru-RU" sz="1600" dirty="0" smtClean="0"/>
              <a:t>-</a:t>
            </a:r>
            <a:r>
              <a:rPr lang="ru-RU" sz="1600" dirty="0"/>
              <a:t>через Личный кабинет налогоплательщика;</a:t>
            </a:r>
          </a:p>
          <a:p>
            <a:r>
              <a:rPr lang="ru-RU" sz="1600" dirty="0"/>
              <a:t>-по ТКС;</a:t>
            </a:r>
          </a:p>
          <a:p>
            <a:r>
              <a:rPr lang="ru-RU" sz="1600" dirty="0"/>
              <a:t>-на бумаге.</a:t>
            </a:r>
          </a:p>
          <a:p>
            <a:r>
              <a:rPr lang="ru-RU" sz="1600" dirty="0"/>
              <a:t>Результат Вам направят не позднее трёх рабочих дней с даты регистрации электронного заявления. Получив бумажный запрос, налоговая подготовит акт сверки в течение 5 рабочих дней</a:t>
            </a:r>
            <a:r>
              <a:rPr lang="ru-RU" sz="1600" dirty="0" smtClean="0"/>
              <a:t>. Ответ </a:t>
            </a:r>
            <a:r>
              <a:rPr lang="ru-RU" sz="1600" dirty="0"/>
              <a:t>направляется тем же способом, каким было получено заявление.</a:t>
            </a:r>
          </a:p>
          <a:p>
            <a:endParaRPr lang="ru-RU" sz="1000" dirty="0" smtClean="0"/>
          </a:p>
          <a:p>
            <a:pPr marL="285750" indent="-285750" algn="just">
              <a:buFont typeface="Wingdings" panose="05000000000000000000" pitchFamily="2" charset="2"/>
              <a:buChar char="q"/>
            </a:pPr>
            <a:r>
              <a:rPr lang="ru-RU" sz="1700" b="1" dirty="0"/>
              <a:t>По каким налогам и на какой срок можно получить отсрочки или рассрочку?</a:t>
            </a:r>
          </a:p>
          <a:p>
            <a:r>
              <a:rPr lang="ru-RU" sz="1600" dirty="0"/>
              <a:t>Отсрочка или рассрочка может быть предоставлена по уплате </a:t>
            </a:r>
            <a:r>
              <a:rPr lang="ru-RU" sz="1600" b="1" dirty="0"/>
              <a:t>задолженности</a:t>
            </a:r>
            <a:r>
              <a:rPr lang="ru-RU" sz="1600" dirty="0"/>
              <a:t> налогоплательщика по налогам, сборам, страховым взносам, пеням, штрафам, процентам (сумма отрицательного сальдо ЕНС) или по уплате предстоящих платежей по конкретному налогу.</a:t>
            </a:r>
          </a:p>
          <a:p>
            <a:r>
              <a:rPr lang="ru-RU" sz="1600" b="1" dirty="0"/>
              <a:t>Отсрочка</a:t>
            </a:r>
            <a:r>
              <a:rPr lang="ru-RU" sz="1600" dirty="0"/>
              <a:t> (единовременная уплата задолженности в конце срока) может быть предоставлена налоговым органом на срок, не превышающий </a:t>
            </a:r>
            <a:r>
              <a:rPr lang="ru-RU" sz="1600" b="1" dirty="0"/>
              <a:t>1 год.</a:t>
            </a:r>
            <a:endParaRPr lang="ru-RU" sz="1600" dirty="0"/>
          </a:p>
          <a:p>
            <a:r>
              <a:rPr lang="ru-RU" sz="1600" b="1" dirty="0"/>
              <a:t>Рассрочка</a:t>
            </a:r>
            <a:r>
              <a:rPr lang="ru-RU" sz="1600" dirty="0"/>
              <a:t> (поэтапная уплата задолженности в течение периода действия) может быть предоставлена налоговым органом на срок, не превышающий </a:t>
            </a:r>
            <a:r>
              <a:rPr lang="ru-RU" sz="1600" b="1" dirty="0"/>
              <a:t>3 года</a:t>
            </a:r>
            <a:r>
              <a:rPr lang="ru-RU" sz="1600" dirty="0"/>
              <a:t>.</a:t>
            </a:r>
          </a:p>
          <a:p>
            <a:r>
              <a:rPr lang="ru-RU" sz="1600" dirty="0"/>
              <a:t> </a:t>
            </a:r>
            <a:r>
              <a:rPr lang="ru-RU" sz="1600" dirty="0" smtClean="0"/>
              <a:t>Источник: ст. </a:t>
            </a:r>
            <a:r>
              <a:rPr lang="ru-RU" sz="1600" dirty="0"/>
              <a:t>61, 64 </a:t>
            </a:r>
            <a:r>
              <a:rPr lang="ru-RU" sz="1600" dirty="0" smtClean="0"/>
              <a:t>НК РФ в </a:t>
            </a:r>
            <a:r>
              <a:rPr lang="ru-RU" sz="1600" dirty="0"/>
              <a:t>редакции </a:t>
            </a:r>
            <a:r>
              <a:rPr lang="ru-RU" sz="1600" dirty="0" smtClean="0"/>
              <a:t>ФЗ от </a:t>
            </a:r>
            <a:r>
              <a:rPr lang="ru-RU" sz="1600" dirty="0"/>
              <a:t>14.07.2022 № 263-ФЗ</a:t>
            </a:r>
            <a:br>
              <a:rPr lang="ru-RU" sz="1600" dirty="0"/>
            </a:br>
            <a:endParaRPr lang="ru-RU" sz="1700" b="1" i="1" dirty="0" smtClean="0"/>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2"/>
          <a:srcRect b="14181"/>
          <a:stretch/>
        </p:blipFill>
        <p:spPr>
          <a:xfrm>
            <a:off x="438725" y="127643"/>
            <a:ext cx="2355840" cy="754920"/>
          </a:xfrm>
          <a:prstGeom prst="rect">
            <a:avLst/>
          </a:prstGeom>
        </p:spPr>
      </p:pic>
      <p:sp>
        <p:nvSpPr>
          <p:cNvPr id="8" name="Line 5">
            <a:extLst>
              <a:ext uri="{FF2B5EF4-FFF2-40B4-BE49-F238E27FC236}">
                <a16:creationId xmlns="" xmlns:a16="http://schemas.microsoft.com/office/drawing/2014/main" id="{81E79B63-4151-4A9C-895C-B92BA3AC9DB5}"/>
              </a:ext>
            </a:extLst>
          </p:cNvPr>
          <p:cNvSpPr/>
          <p:nvPr/>
        </p:nvSpPr>
        <p:spPr>
          <a:xfrm>
            <a:off x="3556440" y="981720"/>
            <a:ext cx="8110080" cy="0"/>
          </a:xfrm>
          <a:prstGeom prst="line">
            <a:avLst/>
          </a:prstGeom>
          <a:ln/>
        </p:spPr>
        <p:style>
          <a:lnRef idx="1">
            <a:schemeClr val="accent3"/>
          </a:lnRef>
          <a:fillRef idx="0">
            <a:schemeClr val="accent3"/>
          </a:fillRef>
          <a:effectRef idx="0">
            <a:schemeClr val="accent3"/>
          </a:effectRef>
          <a:fontRef idx="minor"/>
        </p:style>
      </p:sp>
      <p:sp>
        <p:nvSpPr>
          <p:cNvPr id="9" name="CustomShape 1">
            <a:extLst>
              <a:ext uri="{FF2B5EF4-FFF2-40B4-BE49-F238E27FC236}">
                <a16:creationId xmlns="" xmlns:a16="http://schemas.microsoft.com/office/drawing/2014/main" id="{20C67339-6A1C-4F9D-8A74-D056AA0B6743}"/>
              </a:ext>
            </a:extLst>
          </p:cNvPr>
          <p:cNvSpPr/>
          <p:nvPr/>
        </p:nvSpPr>
        <p:spPr>
          <a:xfrm>
            <a:off x="0" y="6340680"/>
            <a:ext cx="12191760" cy="517320"/>
          </a:xfrm>
          <a:prstGeom prst="rect">
            <a:avLst/>
          </a:prstGeom>
          <a:solidFill>
            <a:srgbClr val="CDDEE0"/>
          </a:solidFill>
          <a:ln>
            <a:noFill/>
          </a:ln>
        </p:spPr>
        <p:style>
          <a:lnRef idx="2">
            <a:schemeClr val="accent1">
              <a:shade val="50000"/>
            </a:schemeClr>
          </a:lnRef>
          <a:fillRef idx="1">
            <a:schemeClr val="accent1"/>
          </a:fillRef>
          <a:effectRef idx="0">
            <a:schemeClr val="accent1"/>
          </a:effectRef>
          <a:fontRef idx="minor"/>
        </p:style>
      </p:sp>
      <p:sp>
        <p:nvSpPr>
          <p:cNvPr id="10" name="CustomShape 4">
            <a:extLst>
              <a:ext uri="{FF2B5EF4-FFF2-40B4-BE49-F238E27FC236}">
                <a16:creationId xmlns="" xmlns:a16="http://schemas.microsoft.com/office/drawing/2014/main" id="{770229F1-50B0-4893-BC50-5F5573115AFA}"/>
              </a:ext>
            </a:extLst>
          </p:cNvPr>
          <p:cNvSpPr/>
          <p:nvPr/>
        </p:nvSpPr>
        <p:spPr>
          <a:xfrm>
            <a:off x="1523880" y="6410880"/>
            <a:ext cx="9143640" cy="401760"/>
          </a:xfrm>
          <a:prstGeom prst="rect">
            <a:avLst/>
          </a:prstGeom>
          <a:noFill/>
          <a:ln>
            <a:noFill/>
          </a:ln>
        </p:spPr>
        <p:style>
          <a:lnRef idx="0">
            <a:scrgbClr r="0" g="0" b="0"/>
          </a:lnRef>
          <a:fillRef idx="0">
            <a:scrgbClr r="0" g="0" b="0"/>
          </a:fillRef>
          <a:effectRef idx="0">
            <a:scrgbClr r="0" g="0" b="0"/>
          </a:effectRef>
          <a:fontRef idx="minor"/>
        </p:style>
        <p:txBody>
          <a:bodyPr>
            <a:noAutofit/>
          </a:bodyPr>
          <a:lstStyle/>
          <a:p>
            <a:pPr algn="ctr">
              <a:lnSpc>
                <a:spcPct val="90000"/>
              </a:lnSpc>
              <a:spcBef>
                <a:spcPts val="1001"/>
              </a:spcBef>
            </a:pPr>
            <a:r>
              <a:rPr lang="ru-RU" sz="2800" b="0" i="1" strike="noStrike" spc="-1" dirty="0">
                <a:solidFill>
                  <a:srgbClr val="58599B"/>
                </a:solidFill>
                <a:latin typeface="Warnock Pro"/>
              </a:rPr>
              <a:t>Защита интересов собственника. Надёжно!</a:t>
            </a:r>
            <a:endParaRPr lang="ru-RU" sz="2800" b="0" strike="noStrike" spc="-1" dirty="0">
              <a:latin typeface="Arial"/>
            </a:endParaRPr>
          </a:p>
        </p:txBody>
      </p:sp>
    </p:spTree>
    <p:extLst>
      <p:ext uri="{BB962C8B-B14F-4D97-AF65-F5344CB8AC3E}">
        <p14:creationId xmlns:p14="http://schemas.microsoft.com/office/powerpoint/2010/main" val="1324384574"/>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0" y="0"/>
            <a:ext cx="12192000" cy="6858000"/>
          </a:xfrm>
          <a:prstGeom prst="rect">
            <a:avLst/>
          </a:prstGeom>
          <a:gradFill flip="none" rotWithShape="1">
            <a:gsLst>
              <a:gs pos="0">
                <a:srgbClr val="FCA193">
                  <a:tint val="66000"/>
                  <a:satMod val="160000"/>
                </a:srgbClr>
              </a:gs>
              <a:gs pos="50000">
                <a:srgbClr val="FCA193">
                  <a:tint val="44500"/>
                  <a:satMod val="160000"/>
                </a:srgbClr>
              </a:gs>
              <a:gs pos="100000">
                <a:srgbClr val="FCA193">
                  <a:tint val="23500"/>
                  <a:satMod val="16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Прямоугольник 1"/>
          <p:cNvSpPr/>
          <p:nvPr/>
        </p:nvSpPr>
        <p:spPr>
          <a:xfrm>
            <a:off x="0" y="-43028"/>
            <a:ext cx="3929449" cy="69010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79" name="CustomShape 3"/>
          <p:cNvSpPr/>
          <p:nvPr/>
        </p:nvSpPr>
        <p:spPr>
          <a:xfrm>
            <a:off x="180826" y="1186797"/>
            <a:ext cx="5486040" cy="5023440"/>
          </a:xfrm>
          <a:prstGeom prst="rect">
            <a:avLst/>
          </a:prstGeom>
          <a:noFill/>
          <a:ln>
            <a:noFill/>
          </a:ln>
        </p:spPr>
        <p:style>
          <a:lnRef idx="0">
            <a:scrgbClr r="0" g="0" b="0"/>
          </a:lnRef>
          <a:fillRef idx="0">
            <a:scrgbClr r="0" g="0" b="0"/>
          </a:fillRef>
          <a:effectRef idx="0">
            <a:scrgbClr r="0" g="0" b="0"/>
          </a:effectRef>
          <a:fontRef idx="minor"/>
        </p:style>
        <p:txBody>
          <a:bodyPr anchor="t">
            <a:normAutofit/>
          </a:bodyPr>
          <a:lstStyle/>
          <a:p>
            <a:pPr>
              <a:lnSpc>
                <a:spcPct val="100000"/>
              </a:lnSpc>
            </a:pPr>
            <a:r>
              <a:rPr lang="ru-RU" sz="2000" b="1" strike="noStrike" spc="-1" dirty="0">
                <a:latin typeface="Calibri Light"/>
              </a:rPr>
              <a:t>ТЕЛЕФОНЫ</a:t>
            </a:r>
            <a:endParaRPr lang="ru-RU" sz="2000" b="0" strike="noStrike" spc="-1" dirty="0">
              <a:latin typeface="Arial"/>
            </a:endParaRPr>
          </a:p>
          <a:p>
            <a:pPr>
              <a:lnSpc>
                <a:spcPct val="100000"/>
              </a:lnSpc>
            </a:pPr>
            <a:r>
              <a:rPr lang="ru-RU" sz="1800" b="0" strike="noStrike" spc="-1" dirty="0">
                <a:latin typeface="Calibri Light"/>
              </a:rPr>
              <a:t>8-800-201-80-37</a:t>
            </a:r>
            <a:endParaRPr lang="ru-RU" sz="1800" b="0" strike="noStrike" spc="-1" dirty="0">
              <a:latin typeface="Arial"/>
            </a:endParaRPr>
          </a:p>
          <a:p>
            <a:pPr>
              <a:lnSpc>
                <a:spcPct val="100000"/>
              </a:lnSpc>
            </a:pPr>
            <a:r>
              <a:rPr lang="ru-RU" sz="1800" b="0" strike="noStrike" spc="-1" dirty="0">
                <a:latin typeface="Calibri Light"/>
              </a:rPr>
              <a:t>8 (863) 201-72-25</a:t>
            </a:r>
          </a:p>
          <a:p>
            <a:pPr>
              <a:lnSpc>
                <a:spcPct val="100000"/>
              </a:lnSpc>
            </a:pPr>
            <a:endParaRPr lang="ru-RU" sz="800" b="0" strike="noStrike" spc="-1" dirty="0">
              <a:latin typeface="Arial"/>
            </a:endParaRPr>
          </a:p>
          <a:p>
            <a:pPr>
              <a:lnSpc>
                <a:spcPct val="100000"/>
              </a:lnSpc>
            </a:pPr>
            <a:r>
              <a:rPr lang="ru-RU" sz="2000" b="1" strike="noStrike" spc="-1" dirty="0">
                <a:latin typeface="Calibri Light"/>
              </a:rPr>
              <a:t>ЭЛЕКТРОННАЯ ПОЧТА</a:t>
            </a:r>
            <a:endParaRPr lang="ru-RU" sz="2000" b="0" strike="noStrike" spc="-1" dirty="0">
              <a:latin typeface="Arial"/>
            </a:endParaRPr>
          </a:p>
          <a:p>
            <a:pPr>
              <a:lnSpc>
                <a:spcPct val="100000"/>
              </a:lnSpc>
            </a:pPr>
            <a:r>
              <a:rPr lang="ru-RU" sz="1800" b="0" strike="noStrike" spc="-1" dirty="0">
                <a:solidFill>
                  <a:srgbClr val="0563C1"/>
                </a:solidFill>
                <a:latin typeface="Calibri Light"/>
                <a:hlinkClick r:id="rId2"/>
              </a:rPr>
              <a:t>office@audit-vela.com</a:t>
            </a:r>
            <a:endParaRPr lang="ru-RU" sz="1800" b="0" strike="noStrike" spc="-1" dirty="0">
              <a:solidFill>
                <a:srgbClr val="0563C1"/>
              </a:solidFill>
              <a:latin typeface="Calibri Light"/>
            </a:endParaRPr>
          </a:p>
          <a:p>
            <a:pPr>
              <a:lnSpc>
                <a:spcPct val="100000"/>
              </a:lnSpc>
            </a:pPr>
            <a:endParaRPr lang="ru-RU" sz="800" b="0" strike="noStrike" spc="-1" dirty="0">
              <a:latin typeface="Arial"/>
            </a:endParaRPr>
          </a:p>
          <a:p>
            <a:pPr>
              <a:lnSpc>
                <a:spcPct val="100000"/>
              </a:lnSpc>
            </a:pPr>
            <a:r>
              <a:rPr lang="ru-RU" sz="2000" b="1" strike="noStrike" spc="-1" dirty="0">
                <a:latin typeface="Calibri Light"/>
              </a:rPr>
              <a:t>АДРЕС</a:t>
            </a:r>
            <a:endParaRPr lang="ru-RU" sz="2000" b="0" strike="noStrike" spc="-1" dirty="0">
              <a:latin typeface="Arial"/>
            </a:endParaRPr>
          </a:p>
          <a:p>
            <a:pPr>
              <a:lnSpc>
                <a:spcPct val="100000"/>
              </a:lnSpc>
            </a:pPr>
            <a:r>
              <a:rPr lang="ru-RU" sz="1800" b="0" strike="noStrike" spc="-1" dirty="0">
                <a:latin typeface="Calibri Light"/>
              </a:rPr>
              <a:t>344082, Россия, г. Ростов-на-Дону, </a:t>
            </a:r>
          </a:p>
          <a:p>
            <a:pPr>
              <a:lnSpc>
                <a:spcPct val="100000"/>
              </a:lnSpc>
            </a:pPr>
            <a:r>
              <a:rPr lang="ru-RU" sz="1800" b="0" strike="noStrike" spc="-1" dirty="0">
                <a:latin typeface="Calibri Light"/>
              </a:rPr>
              <a:t>ул. Береговая, 8, офис 307</a:t>
            </a:r>
          </a:p>
          <a:p>
            <a:pPr>
              <a:lnSpc>
                <a:spcPct val="100000"/>
              </a:lnSpc>
            </a:pPr>
            <a:endParaRPr lang="ru-RU" sz="800" b="0" strike="noStrike" spc="-1" dirty="0">
              <a:latin typeface="Arial"/>
            </a:endParaRPr>
          </a:p>
          <a:p>
            <a:pPr>
              <a:lnSpc>
                <a:spcPct val="100000"/>
              </a:lnSpc>
            </a:pPr>
            <a:r>
              <a:rPr lang="ru-RU" sz="2000" b="1" strike="noStrike" spc="-1" dirty="0">
                <a:latin typeface="Calibri Light"/>
              </a:rPr>
              <a:t>САЙТЫ</a:t>
            </a:r>
            <a:endParaRPr lang="ru-RU" sz="2000" b="0" strike="noStrike" spc="-1" dirty="0">
              <a:latin typeface="Arial"/>
            </a:endParaRPr>
          </a:p>
          <a:p>
            <a:pPr>
              <a:lnSpc>
                <a:spcPct val="100000"/>
              </a:lnSpc>
            </a:pPr>
            <a:r>
              <a:rPr lang="ru-RU" sz="1800" b="0" strike="noStrike" spc="-1" dirty="0">
                <a:latin typeface="Calibri Light"/>
              </a:rPr>
              <a:t>Группа компаний «Аудит-Вела»</a:t>
            </a:r>
            <a:endParaRPr lang="ru-RU" sz="1800" b="0" strike="noStrike" spc="-1" dirty="0">
              <a:latin typeface="Arial"/>
            </a:endParaRPr>
          </a:p>
          <a:p>
            <a:pPr>
              <a:lnSpc>
                <a:spcPct val="100000"/>
              </a:lnSpc>
            </a:pPr>
            <a:r>
              <a:rPr lang="ru-RU" sz="1800" b="0" u="sng" strike="noStrike" spc="-1" dirty="0">
                <a:solidFill>
                  <a:srgbClr val="0563C1"/>
                </a:solidFill>
                <a:uFillTx/>
                <a:latin typeface="Calibri Light"/>
                <a:hlinkClick r:id="rId3"/>
              </a:rPr>
              <a:t>www.audit-vela.com</a:t>
            </a:r>
            <a:endParaRPr lang="ru-RU" sz="1800" b="0" strike="noStrike" spc="-1" dirty="0">
              <a:latin typeface="Arial"/>
            </a:endParaRPr>
          </a:p>
          <a:p>
            <a:pPr>
              <a:lnSpc>
                <a:spcPct val="100000"/>
              </a:lnSpc>
            </a:pPr>
            <a:r>
              <a:rPr lang="ru-RU" sz="1800" b="0" strike="noStrike" spc="-1" dirty="0">
                <a:latin typeface="Calibri Light"/>
              </a:rPr>
              <a:t>Учебный центр «Аудит-Вела»</a:t>
            </a:r>
            <a:endParaRPr lang="ru-RU" sz="1800" b="0" strike="noStrike" spc="-1" dirty="0">
              <a:latin typeface="Arial"/>
            </a:endParaRPr>
          </a:p>
          <a:p>
            <a:pPr>
              <a:lnSpc>
                <a:spcPct val="100000"/>
              </a:lnSpc>
            </a:pPr>
            <a:r>
              <a:rPr lang="ru-RU" sz="1800" b="0" u="sng" strike="noStrike" spc="-1" dirty="0">
                <a:solidFill>
                  <a:srgbClr val="0563C1"/>
                </a:solidFill>
                <a:uFillTx/>
                <a:latin typeface="Calibri Light"/>
                <a:hlinkClick r:id="rId4"/>
              </a:rPr>
              <a:t>www.auditvela.ru</a:t>
            </a:r>
            <a:endParaRPr lang="ru-RU" sz="1800" b="0" strike="noStrike" spc="-1" dirty="0">
              <a:latin typeface="Arial"/>
            </a:endParaRPr>
          </a:p>
        </p:txBody>
      </p:sp>
      <p:pic>
        <p:nvPicPr>
          <p:cNvPr id="7" name="Рисунок 6">
            <a:extLst>
              <a:ext uri="{FF2B5EF4-FFF2-40B4-BE49-F238E27FC236}">
                <a16:creationId xmlns:a16="http://schemas.microsoft.com/office/drawing/2014/main" xmlns="" id="{C9D5D1C5-E7D8-4846-BE20-78CD9976765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57443" y="1913390"/>
            <a:ext cx="2713887" cy="2713887"/>
          </a:xfrm>
          <a:prstGeom prst="rect">
            <a:avLst/>
          </a:prstGeom>
        </p:spPr>
      </p:pic>
      <p:pic>
        <p:nvPicPr>
          <p:cNvPr id="10" name="Рисунок 9">
            <a:extLst>
              <a:ext uri="{FF2B5EF4-FFF2-40B4-BE49-F238E27FC236}">
                <a16:creationId xmlns:a16="http://schemas.microsoft.com/office/drawing/2014/main" xmlns="" id="{814068DC-DEFB-4DF5-B2AE-04F3449B93F7}"/>
              </a:ext>
            </a:extLst>
          </p:cNvPr>
          <p:cNvPicPr>
            <a:picLocks noChangeAspect="1"/>
          </p:cNvPicPr>
          <p:nvPr/>
        </p:nvPicPr>
        <p:blipFill>
          <a:blip r:embed="rId6">
            <a:biLevel thresh="75000"/>
            <a:extLst>
              <a:ext uri="{28A0092B-C50C-407E-A947-70E740481C1C}">
                <a14:useLocalDpi xmlns:a14="http://schemas.microsoft.com/office/drawing/2010/main" val="0"/>
              </a:ext>
            </a:extLst>
          </a:blip>
          <a:stretch>
            <a:fillRect/>
          </a:stretch>
        </p:blipFill>
        <p:spPr>
          <a:xfrm>
            <a:off x="8245074" y="1938208"/>
            <a:ext cx="2713887" cy="2713887"/>
          </a:xfrm>
          <a:prstGeom prst="rect">
            <a:avLst/>
          </a:prstGeom>
        </p:spPr>
      </p:pic>
      <p:pic>
        <p:nvPicPr>
          <p:cNvPr id="12" name="Рисунок 11"/>
          <p:cNvPicPr>
            <a:picLocks noChangeAspect="1"/>
          </p:cNvPicPr>
          <p:nvPr/>
        </p:nvPicPr>
        <p:blipFill>
          <a:blip r:embed="rId7"/>
          <a:stretch>
            <a:fillRect/>
          </a:stretch>
        </p:blipFill>
        <p:spPr>
          <a:xfrm>
            <a:off x="8312368" y="1979512"/>
            <a:ext cx="2579298" cy="2579298"/>
          </a:xfrm>
          <a:prstGeom prst="rect">
            <a:avLst/>
          </a:prstGeom>
        </p:spPr>
      </p:pic>
      <p:sp>
        <p:nvSpPr>
          <p:cNvPr id="678" name="TextShape 2"/>
          <p:cNvSpPr txBox="1"/>
          <p:nvPr/>
        </p:nvSpPr>
        <p:spPr>
          <a:xfrm>
            <a:off x="167394" y="90246"/>
            <a:ext cx="3412106" cy="953640"/>
          </a:xfrm>
          <a:prstGeom prst="rect">
            <a:avLst/>
          </a:prstGeom>
          <a:noFill/>
          <a:ln>
            <a:noFill/>
          </a:ln>
        </p:spPr>
        <p:txBody>
          <a:bodyPr anchor="ctr">
            <a:normAutofit/>
          </a:bodyPr>
          <a:lstStyle/>
          <a:p>
            <a:pPr>
              <a:lnSpc>
                <a:spcPct val="90000"/>
              </a:lnSpc>
            </a:pPr>
            <a:r>
              <a:rPr lang="ru-RU" sz="2800" b="1" strike="noStrike" spc="-1" dirty="0">
                <a:solidFill>
                  <a:srgbClr val="002060"/>
                </a:solidFill>
                <a:latin typeface="Calibri Light"/>
              </a:rPr>
              <a:t>НАШИ КОНТАКТЫ</a:t>
            </a:r>
            <a:endParaRPr lang="ru-RU" sz="2800" b="0" strike="noStrike" spc="-1" dirty="0">
              <a:solidFill>
                <a:srgbClr val="002060"/>
              </a:solidFill>
              <a:latin typeface="Calibri"/>
            </a:endParaRPr>
          </a:p>
        </p:txBody>
      </p:sp>
      <p:pic>
        <p:nvPicPr>
          <p:cNvPr id="14" name="Рисунок 9">
            <a:extLst>
              <a:ext uri="{FF2B5EF4-FFF2-40B4-BE49-F238E27FC236}">
                <a16:creationId xmlns:a16="http://schemas.microsoft.com/office/drawing/2014/main" xmlns="" id="{29891239-EA1F-4A30-BBBF-72C83E031A5C}"/>
              </a:ext>
            </a:extLst>
          </p:cNvPr>
          <p:cNvPicPr/>
          <p:nvPr/>
        </p:nvPicPr>
        <p:blipFill>
          <a:blip r:embed="rId8"/>
          <a:srcRect b="14181"/>
          <a:stretch/>
        </p:blipFill>
        <p:spPr>
          <a:xfrm>
            <a:off x="6014386" y="460114"/>
            <a:ext cx="3698189" cy="1180298"/>
          </a:xfrm>
          <a:prstGeom prst="rect">
            <a:avLst/>
          </a:prstGeom>
          <a:ln>
            <a:noFill/>
          </a:ln>
        </p:spPr>
      </p:pic>
      <p:sp>
        <p:nvSpPr>
          <p:cNvPr id="15" name="Подзаголовок 2">
            <a:extLst>
              <a:ext uri="{FF2B5EF4-FFF2-40B4-BE49-F238E27FC236}">
                <a16:creationId xmlns:a16="http://schemas.microsoft.com/office/drawing/2014/main" xmlns="" id="{077DF29C-BBEE-476C-85E8-DFB243ABAFFF}"/>
              </a:ext>
            </a:extLst>
          </p:cNvPr>
          <p:cNvSpPr txBox="1">
            <a:spLocks/>
          </p:cNvSpPr>
          <p:nvPr/>
        </p:nvSpPr>
        <p:spPr>
          <a:xfrm>
            <a:off x="4624489" y="5070018"/>
            <a:ext cx="6477981" cy="66021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ru-RU" dirty="0">
                <a:solidFill>
                  <a:srgbClr val="002060"/>
                </a:solidFill>
                <a:latin typeface="Calibri" panose="020F0502020204030204" pitchFamily="34" charset="0"/>
                <a:cs typeface="Calibri" panose="020F0502020204030204" pitchFamily="34" charset="0"/>
              </a:rPr>
              <a:t>Всегда будьте в курсе последних изменений в сфере бухгалтерского учета, налогообложения и финансов</a:t>
            </a:r>
          </a:p>
        </p:txBody>
      </p:sp>
      <p:grpSp>
        <p:nvGrpSpPr>
          <p:cNvPr id="16" name="object 3"/>
          <p:cNvGrpSpPr/>
          <p:nvPr/>
        </p:nvGrpSpPr>
        <p:grpSpPr>
          <a:xfrm>
            <a:off x="2760557" y="4900255"/>
            <a:ext cx="1896886" cy="1704008"/>
            <a:chOff x="249106" y="128372"/>
            <a:chExt cx="2888615" cy="2524125"/>
          </a:xfrm>
        </p:grpSpPr>
        <p:sp>
          <p:nvSpPr>
            <p:cNvPr id="17" name="object 4"/>
            <p:cNvSpPr/>
            <p:nvPr/>
          </p:nvSpPr>
          <p:spPr>
            <a:xfrm>
              <a:off x="268077" y="1485266"/>
              <a:ext cx="1221740" cy="1167130"/>
            </a:xfrm>
            <a:custGeom>
              <a:avLst/>
              <a:gdLst/>
              <a:ahLst/>
              <a:cxnLst/>
              <a:rect l="l" t="t" r="r" b="b"/>
              <a:pathLst>
                <a:path w="1221740" h="1167130">
                  <a:moveTo>
                    <a:pt x="1090539" y="675150"/>
                  </a:moveTo>
                  <a:lnTo>
                    <a:pt x="640006" y="1071013"/>
                  </a:lnTo>
                  <a:lnTo>
                    <a:pt x="601695" y="1100677"/>
                  </a:lnTo>
                  <a:lnTo>
                    <a:pt x="560923" y="1124825"/>
                  </a:lnTo>
                  <a:lnTo>
                    <a:pt x="518201" y="1143492"/>
                  </a:lnTo>
                  <a:lnTo>
                    <a:pt x="474040" y="1156709"/>
                  </a:lnTo>
                  <a:lnTo>
                    <a:pt x="428948" y="1164509"/>
                  </a:lnTo>
                  <a:lnTo>
                    <a:pt x="383436" y="1166926"/>
                  </a:lnTo>
                  <a:lnTo>
                    <a:pt x="338013" y="1163992"/>
                  </a:lnTo>
                  <a:lnTo>
                    <a:pt x="293190" y="1155740"/>
                  </a:lnTo>
                  <a:lnTo>
                    <a:pt x="249476" y="1142204"/>
                  </a:lnTo>
                  <a:lnTo>
                    <a:pt x="207382" y="1123415"/>
                  </a:lnTo>
                  <a:lnTo>
                    <a:pt x="167417" y="1099408"/>
                  </a:lnTo>
                  <a:lnTo>
                    <a:pt x="130090" y="1070215"/>
                  </a:lnTo>
                  <a:lnTo>
                    <a:pt x="95913" y="1035868"/>
                  </a:lnTo>
                  <a:lnTo>
                    <a:pt x="66249" y="997556"/>
                  </a:lnTo>
                  <a:lnTo>
                    <a:pt x="42100" y="956785"/>
                  </a:lnTo>
                  <a:lnTo>
                    <a:pt x="23434" y="914063"/>
                  </a:lnTo>
                  <a:lnTo>
                    <a:pt x="10217" y="869901"/>
                  </a:lnTo>
                  <a:lnTo>
                    <a:pt x="2416" y="824809"/>
                  </a:lnTo>
                  <a:lnTo>
                    <a:pt x="0" y="779297"/>
                  </a:lnTo>
                  <a:lnTo>
                    <a:pt x="2933" y="733875"/>
                  </a:lnTo>
                  <a:lnTo>
                    <a:pt x="11185" y="689052"/>
                  </a:lnTo>
                  <a:lnTo>
                    <a:pt x="24722" y="645338"/>
                  </a:lnTo>
                  <a:lnTo>
                    <a:pt x="43510" y="603243"/>
                  </a:lnTo>
                  <a:lnTo>
                    <a:pt x="67517" y="563278"/>
                  </a:lnTo>
                  <a:lnTo>
                    <a:pt x="96711" y="525952"/>
                  </a:lnTo>
                  <a:lnTo>
                    <a:pt x="131057" y="491775"/>
                  </a:lnTo>
                  <a:lnTo>
                    <a:pt x="581589" y="95913"/>
                  </a:lnTo>
                  <a:lnTo>
                    <a:pt x="619901" y="66249"/>
                  </a:lnTo>
                  <a:lnTo>
                    <a:pt x="660672" y="42100"/>
                  </a:lnTo>
                  <a:lnTo>
                    <a:pt x="703394" y="23434"/>
                  </a:lnTo>
                  <a:lnTo>
                    <a:pt x="747556" y="10217"/>
                  </a:lnTo>
                  <a:lnTo>
                    <a:pt x="792648" y="2416"/>
                  </a:lnTo>
                  <a:lnTo>
                    <a:pt x="838160" y="0"/>
                  </a:lnTo>
                  <a:lnTo>
                    <a:pt x="883582" y="2933"/>
                  </a:lnTo>
                  <a:lnTo>
                    <a:pt x="928406" y="11185"/>
                  </a:lnTo>
                  <a:lnTo>
                    <a:pt x="972119" y="24722"/>
                  </a:lnTo>
                  <a:lnTo>
                    <a:pt x="1014214" y="43510"/>
                  </a:lnTo>
                  <a:lnTo>
                    <a:pt x="1054179" y="67517"/>
                  </a:lnTo>
                  <a:lnTo>
                    <a:pt x="1091505" y="96711"/>
                  </a:lnTo>
                  <a:lnTo>
                    <a:pt x="1125683" y="131057"/>
                  </a:lnTo>
                  <a:lnTo>
                    <a:pt x="1155347" y="169369"/>
                  </a:lnTo>
                  <a:lnTo>
                    <a:pt x="1179496" y="210141"/>
                  </a:lnTo>
                  <a:lnTo>
                    <a:pt x="1198162" y="252862"/>
                  </a:lnTo>
                  <a:lnTo>
                    <a:pt x="1211379" y="297024"/>
                  </a:lnTo>
                  <a:lnTo>
                    <a:pt x="1219179" y="342116"/>
                  </a:lnTo>
                  <a:lnTo>
                    <a:pt x="1221596" y="387628"/>
                  </a:lnTo>
                  <a:lnTo>
                    <a:pt x="1218662" y="433051"/>
                  </a:lnTo>
                  <a:lnTo>
                    <a:pt x="1210410" y="477874"/>
                  </a:lnTo>
                  <a:lnTo>
                    <a:pt x="1196874" y="521588"/>
                  </a:lnTo>
                  <a:lnTo>
                    <a:pt x="1178086" y="563682"/>
                  </a:lnTo>
                  <a:lnTo>
                    <a:pt x="1154078" y="603647"/>
                  </a:lnTo>
                  <a:lnTo>
                    <a:pt x="1124884" y="640974"/>
                  </a:lnTo>
                  <a:lnTo>
                    <a:pt x="1090539" y="675150"/>
                  </a:lnTo>
                  <a:close/>
                </a:path>
              </a:pathLst>
            </a:custGeom>
            <a:solidFill>
              <a:srgbClr val="AC0000">
                <a:alpha val="36859"/>
              </a:srgbClr>
            </a:solidFill>
          </p:spPr>
          <p:txBody>
            <a:bodyPr wrap="square" lIns="0" tIns="0" rIns="0" bIns="0" rtlCol="0"/>
            <a:lstStyle/>
            <a:p>
              <a:endParaRPr/>
            </a:p>
          </p:txBody>
        </p:sp>
        <p:sp>
          <p:nvSpPr>
            <p:cNvPr id="18" name="object 5"/>
            <p:cNvSpPr/>
            <p:nvPr/>
          </p:nvSpPr>
          <p:spPr>
            <a:xfrm>
              <a:off x="249097" y="128383"/>
              <a:ext cx="2888615" cy="1571625"/>
            </a:xfrm>
            <a:custGeom>
              <a:avLst/>
              <a:gdLst/>
              <a:ahLst/>
              <a:cxnLst/>
              <a:rect l="l" t="t" r="r" b="b"/>
              <a:pathLst>
                <a:path w="2888615" h="1571625">
                  <a:moveTo>
                    <a:pt x="1731365" y="197231"/>
                  </a:moveTo>
                  <a:lnTo>
                    <a:pt x="1724355" y="152273"/>
                  </a:lnTo>
                  <a:lnTo>
                    <a:pt x="1707311" y="109308"/>
                  </a:lnTo>
                  <a:lnTo>
                    <a:pt x="1680121" y="70091"/>
                  </a:lnTo>
                  <a:lnTo>
                    <a:pt x="1644726" y="38074"/>
                  </a:lnTo>
                  <a:lnTo>
                    <a:pt x="1604314" y="15646"/>
                  </a:lnTo>
                  <a:lnTo>
                    <a:pt x="1560626" y="2908"/>
                  </a:lnTo>
                  <a:lnTo>
                    <a:pt x="1515440" y="0"/>
                  </a:lnTo>
                  <a:lnTo>
                    <a:pt x="1470482" y="6997"/>
                  </a:lnTo>
                  <a:lnTo>
                    <a:pt x="1427518" y="24041"/>
                  </a:lnTo>
                  <a:lnTo>
                    <a:pt x="1388300" y="51231"/>
                  </a:lnTo>
                  <a:lnTo>
                    <a:pt x="70091" y="1209484"/>
                  </a:lnTo>
                  <a:lnTo>
                    <a:pt x="38074" y="1244879"/>
                  </a:lnTo>
                  <a:lnTo>
                    <a:pt x="15646" y="1285290"/>
                  </a:lnTo>
                  <a:lnTo>
                    <a:pt x="2921" y="1328978"/>
                  </a:lnTo>
                  <a:lnTo>
                    <a:pt x="0" y="1374165"/>
                  </a:lnTo>
                  <a:lnTo>
                    <a:pt x="7010" y="1419123"/>
                  </a:lnTo>
                  <a:lnTo>
                    <a:pt x="24053" y="1462087"/>
                  </a:lnTo>
                  <a:lnTo>
                    <a:pt x="51244" y="1501305"/>
                  </a:lnTo>
                  <a:lnTo>
                    <a:pt x="86639" y="1533321"/>
                  </a:lnTo>
                  <a:lnTo>
                    <a:pt x="127050" y="1555750"/>
                  </a:lnTo>
                  <a:lnTo>
                    <a:pt x="170738" y="1568475"/>
                  </a:lnTo>
                  <a:lnTo>
                    <a:pt x="215925" y="1571396"/>
                  </a:lnTo>
                  <a:lnTo>
                    <a:pt x="260883" y="1564386"/>
                  </a:lnTo>
                  <a:lnTo>
                    <a:pt x="303847" y="1547355"/>
                  </a:lnTo>
                  <a:lnTo>
                    <a:pt x="343065" y="1520151"/>
                  </a:lnTo>
                  <a:lnTo>
                    <a:pt x="1661274" y="361911"/>
                  </a:lnTo>
                  <a:lnTo>
                    <a:pt x="1693291" y="326517"/>
                  </a:lnTo>
                  <a:lnTo>
                    <a:pt x="1715719" y="286092"/>
                  </a:lnTo>
                  <a:lnTo>
                    <a:pt x="1728444" y="242417"/>
                  </a:lnTo>
                  <a:lnTo>
                    <a:pt x="1731365" y="197231"/>
                  </a:lnTo>
                  <a:close/>
                </a:path>
                <a:path w="2888615" h="1571625">
                  <a:moveTo>
                    <a:pt x="2888284" y="461772"/>
                  </a:moveTo>
                  <a:lnTo>
                    <a:pt x="2883179" y="416242"/>
                  </a:lnTo>
                  <a:lnTo>
                    <a:pt x="2871940" y="369570"/>
                  </a:lnTo>
                  <a:lnTo>
                    <a:pt x="2854642" y="322440"/>
                  </a:lnTo>
                  <a:lnTo>
                    <a:pt x="2831376" y="275590"/>
                  </a:lnTo>
                  <a:lnTo>
                    <a:pt x="2802204" y="229717"/>
                  </a:lnTo>
                  <a:lnTo>
                    <a:pt x="2767228" y="185547"/>
                  </a:lnTo>
                  <a:lnTo>
                    <a:pt x="2727922" y="145173"/>
                  </a:lnTo>
                  <a:lnTo>
                    <a:pt x="2686177" y="110350"/>
                  </a:lnTo>
                  <a:lnTo>
                    <a:pt x="2642705" y="81241"/>
                  </a:lnTo>
                  <a:lnTo>
                    <a:pt x="2598204" y="58026"/>
                  </a:lnTo>
                  <a:lnTo>
                    <a:pt x="2553360" y="40868"/>
                  </a:lnTo>
                  <a:lnTo>
                    <a:pt x="2508872" y="29946"/>
                  </a:lnTo>
                  <a:lnTo>
                    <a:pt x="2465438" y="25438"/>
                  </a:lnTo>
                  <a:lnTo>
                    <a:pt x="2423769" y="27495"/>
                  </a:lnTo>
                  <a:lnTo>
                    <a:pt x="2384552" y="36309"/>
                  </a:lnTo>
                  <a:lnTo>
                    <a:pt x="2348484" y="52031"/>
                  </a:lnTo>
                  <a:lnTo>
                    <a:pt x="2316264" y="74841"/>
                  </a:lnTo>
                  <a:lnTo>
                    <a:pt x="1349349" y="924420"/>
                  </a:lnTo>
                  <a:lnTo>
                    <a:pt x="1322578" y="953439"/>
                  </a:lnTo>
                  <a:lnTo>
                    <a:pt x="1302346" y="987196"/>
                  </a:lnTo>
                  <a:lnTo>
                    <a:pt x="1288567" y="1024953"/>
                  </a:lnTo>
                  <a:lnTo>
                    <a:pt x="1281163" y="1066012"/>
                  </a:lnTo>
                  <a:lnTo>
                    <a:pt x="1280058" y="1109662"/>
                  </a:lnTo>
                  <a:lnTo>
                    <a:pt x="1285163" y="1155179"/>
                  </a:lnTo>
                  <a:lnTo>
                    <a:pt x="1296403" y="1201851"/>
                  </a:lnTo>
                  <a:lnTo>
                    <a:pt x="1313700" y="1248981"/>
                  </a:lnTo>
                  <a:lnTo>
                    <a:pt x="1336967" y="1295831"/>
                  </a:lnTo>
                  <a:lnTo>
                    <a:pt x="1366126" y="1341704"/>
                  </a:lnTo>
                  <a:lnTo>
                    <a:pt x="1401114" y="1385887"/>
                  </a:lnTo>
                  <a:lnTo>
                    <a:pt x="1440421" y="1426260"/>
                  </a:lnTo>
                  <a:lnTo>
                    <a:pt x="1482153" y="1461084"/>
                  </a:lnTo>
                  <a:lnTo>
                    <a:pt x="1525625" y="1490192"/>
                  </a:lnTo>
                  <a:lnTo>
                    <a:pt x="1570139" y="1513395"/>
                  </a:lnTo>
                  <a:lnTo>
                    <a:pt x="1614982" y="1530553"/>
                  </a:lnTo>
                  <a:lnTo>
                    <a:pt x="1659470" y="1541475"/>
                  </a:lnTo>
                  <a:lnTo>
                    <a:pt x="1702892" y="1545983"/>
                  </a:lnTo>
                  <a:lnTo>
                    <a:pt x="1744560" y="1543926"/>
                  </a:lnTo>
                  <a:lnTo>
                    <a:pt x="1783791" y="1535125"/>
                  </a:lnTo>
                  <a:lnTo>
                    <a:pt x="1819859" y="1519389"/>
                  </a:lnTo>
                  <a:lnTo>
                    <a:pt x="1852079" y="1496580"/>
                  </a:lnTo>
                  <a:lnTo>
                    <a:pt x="2818993" y="647001"/>
                  </a:lnTo>
                  <a:lnTo>
                    <a:pt x="2845752" y="617982"/>
                  </a:lnTo>
                  <a:lnTo>
                    <a:pt x="2865996" y="584238"/>
                  </a:lnTo>
                  <a:lnTo>
                    <a:pt x="2879775" y="546481"/>
                  </a:lnTo>
                  <a:lnTo>
                    <a:pt x="2887180" y="505409"/>
                  </a:lnTo>
                  <a:lnTo>
                    <a:pt x="2888284" y="461772"/>
                  </a:lnTo>
                  <a:close/>
                </a:path>
              </a:pathLst>
            </a:custGeom>
            <a:solidFill>
              <a:srgbClr val="AC0000"/>
            </a:solidFill>
          </p:spPr>
          <p:txBody>
            <a:bodyPr wrap="square" lIns="0" tIns="0" rIns="0" bIns="0" rtlCol="0"/>
            <a:lstStyle/>
            <a:p>
              <a:endParaRPr/>
            </a:p>
          </p:txBody>
        </p:sp>
        <p:sp>
          <p:nvSpPr>
            <p:cNvPr id="19" name="object 6"/>
            <p:cNvSpPr/>
            <p:nvPr/>
          </p:nvSpPr>
          <p:spPr>
            <a:xfrm>
              <a:off x="1584318" y="1775685"/>
              <a:ext cx="861694" cy="823594"/>
            </a:xfrm>
            <a:custGeom>
              <a:avLst/>
              <a:gdLst/>
              <a:ahLst/>
              <a:cxnLst/>
              <a:rect l="l" t="t" r="r" b="b"/>
              <a:pathLst>
                <a:path w="861694" h="823594">
                  <a:moveTo>
                    <a:pt x="451397" y="755420"/>
                  </a:moveTo>
                  <a:lnTo>
                    <a:pt x="411783" y="784394"/>
                  </a:lnTo>
                  <a:lnTo>
                    <a:pt x="368882" y="805273"/>
                  </a:lnTo>
                  <a:lnTo>
                    <a:pt x="323779" y="818126"/>
                  </a:lnTo>
                  <a:lnTo>
                    <a:pt x="277558" y="823023"/>
                  </a:lnTo>
                  <a:lnTo>
                    <a:pt x="231301" y="820036"/>
                  </a:lnTo>
                  <a:lnTo>
                    <a:pt x="186093" y="809232"/>
                  </a:lnTo>
                  <a:lnTo>
                    <a:pt x="143018" y="790684"/>
                  </a:lnTo>
                  <a:lnTo>
                    <a:pt x="103160" y="764459"/>
                  </a:lnTo>
                  <a:lnTo>
                    <a:pt x="67603" y="730630"/>
                  </a:lnTo>
                  <a:lnTo>
                    <a:pt x="38629" y="691016"/>
                  </a:lnTo>
                  <a:lnTo>
                    <a:pt x="17750" y="648116"/>
                  </a:lnTo>
                  <a:lnTo>
                    <a:pt x="4897" y="603013"/>
                  </a:lnTo>
                  <a:lnTo>
                    <a:pt x="0" y="556791"/>
                  </a:lnTo>
                  <a:lnTo>
                    <a:pt x="2987" y="510534"/>
                  </a:lnTo>
                  <a:lnTo>
                    <a:pt x="13791" y="465326"/>
                  </a:lnTo>
                  <a:lnTo>
                    <a:pt x="32339" y="422251"/>
                  </a:lnTo>
                  <a:lnTo>
                    <a:pt x="58564" y="382393"/>
                  </a:lnTo>
                  <a:lnTo>
                    <a:pt x="92392" y="346838"/>
                  </a:lnTo>
                  <a:lnTo>
                    <a:pt x="410191" y="67602"/>
                  </a:lnTo>
                  <a:lnTo>
                    <a:pt x="449803" y="38629"/>
                  </a:lnTo>
                  <a:lnTo>
                    <a:pt x="492704" y="17750"/>
                  </a:lnTo>
                  <a:lnTo>
                    <a:pt x="537807" y="4897"/>
                  </a:lnTo>
                  <a:lnTo>
                    <a:pt x="584029" y="0"/>
                  </a:lnTo>
                  <a:lnTo>
                    <a:pt x="630286" y="2987"/>
                  </a:lnTo>
                  <a:lnTo>
                    <a:pt x="675493" y="13791"/>
                  </a:lnTo>
                  <a:lnTo>
                    <a:pt x="718568" y="32339"/>
                  </a:lnTo>
                  <a:lnTo>
                    <a:pt x="758426" y="58564"/>
                  </a:lnTo>
                  <a:lnTo>
                    <a:pt x="793983" y="92393"/>
                  </a:lnTo>
                  <a:lnTo>
                    <a:pt x="822957" y="132007"/>
                  </a:lnTo>
                  <a:lnTo>
                    <a:pt x="843836" y="174907"/>
                  </a:lnTo>
                  <a:lnTo>
                    <a:pt x="856689" y="220010"/>
                  </a:lnTo>
                  <a:lnTo>
                    <a:pt x="861587" y="266232"/>
                  </a:lnTo>
                  <a:lnTo>
                    <a:pt x="858599" y="312489"/>
                  </a:lnTo>
                  <a:lnTo>
                    <a:pt x="847796" y="357697"/>
                  </a:lnTo>
                  <a:lnTo>
                    <a:pt x="829247" y="400772"/>
                  </a:lnTo>
                  <a:lnTo>
                    <a:pt x="803022" y="440630"/>
                  </a:lnTo>
                  <a:lnTo>
                    <a:pt x="769193" y="476186"/>
                  </a:lnTo>
                  <a:lnTo>
                    <a:pt x="451397" y="755420"/>
                  </a:lnTo>
                  <a:close/>
                </a:path>
              </a:pathLst>
            </a:custGeom>
            <a:solidFill>
              <a:srgbClr val="AC0000">
                <a:alpha val="36859"/>
              </a:srgbClr>
            </a:solidFill>
          </p:spPr>
          <p:txBody>
            <a:bodyPr wrap="square" lIns="0" tIns="0" rIns="0" bIns="0" rtlCol="0"/>
            <a:lstStyle/>
            <a:p>
              <a:endParaRPr/>
            </a:p>
          </p:txBody>
        </p:sp>
      </p:grpSp>
    </p:spTree>
    <p:extLst>
      <p:ext uri="{BB962C8B-B14F-4D97-AF65-F5344CB8AC3E}">
        <p14:creationId xmlns:p14="http://schemas.microsoft.com/office/powerpoint/2010/main" val="649353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 xmlns:a16="http://schemas.microsoft.com/office/drawing/2014/main" id="{A4A87C69-C36A-4EE8-B31C-E59FE91CE915}"/>
              </a:ext>
            </a:extLst>
          </p:cNvPr>
          <p:cNvSpPr/>
          <p:nvPr/>
        </p:nvSpPr>
        <p:spPr>
          <a:xfrm>
            <a:off x="21783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2768061" y="172277"/>
            <a:ext cx="8898459" cy="816304"/>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ru-RU" sz="2000" b="1" dirty="0" smtClean="0">
                <a:solidFill>
                  <a:srgbClr val="0070C0"/>
                </a:solidFill>
              </a:rPr>
              <a:t>СФЕРА ПРИМЕНЕНИЯ ЕДИНОГО НАЛОГОВОГО ПЛАТЕЖА</a:t>
            </a:r>
            <a:endParaRPr lang="ru-RU" sz="2000" b="1" dirty="0">
              <a:solidFill>
                <a:srgbClr val="0070C0"/>
              </a:solidFill>
            </a:endParaRPr>
          </a:p>
        </p:txBody>
      </p:sp>
      <p:sp>
        <p:nvSpPr>
          <p:cNvPr id="5" name="TextBox 4">
            <a:extLst>
              <a:ext uri="{FF2B5EF4-FFF2-40B4-BE49-F238E27FC236}">
                <a16:creationId xmlns="" xmlns:a16="http://schemas.microsoft.com/office/drawing/2014/main" id="{8A25DFB0-0884-4ADA-A8E0-DB093644E74A}"/>
              </a:ext>
            </a:extLst>
          </p:cNvPr>
          <p:cNvSpPr txBox="1"/>
          <p:nvPr/>
        </p:nvSpPr>
        <p:spPr>
          <a:xfrm>
            <a:off x="1920511" y="1937872"/>
            <a:ext cx="8537097" cy="923330"/>
          </a:xfrm>
          <a:prstGeom prst="rect">
            <a:avLst/>
          </a:prstGeom>
          <a:noFill/>
        </p:spPr>
        <p:txBody>
          <a:bodyPr wrap="square">
            <a:spAutoFit/>
          </a:bodyPr>
          <a:lstStyle/>
          <a:p>
            <a:pPr algn="just"/>
            <a:r>
              <a:rPr lang="ru-RU" dirty="0"/>
              <a:t> </a:t>
            </a:r>
            <a:endParaRPr lang="ru-RU" dirty="0">
              <a:solidFill>
                <a:srgbClr val="FF0000"/>
              </a:solidFill>
            </a:endParaRPr>
          </a:p>
          <a:p>
            <a:endParaRPr lang="ru-RU" dirty="0"/>
          </a:p>
          <a:p>
            <a:endParaRPr lang="ru-RU" dirty="0"/>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2"/>
          <a:srcRect b="14181"/>
          <a:stretch/>
        </p:blipFill>
        <p:spPr>
          <a:xfrm>
            <a:off x="412221" y="233661"/>
            <a:ext cx="2355840" cy="754920"/>
          </a:xfrm>
          <a:prstGeom prst="rect">
            <a:avLst/>
          </a:prstGeom>
        </p:spPr>
      </p:pic>
      <p:sp>
        <p:nvSpPr>
          <p:cNvPr id="8" name="Line 5">
            <a:extLst>
              <a:ext uri="{FF2B5EF4-FFF2-40B4-BE49-F238E27FC236}">
                <a16:creationId xmlns="" xmlns:a16="http://schemas.microsoft.com/office/drawing/2014/main" id="{81E79B63-4151-4A9C-895C-B92BA3AC9DB5}"/>
              </a:ext>
            </a:extLst>
          </p:cNvPr>
          <p:cNvSpPr/>
          <p:nvPr/>
        </p:nvSpPr>
        <p:spPr>
          <a:xfrm>
            <a:off x="3556440" y="981720"/>
            <a:ext cx="8110080" cy="0"/>
          </a:xfrm>
          <a:prstGeom prst="line">
            <a:avLst/>
          </a:prstGeom>
          <a:ln/>
        </p:spPr>
        <p:style>
          <a:lnRef idx="1">
            <a:schemeClr val="accent3"/>
          </a:lnRef>
          <a:fillRef idx="0">
            <a:schemeClr val="accent3"/>
          </a:fillRef>
          <a:effectRef idx="0">
            <a:schemeClr val="accent3"/>
          </a:effectRef>
          <a:fontRef idx="minor"/>
        </p:style>
      </p:sp>
      <p:sp>
        <p:nvSpPr>
          <p:cNvPr id="9" name="CustomShape 1">
            <a:extLst>
              <a:ext uri="{FF2B5EF4-FFF2-40B4-BE49-F238E27FC236}">
                <a16:creationId xmlns="" xmlns:a16="http://schemas.microsoft.com/office/drawing/2014/main" id="{20C67339-6A1C-4F9D-8A74-D056AA0B6743}"/>
              </a:ext>
            </a:extLst>
          </p:cNvPr>
          <p:cNvSpPr/>
          <p:nvPr/>
        </p:nvSpPr>
        <p:spPr>
          <a:xfrm>
            <a:off x="0" y="6340680"/>
            <a:ext cx="12191760" cy="517320"/>
          </a:xfrm>
          <a:prstGeom prst="rect">
            <a:avLst/>
          </a:prstGeom>
          <a:solidFill>
            <a:srgbClr val="CDDEE0"/>
          </a:solidFill>
          <a:ln>
            <a:noFill/>
          </a:ln>
        </p:spPr>
        <p:style>
          <a:lnRef idx="2">
            <a:schemeClr val="accent1">
              <a:shade val="50000"/>
            </a:schemeClr>
          </a:lnRef>
          <a:fillRef idx="1">
            <a:schemeClr val="accent1"/>
          </a:fillRef>
          <a:effectRef idx="0">
            <a:schemeClr val="accent1"/>
          </a:effectRef>
          <a:fontRef idx="minor"/>
        </p:style>
      </p:sp>
      <p:sp>
        <p:nvSpPr>
          <p:cNvPr id="10" name="CustomShape 4">
            <a:extLst>
              <a:ext uri="{FF2B5EF4-FFF2-40B4-BE49-F238E27FC236}">
                <a16:creationId xmlns="" xmlns:a16="http://schemas.microsoft.com/office/drawing/2014/main" id="{770229F1-50B0-4893-BC50-5F5573115AFA}"/>
              </a:ext>
            </a:extLst>
          </p:cNvPr>
          <p:cNvSpPr/>
          <p:nvPr/>
        </p:nvSpPr>
        <p:spPr>
          <a:xfrm>
            <a:off x="1523880" y="6410880"/>
            <a:ext cx="9143640" cy="401760"/>
          </a:xfrm>
          <a:prstGeom prst="rect">
            <a:avLst/>
          </a:prstGeom>
          <a:noFill/>
          <a:ln>
            <a:noFill/>
          </a:ln>
        </p:spPr>
        <p:style>
          <a:lnRef idx="0">
            <a:scrgbClr r="0" g="0" b="0"/>
          </a:lnRef>
          <a:fillRef idx="0">
            <a:scrgbClr r="0" g="0" b="0"/>
          </a:fillRef>
          <a:effectRef idx="0">
            <a:scrgbClr r="0" g="0" b="0"/>
          </a:effectRef>
          <a:fontRef idx="minor"/>
        </p:style>
        <p:txBody>
          <a:bodyPr>
            <a:noAutofit/>
          </a:bodyPr>
          <a:lstStyle/>
          <a:p>
            <a:pPr algn="ctr">
              <a:lnSpc>
                <a:spcPct val="90000"/>
              </a:lnSpc>
              <a:spcBef>
                <a:spcPts val="1001"/>
              </a:spcBef>
            </a:pPr>
            <a:r>
              <a:rPr lang="ru-RU" sz="2800" b="0" i="1" strike="noStrike" spc="-1" dirty="0">
                <a:solidFill>
                  <a:srgbClr val="58599B"/>
                </a:solidFill>
                <a:latin typeface="Warnock Pro"/>
              </a:rPr>
              <a:t>Защита интересов собственника. Надёжно!</a:t>
            </a:r>
            <a:endParaRPr lang="ru-RU" sz="2800" b="0" strike="noStrike" spc="-1" dirty="0">
              <a:latin typeface="Arial"/>
            </a:endParaRPr>
          </a:p>
        </p:txBody>
      </p:sp>
      <p:pic>
        <p:nvPicPr>
          <p:cNvPr id="4" name="Рисунок 3"/>
          <p:cNvPicPr>
            <a:picLocks noChangeAspect="1"/>
          </p:cNvPicPr>
          <p:nvPr/>
        </p:nvPicPr>
        <p:blipFill rotWithShape="1">
          <a:blip r:embed="rId3">
            <a:extLst>
              <a:ext uri="{28A0092B-C50C-407E-A947-70E740481C1C}">
                <a14:useLocalDpi xmlns:a14="http://schemas.microsoft.com/office/drawing/2010/main" val="0"/>
              </a:ext>
            </a:extLst>
          </a:blip>
          <a:srcRect b="11457"/>
          <a:stretch/>
        </p:blipFill>
        <p:spPr>
          <a:xfrm>
            <a:off x="8414105" y="1453835"/>
            <a:ext cx="3777895" cy="4090673"/>
          </a:xfrm>
          <a:prstGeom prst="rect">
            <a:avLst/>
          </a:prstGeom>
        </p:spPr>
      </p:pic>
      <p:sp>
        <p:nvSpPr>
          <p:cNvPr id="7" name="TextBox 6">
            <a:extLst>
              <a:ext uri="{FF2B5EF4-FFF2-40B4-BE49-F238E27FC236}">
                <a16:creationId xmlns="" xmlns:a16="http://schemas.microsoft.com/office/drawing/2014/main" id="{652483EA-B45D-4A4B-BBC4-64AF70E89243}"/>
              </a:ext>
            </a:extLst>
          </p:cNvPr>
          <p:cNvSpPr txBox="1"/>
          <p:nvPr/>
        </p:nvSpPr>
        <p:spPr>
          <a:xfrm>
            <a:off x="445278" y="944457"/>
            <a:ext cx="8031647" cy="5254644"/>
          </a:xfrm>
          <a:prstGeom prst="rect">
            <a:avLst/>
          </a:prstGeom>
          <a:noFill/>
        </p:spPr>
        <p:txBody>
          <a:bodyPr wrap="square">
            <a:spAutoFit/>
          </a:bodyPr>
          <a:lstStyle/>
          <a:p>
            <a:pPr algn="just">
              <a:lnSpc>
                <a:spcPct val="107000"/>
              </a:lnSpc>
              <a:spcAft>
                <a:spcPts val="800"/>
              </a:spcAft>
              <a:buClr>
                <a:srgbClr val="0070C0"/>
              </a:buClr>
            </a:pPr>
            <a:r>
              <a:rPr lang="ru-RU" dirty="0"/>
              <a:t>	</a:t>
            </a:r>
            <a:endParaRPr lang="ru-RU" sz="2000" dirty="0"/>
          </a:p>
          <a:p>
            <a:pPr algn="just">
              <a:lnSpc>
                <a:spcPct val="107000"/>
              </a:lnSpc>
              <a:spcAft>
                <a:spcPts val="800"/>
              </a:spcAft>
              <a:buClr>
                <a:srgbClr val="0070C0"/>
              </a:buClr>
            </a:pPr>
            <a:r>
              <a:rPr lang="ru-RU" sz="2000" dirty="0" smtClean="0">
                <a:ea typeface="Calibri" panose="020F0502020204030204" pitchFamily="34" charset="0"/>
                <a:cs typeface="Times New Roman" panose="02020603050405020304" pitchFamily="18" charset="0"/>
              </a:rPr>
              <a:t>Исполнение </a:t>
            </a:r>
            <a:r>
              <a:rPr lang="ru-RU" sz="2000" dirty="0">
                <a:ea typeface="Calibri" panose="020F0502020204030204" pitchFamily="34" charset="0"/>
                <a:cs typeface="Times New Roman" panose="02020603050405020304" pitchFamily="18" charset="0"/>
              </a:rPr>
              <a:t>обязанностей по уплате налогов посредством перечисления ЕНП осуществляется в отношении практически </a:t>
            </a:r>
            <a:r>
              <a:rPr lang="ru-RU" sz="2000" b="1" dirty="0">
                <a:ea typeface="Calibri" panose="020F0502020204030204" pitchFamily="34" charset="0"/>
                <a:cs typeface="Times New Roman" panose="02020603050405020304" pitchFamily="18" charset="0"/>
              </a:rPr>
              <a:t>всех</a:t>
            </a:r>
            <a:r>
              <a:rPr lang="ru-RU" sz="2000" dirty="0">
                <a:ea typeface="Calibri" panose="020F0502020204030204" pitchFamily="34" charset="0"/>
                <a:cs typeface="Times New Roman" panose="02020603050405020304" pitchFamily="18" charset="0"/>
              </a:rPr>
              <a:t> налогов , сборов, взносов, за исключением:</a:t>
            </a:r>
          </a:p>
          <a:p>
            <a:pPr lvl="0" algn="just">
              <a:lnSpc>
                <a:spcPct val="107000"/>
              </a:lnSpc>
              <a:spcAft>
                <a:spcPts val="0"/>
              </a:spcAft>
              <a:buClr>
                <a:srgbClr val="0070C0"/>
              </a:buClr>
            </a:pPr>
            <a:r>
              <a:rPr lang="ru-RU" sz="2000" dirty="0" smtClean="0">
                <a:ea typeface="Calibri" panose="020F0502020204030204" pitchFamily="34" charset="0"/>
                <a:cs typeface="Times New Roman" panose="02020603050405020304" pitchFamily="18" charset="0"/>
              </a:rPr>
              <a:t>	Платежей</a:t>
            </a:r>
            <a:r>
              <a:rPr lang="ru-RU" sz="2000" dirty="0">
                <a:ea typeface="Calibri" panose="020F0502020204030204" pitchFamily="34" charset="0"/>
                <a:cs typeface="Times New Roman" panose="02020603050405020304" pitchFamily="18" charset="0"/>
              </a:rPr>
              <a:t>, в отношении которых </a:t>
            </a:r>
            <a:r>
              <a:rPr lang="ru-RU" sz="2000" b="1" dirty="0">
                <a:ea typeface="Calibri" panose="020F0502020204030204" pitchFamily="34" charset="0"/>
                <a:cs typeface="Times New Roman" panose="02020603050405020304" pitchFamily="18" charset="0"/>
              </a:rPr>
              <a:t>исполнение обязанностей может осуществляться посредством ЕНП</a:t>
            </a:r>
            <a:r>
              <a:rPr lang="ru-RU" sz="2000" dirty="0">
                <a:ea typeface="Calibri" panose="020F0502020204030204" pitchFamily="34" charset="0"/>
                <a:cs typeface="Times New Roman" panose="02020603050405020304" pitchFamily="18" charset="0"/>
              </a:rPr>
              <a:t>:</a:t>
            </a:r>
          </a:p>
          <a:p>
            <a:pPr lvl="0" algn="just">
              <a:lnSpc>
                <a:spcPct val="107000"/>
              </a:lnSpc>
              <a:spcAft>
                <a:spcPts val="0"/>
              </a:spcAft>
              <a:buClr>
                <a:srgbClr val="0070C0"/>
              </a:buClr>
            </a:pPr>
            <a:r>
              <a:rPr lang="ru-RU" sz="2000" dirty="0" smtClean="0">
                <a:ea typeface="Calibri" panose="020F0502020204030204" pitchFamily="34" charset="0"/>
                <a:cs typeface="Times New Roman" panose="02020603050405020304" pitchFamily="18" charset="0"/>
              </a:rPr>
              <a:t>НПД;</a:t>
            </a:r>
            <a:endParaRPr lang="ru-RU" sz="2000" dirty="0">
              <a:ea typeface="Calibri" panose="020F0502020204030204" pitchFamily="34" charset="0"/>
              <a:cs typeface="Times New Roman" panose="02020603050405020304" pitchFamily="18" charset="0"/>
            </a:endParaRPr>
          </a:p>
          <a:p>
            <a:pPr lvl="0" algn="just">
              <a:lnSpc>
                <a:spcPct val="107000"/>
              </a:lnSpc>
              <a:spcAft>
                <a:spcPts val="0"/>
              </a:spcAft>
              <a:buClr>
                <a:srgbClr val="0070C0"/>
              </a:buClr>
            </a:pPr>
            <a:r>
              <a:rPr lang="ru-RU" sz="2000" dirty="0">
                <a:ea typeface="Calibri" panose="020F0502020204030204" pitchFamily="34" charset="0"/>
                <a:cs typeface="Times New Roman" panose="02020603050405020304" pitchFamily="18" charset="0"/>
              </a:rPr>
              <a:t>Налог за пользование объектами животного </a:t>
            </a:r>
            <a:r>
              <a:rPr lang="ru-RU" sz="2000" dirty="0" smtClean="0">
                <a:ea typeface="Calibri" panose="020F0502020204030204" pitchFamily="34" charset="0"/>
                <a:cs typeface="Times New Roman" panose="02020603050405020304" pitchFamily="18" charset="0"/>
              </a:rPr>
              <a:t>мира;</a:t>
            </a:r>
            <a:endParaRPr lang="ru-RU" sz="2000" dirty="0">
              <a:ea typeface="Calibri" panose="020F0502020204030204" pitchFamily="34" charset="0"/>
              <a:cs typeface="Times New Roman" panose="02020603050405020304" pitchFamily="18" charset="0"/>
            </a:endParaRPr>
          </a:p>
          <a:p>
            <a:pPr lvl="0" algn="just">
              <a:lnSpc>
                <a:spcPct val="107000"/>
              </a:lnSpc>
              <a:spcAft>
                <a:spcPts val="0"/>
              </a:spcAft>
              <a:buClr>
                <a:srgbClr val="0070C0"/>
              </a:buClr>
            </a:pPr>
            <a:r>
              <a:rPr lang="ru-RU" sz="2000" dirty="0">
                <a:ea typeface="Calibri" panose="020F0502020204030204" pitchFamily="34" charset="0"/>
                <a:cs typeface="Times New Roman" panose="02020603050405020304" pitchFamily="18" charset="0"/>
              </a:rPr>
              <a:t>Налог за пользование объектами водных биологических </a:t>
            </a:r>
            <a:r>
              <a:rPr lang="ru-RU" sz="2000" dirty="0" smtClean="0">
                <a:ea typeface="Calibri" panose="020F0502020204030204" pitchFamily="34" charset="0"/>
                <a:cs typeface="Times New Roman" panose="02020603050405020304" pitchFamily="18" charset="0"/>
              </a:rPr>
              <a:t>ресурсов.</a:t>
            </a:r>
            <a:endParaRPr lang="ru-RU" sz="2000" dirty="0">
              <a:ea typeface="Calibri" panose="020F0502020204030204" pitchFamily="34" charset="0"/>
              <a:cs typeface="Times New Roman" panose="02020603050405020304" pitchFamily="18" charset="0"/>
            </a:endParaRPr>
          </a:p>
          <a:p>
            <a:pPr lvl="0" algn="just">
              <a:lnSpc>
                <a:spcPct val="107000"/>
              </a:lnSpc>
              <a:spcAft>
                <a:spcPts val="0"/>
              </a:spcAft>
              <a:buClr>
                <a:srgbClr val="0070C0"/>
              </a:buClr>
            </a:pPr>
            <a:r>
              <a:rPr lang="ru-RU" sz="2000" dirty="0" smtClean="0">
                <a:ea typeface="Calibri" panose="020F0502020204030204" pitchFamily="34" charset="0"/>
                <a:cs typeface="Times New Roman" panose="02020603050405020304" pitchFamily="18" charset="0"/>
              </a:rPr>
              <a:t>	Платежей</a:t>
            </a:r>
            <a:r>
              <a:rPr lang="ru-RU" sz="2000" dirty="0">
                <a:ea typeface="Calibri" panose="020F0502020204030204" pitchFamily="34" charset="0"/>
                <a:cs typeface="Times New Roman" panose="02020603050405020304" pitchFamily="18" charset="0"/>
              </a:rPr>
              <a:t>, в отношении которых </a:t>
            </a:r>
            <a:r>
              <a:rPr lang="ru-RU" sz="2000" b="1" dirty="0">
                <a:ea typeface="Calibri" panose="020F0502020204030204" pitchFamily="34" charset="0"/>
                <a:cs typeface="Times New Roman" panose="02020603050405020304" pitchFamily="18" charset="0"/>
              </a:rPr>
              <a:t>невозможно исполнение обязанностей посредством ЕНП:</a:t>
            </a:r>
          </a:p>
          <a:p>
            <a:pPr lvl="0" algn="just">
              <a:lnSpc>
                <a:spcPct val="107000"/>
              </a:lnSpc>
              <a:spcAft>
                <a:spcPts val="0"/>
              </a:spcAft>
              <a:buClr>
                <a:srgbClr val="0070C0"/>
              </a:buClr>
            </a:pPr>
            <a:r>
              <a:rPr lang="ru-RU" sz="2000" dirty="0">
                <a:ea typeface="Calibri" panose="020F0502020204030204" pitchFamily="34" charset="0"/>
                <a:cs typeface="Times New Roman" panose="02020603050405020304" pitchFamily="18" charset="0"/>
              </a:rPr>
              <a:t>НДФЛ с выплат иностранным гражданам, работающим по </a:t>
            </a:r>
            <a:r>
              <a:rPr lang="ru-RU" sz="2000" dirty="0" smtClean="0">
                <a:ea typeface="Calibri" panose="020F0502020204030204" pitchFamily="34" charset="0"/>
                <a:cs typeface="Times New Roman" panose="02020603050405020304" pitchFamily="18" charset="0"/>
              </a:rPr>
              <a:t>патенту;</a:t>
            </a:r>
            <a:endParaRPr lang="ru-RU" sz="2000" dirty="0">
              <a:ea typeface="Calibri" panose="020F0502020204030204" pitchFamily="34" charset="0"/>
              <a:cs typeface="Times New Roman" panose="02020603050405020304" pitchFamily="18" charset="0"/>
            </a:endParaRPr>
          </a:p>
          <a:p>
            <a:pPr lvl="0" algn="just">
              <a:lnSpc>
                <a:spcPct val="107000"/>
              </a:lnSpc>
              <a:spcAft>
                <a:spcPts val="800"/>
              </a:spcAft>
              <a:buClr>
                <a:srgbClr val="0070C0"/>
              </a:buClr>
            </a:pPr>
            <a:r>
              <a:rPr lang="ru-RU" sz="2000" dirty="0">
                <a:ea typeface="Calibri" panose="020F0502020204030204" pitchFamily="34" charset="0"/>
                <a:cs typeface="Times New Roman" panose="02020603050405020304" pitchFamily="18" charset="0"/>
              </a:rPr>
              <a:t>Госпошлина, в отношении которой судом не выдан исполнительный лист</a:t>
            </a:r>
            <a:r>
              <a:rPr lang="ru-RU" sz="2000" dirty="0" smtClean="0">
                <a:ea typeface="Calibri" panose="020F0502020204030204" pitchFamily="34" charset="0"/>
                <a:cs typeface="Times New Roman" panose="02020603050405020304" pitchFamily="18" charset="0"/>
              </a:rPr>
              <a:t>.</a:t>
            </a:r>
            <a:endParaRPr lang="ru-RU" b="1" i="1" dirty="0" smtClean="0"/>
          </a:p>
          <a:p>
            <a:pPr marL="285750" lvl="0" indent="-285750" algn="just">
              <a:buClr>
                <a:srgbClr val="0070C0"/>
              </a:buClr>
              <a:buFont typeface="Wingdings" panose="05000000000000000000" pitchFamily="2" charset="2"/>
              <a:buChar char="Ø"/>
            </a:pPr>
            <a:endParaRPr lang="ru-RU" b="1" i="1" dirty="0" smtClean="0"/>
          </a:p>
        </p:txBody>
      </p:sp>
    </p:spTree>
    <p:extLst>
      <p:ext uri="{BB962C8B-B14F-4D97-AF65-F5344CB8AC3E}">
        <p14:creationId xmlns:p14="http://schemas.microsoft.com/office/powerpoint/2010/main" val="412479083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cstate="print">
            <a:lum bright="70000" contrast="-70000"/>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rcRect t="79900"/>
          <a:stretch/>
        </p:blipFill>
        <p:spPr>
          <a:xfrm>
            <a:off x="0" y="5257799"/>
            <a:ext cx="12192000" cy="1073953"/>
          </a:xfrm>
          <a:prstGeom prst="rect">
            <a:avLst/>
          </a:prstGeom>
        </p:spPr>
      </p:pic>
      <p:sp>
        <p:nvSpPr>
          <p:cNvPr id="2" name="Прямоугольник 1">
            <a:extLst>
              <a:ext uri="{FF2B5EF4-FFF2-40B4-BE49-F238E27FC236}">
                <a16:creationId xmlns="" xmlns:a16="http://schemas.microsoft.com/office/drawing/2014/main" id="{A4A87C69-C36A-4EE8-B31C-E59FE91CE915}"/>
              </a:ext>
            </a:extLst>
          </p:cNvPr>
          <p:cNvSpPr/>
          <p:nvPr/>
        </p:nvSpPr>
        <p:spPr>
          <a:xfrm>
            <a:off x="2178339" y="1291542"/>
            <a:ext cx="7835318" cy="646331"/>
          </a:xfrm>
          <a:prstGeom prst="rect">
            <a:avLst/>
          </a:prstGeom>
        </p:spPr>
        <p:txBody>
          <a:bodyPr wrap="square">
            <a:spAutoFit/>
          </a:bodyPr>
          <a:lstStyle/>
          <a:p>
            <a:pPr lvl="0"/>
            <a:endParaRPr lang="ru-RU" dirty="0">
              <a:solidFill>
                <a:schemeClr val="tx1">
                  <a:lumMod val="65000"/>
                  <a:lumOff val="35000"/>
                </a:schemeClr>
              </a:solidFill>
            </a:endParaRPr>
          </a:p>
          <a:p>
            <a:pPr lvl="0" algn="just"/>
            <a:endParaRPr lang="ru-RU" dirty="0">
              <a:solidFill>
                <a:schemeClr val="tx1">
                  <a:lumMod val="65000"/>
                  <a:lumOff val="35000"/>
                </a:schemeClr>
              </a:solidFill>
            </a:endParaRPr>
          </a:p>
        </p:txBody>
      </p:sp>
      <p:sp>
        <p:nvSpPr>
          <p:cNvPr id="3" name="Прямоугольник 2">
            <a:extLst>
              <a:ext uri="{FF2B5EF4-FFF2-40B4-BE49-F238E27FC236}">
                <a16:creationId xmlns="" xmlns:a16="http://schemas.microsoft.com/office/drawing/2014/main" id="{867A67F1-D54E-4FF5-ACE9-9AC01A85A0E8}"/>
              </a:ext>
            </a:extLst>
          </p:cNvPr>
          <p:cNvSpPr/>
          <p:nvPr/>
        </p:nvSpPr>
        <p:spPr>
          <a:xfrm>
            <a:off x="2768061" y="163350"/>
            <a:ext cx="8741577" cy="816304"/>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ru-RU" sz="2000" b="1" dirty="0" smtClean="0">
                <a:solidFill>
                  <a:srgbClr val="0070C0"/>
                </a:solidFill>
              </a:rPr>
              <a:t>НОВЫЕ ПОНЯТИЯ В НК РФ, </a:t>
            </a:r>
          </a:p>
          <a:p>
            <a:pPr algn="ctr"/>
            <a:r>
              <a:rPr lang="ru-RU" sz="2000" b="1" dirty="0" smtClean="0">
                <a:solidFill>
                  <a:srgbClr val="0070C0"/>
                </a:solidFill>
              </a:rPr>
              <a:t>СВЯЗАННЫЕ С УПЛАТОЙ НАЛОГОВ</a:t>
            </a:r>
            <a:endParaRPr lang="ru-RU" sz="2000" b="1" dirty="0">
              <a:solidFill>
                <a:srgbClr val="0070C0"/>
              </a:solidFill>
            </a:endParaRPr>
          </a:p>
        </p:txBody>
      </p:sp>
      <p:sp>
        <p:nvSpPr>
          <p:cNvPr id="5" name="TextBox 4">
            <a:extLst>
              <a:ext uri="{FF2B5EF4-FFF2-40B4-BE49-F238E27FC236}">
                <a16:creationId xmlns="" xmlns:a16="http://schemas.microsoft.com/office/drawing/2014/main" id="{8A25DFB0-0884-4ADA-A8E0-DB093644E74A}"/>
              </a:ext>
            </a:extLst>
          </p:cNvPr>
          <p:cNvSpPr txBox="1"/>
          <p:nvPr/>
        </p:nvSpPr>
        <p:spPr>
          <a:xfrm>
            <a:off x="1920511" y="1937872"/>
            <a:ext cx="8537097" cy="923330"/>
          </a:xfrm>
          <a:prstGeom prst="rect">
            <a:avLst/>
          </a:prstGeom>
          <a:noFill/>
        </p:spPr>
        <p:txBody>
          <a:bodyPr wrap="square">
            <a:spAutoFit/>
          </a:bodyPr>
          <a:lstStyle/>
          <a:p>
            <a:pPr algn="just"/>
            <a:r>
              <a:rPr lang="ru-RU" dirty="0"/>
              <a:t> </a:t>
            </a:r>
            <a:endParaRPr lang="ru-RU" dirty="0">
              <a:solidFill>
                <a:srgbClr val="FF0000"/>
              </a:solidFill>
            </a:endParaRPr>
          </a:p>
          <a:p>
            <a:endParaRPr lang="ru-RU" dirty="0"/>
          </a:p>
          <a:p>
            <a:endParaRPr lang="ru-RU" dirty="0"/>
          </a:p>
        </p:txBody>
      </p:sp>
      <p:sp>
        <p:nvSpPr>
          <p:cNvPr id="7" name="TextBox 6">
            <a:extLst>
              <a:ext uri="{FF2B5EF4-FFF2-40B4-BE49-F238E27FC236}">
                <a16:creationId xmlns="" xmlns:a16="http://schemas.microsoft.com/office/drawing/2014/main" id="{652483EA-B45D-4A4B-BBC4-64AF70E89243}"/>
              </a:ext>
            </a:extLst>
          </p:cNvPr>
          <p:cNvSpPr txBox="1"/>
          <p:nvPr/>
        </p:nvSpPr>
        <p:spPr>
          <a:xfrm>
            <a:off x="412221" y="1252289"/>
            <a:ext cx="11254299" cy="4806829"/>
          </a:xfrm>
          <a:prstGeom prst="rect">
            <a:avLst/>
          </a:prstGeom>
          <a:noFill/>
        </p:spPr>
        <p:txBody>
          <a:bodyPr wrap="square">
            <a:spAutoFit/>
          </a:bodyPr>
          <a:lstStyle/>
          <a:p>
            <a:pPr algn="just">
              <a:lnSpc>
                <a:spcPct val="107000"/>
              </a:lnSpc>
              <a:spcAft>
                <a:spcPts val="800"/>
              </a:spcAft>
            </a:pPr>
            <a:r>
              <a:rPr lang="ru-RU" b="1" dirty="0" smtClean="0">
                <a:ea typeface="Calibri" panose="020F0502020204030204" pitchFamily="34" charset="0"/>
                <a:cs typeface="Times New Roman" panose="02020603050405020304" pitchFamily="18" charset="0"/>
              </a:rPr>
              <a:t>Единый </a:t>
            </a:r>
            <a:r>
              <a:rPr lang="ru-RU" b="1" dirty="0">
                <a:ea typeface="Calibri" panose="020F0502020204030204" pitchFamily="34" charset="0"/>
                <a:cs typeface="Times New Roman" panose="02020603050405020304" pitchFamily="18" charset="0"/>
              </a:rPr>
              <a:t>налоговый платеж – </a:t>
            </a:r>
            <a:r>
              <a:rPr lang="ru-RU" dirty="0">
                <a:ea typeface="Calibri" panose="020F0502020204030204" pitchFamily="34" charset="0"/>
                <a:cs typeface="Times New Roman" panose="02020603050405020304" pitchFamily="18" charset="0"/>
              </a:rPr>
              <a:t>это денежные средства, перечисленные в бюджетную систему РФ на счет Федерального казначейства, предназначенные для исполнения совокупной обязанности налогоплательщика, а также денежные средства, взысканные с налогоплательщика (п.1 ст.11.3. НК РФ</a:t>
            </a:r>
            <a:r>
              <a:rPr lang="ru-RU" dirty="0" smtClean="0">
                <a:ea typeface="Calibri" panose="020F0502020204030204" pitchFamily="34" charset="0"/>
                <a:cs typeface="Times New Roman" panose="02020603050405020304" pitchFamily="18" charset="0"/>
              </a:rPr>
              <a:t>).</a:t>
            </a:r>
          </a:p>
          <a:p>
            <a:pPr algn="just">
              <a:lnSpc>
                <a:spcPct val="107000"/>
              </a:lnSpc>
              <a:spcAft>
                <a:spcPts val="800"/>
              </a:spcAft>
            </a:pPr>
            <a:r>
              <a:rPr lang="ru-RU" dirty="0" smtClean="0">
                <a:ea typeface="Calibri" panose="020F0502020204030204" pitchFamily="34" charset="0"/>
                <a:cs typeface="Times New Roman" panose="02020603050405020304" pitchFamily="18" charset="0"/>
              </a:rPr>
              <a:t>Помимо </a:t>
            </a:r>
            <a:r>
              <a:rPr lang="ru-RU" dirty="0">
                <a:ea typeface="Calibri" panose="020F0502020204030204" pitchFamily="34" charset="0"/>
                <a:cs typeface="Times New Roman" panose="02020603050405020304" pitchFamily="18" charset="0"/>
              </a:rPr>
              <a:t>непосредственно перечисленных средств, к ЕНП также относятся суммы, подлежащие учету на едином счете (п.1 ст.11.3 НК РФ):</a:t>
            </a:r>
          </a:p>
          <a:p>
            <a:pPr marL="285750" lvl="0" indent="-285750" algn="just">
              <a:lnSpc>
                <a:spcPct val="107000"/>
              </a:lnSpc>
              <a:spcAft>
                <a:spcPts val="0"/>
              </a:spcAft>
              <a:buFont typeface="Wingdings" panose="05000000000000000000" pitchFamily="2" charset="2"/>
              <a:buChar char="Ø"/>
            </a:pPr>
            <a:r>
              <a:rPr lang="ru-RU" dirty="0">
                <a:ea typeface="Calibri" panose="020F0502020204030204" pitchFamily="34" charset="0"/>
                <a:cs typeface="Times New Roman" panose="02020603050405020304" pitchFamily="18" charset="0"/>
              </a:rPr>
              <a:t>В связи с принятием налоговым органом решения о возмещении ( предоставлении налогового вычета) суммы налога;</a:t>
            </a:r>
          </a:p>
          <a:p>
            <a:pPr marL="285750" lvl="0" indent="-285750" algn="just">
              <a:lnSpc>
                <a:spcPct val="107000"/>
              </a:lnSpc>
              <a:spcAft>
                <a:spcPts val="0"/>
              </a:spcAft>
              <a:buFont typeface="Wingdings" panose="05000000000000000000" pitchFamily="2" charset="2"/>
              <a:buChar char="Ø"/>
            </a:pPr>
            <a:r>
              <a:rPr lang="ru-RU" dirty="0">
                <a:ea typeface="Calibri" panose="020F0502020204030204" pitchFamily="34" charset="0"/>
                <a:cs typeface="Times New Roman" panose="02020603050405020304" pitchFamily="18" charset="0"/>
              </a:rPr>
              <a:t>В связи с поступлением от иного лица в результате зачета суммы денежных средств в соответствии со ст.78 НК РФ;</a:t>
            </a:r>
          </a:p>
          <a:p>
            <a:pPr marL="285750" lvl="0" indent="-285750" algn="just">
              <a:lnSpc>
                <a:spcPct val="107000"/>
              </a:lnSpc>
              <a:spcAft>
                <a:spcPts val="0"/>
              </a:spcAft>
              <a:buFont typeface="Wingdings" panose="05000000000000000000" pitchFamily="2" charset="2"/>
              <a:buChar char="Ø"/>
            </a:pPr>
            <a:r>
              <a:rPr lang="ru-RU" dirty="0">
                <a:ea typeface="Calibri" panose="020F0502020204030204" pitchFamily="34" charset="0"/>
                <a:cs typeface="Times New Roman" panose="02020603050405020304" pitchFamily="18" charset="0"/>
              </a:rPr>
              <a:t>В связи с начислением налоговым органом процентов в соответствии с п.4 и (или) 9 ст. 79 НК РФ;</a:t>
            </a:r>
          </a:p>
          <a:p>
            <a:pPr marL="285750" lvl="0" indent="-285750" algn="just">
              <a:lnSpc>
                <a:spcPct val="107000"/>
              </a:lnSpc>
              <a:spcAft>
                <a:spcPts val="800"/>
              </a:spcAft>
              <a:buFont typeface="Wingdings" panose="05000000000000000000" pitchFamily="2" charset="2"/>
              <a:buChar char="Ø"/>
            </a:pPr>
            <a:r>
              <a:rPr lang="ru-RU" dirty="0">
                <a:ea typeface="Calibri" panose="020F0502020204030204" pitchFamily="34" charset="0"/>
                <a:cs typeface="Times New Roman" panose="02020603050405020304" pitchFamily="18" charset="0"/>
              </a:rPr>
              <a:t>В связи с предоставлением налогоплательщиком заявления о возврате излишне уплаченных сумм НДФЛ, уплаченных в порядке ст.227.1 НК РФ, НПД и сборов за пользование объектами животного мира и за пользование объектами водных и биологических ресурсов.</a:t>
            </a:r>
          </a:p>
          <a:p>
            <a:r>
              <a:rPr lang="ru-RU" dirty="0" smtClean="0"/>
              <a:t>	</a:t>
            </a:r>
            <a:endParaRPr lang="ru-RU" b="1" i="1" dirty="0" smtClean="0"/>
          </a:p>
          <a:p>
            <a:pPr marL="285750" lvl="0" indent="-285750" algn="just">
              <a:buFont typeface="Wingdings" panose="05000000000000000000" pitchFamily="2" charset="2"/>
              <a:buChar char="Ø"/>
            </a:pPr>
            <a:endParaRPr lang="ru-RU" b="1" i="1" dirty="0" smtClean="0"/>
          </a:p>
        </p:txBody>
      </p:sp>
      <p:pic>
        <p:nvPicPr>
          <p:cNvPr id="6" name="Рисунок 9">
            <a:extLst>
              <a:ext uri="{FF2B5EF4-FFF2-40B4-BE49-F238E27FC236}">
                <a16:creationId xmlns="" xmlns:a16="http://schemas.microsoft.com/office/drawing/2014/main" id="{CF453D85-2F23-4BC9-97E3-5F9B249E4B39}"/>
              </a:ext>
            </a:extLst>
          </p:cNvPr>
          <p:cNvPicPr/>
          <p:nvPr/>
        </p:nvPicPr>
        <p:blipFill>
          <a:blip r:embed="rId4"/>
          <a:srcRect b="14181"/>
          <a:stretch/>
        </p:blipFill>
        <p:spPr>
          <a:xfrm>
            <a:off x="412221" y="233661"/>
            <a:ext cx="2355840" cy="754920"/>
          </a:xfrm>
          <a:prstGeom prst="rect">
            <a:avLst/>
          </a:prstGeom>
        </p:spPr>
      </p:pic>
      <p:sp>
        <p:nvSpPr>
          <p:cNvPr id="8" name="Line 5">
            <a:extLst>
              <a:ext uri="{FF2B5EF4-FFF2-40B4-BE49-F238E27FC236}">
                <a16:creationId xmlns="" xmlns:a16="http://schemas.microsoft.com/office/drawing/2014/main" id="{81E79B63-4151-4A9C-895C-B92BA3AC9DB5}"/>
              </a:ext>
            </a:extLst>
          </p:cNvPr>
          <p:cNvSpPr/>
          <p:nvPr/>
        </p:nvSpPr>
        <p:spPr>
          <a:xfrm>
            <a:off x="3556440" y="981720"/>
            <a:ext cx="8110080" cy="0"/>
          </a:xfrm>
          <a:prstGeom prst="line">
            <a:avLst/>
          </a:prstGeom>
          <a:ln/>
        </p:spPr>
        <p:style>
          <a:lnRef idx="1">
            <a:schemeClr val="accent3"/>
          </a:lnRef>
          <a:fillRef idx="0">
            <a:schemeClr val="accent3"/>
          </a:fillRef>
          <a:effectRef idx="0">
            <a:schemeClr val="accent3"/>
          </a:effectRef>
          <a:fontRef idx="minor"/>
        </p:style>
      </p:sp>
      <p:sp>
        <p:nvSpPr>
          <p:cNvPr id="9" name="CustomShape 1">
            <a:extLst>
              <a:ext uri="{FF2B5EF4-FFF2-40B4-BE49-F238E27FC236}">
                <a16:creationId xmlns="" xmlns:a16="http://schemas.microsoft.com/office/drawing/2014/main" id="{20C67339-6A1C-4F9D-8A74-D056AA0B6743}"/>
              </a:ext>
            </a:extLst>
          </p:cNvPr>
          <p:cNvSpPr/>
          <p:nvPr/>
        </p:nvSpPr>
        <p:spPr>
          <a:xfrm>
            <a:off x="0" y="6340680"/>
            <a:ext cx="12191760" cy="517320"/>
          </a:xfrm>
          <a:prstGeom prst="rect">
            <a:avLst/>
          </a:prstGeom>
          <a:solidFill>
            <a:srgbClr val="CDDEE0"/>
          </a:solidFill>
          <a:ln>
            <a:noFill/>
          </a:ln>
        </p:spPr>
        <p:style>
          <a:lnRef idx="2">
            <a:schemeClr val="accent1">
              <a:shade val="50000"/>
            </a:schemeClr>
          </a:lnRef>
          <a:fillRef idx="1">
            <a:schemeClr val="accent1"/>
          </a:fillRef>
          <a:effectRef idx="0">
            <a:schemeClr val="accent1"/>
          </a:effectRef>
          <a:fontRef idx="minor"/>
        </p:style>
      </p:sp>
      <p:sp>
        <p:nvSpPr>
          <p:cNvPr id="10" name="CustomShape 4">
            <a:extLst>
              <a:ext uri="{FF2B5EF4-FFF2-40B4-BE49-F238E27FC236}">
                <a16:creationId xmlns="" xmlns:a16="http://schemas.microsoft.com/office/drawing/2014/main" id="{770229F1-50B0-4893-BC50-5F5573115AFA}"/>
              </a:ext>
            </a:extLst>
          </p:cNvPr>
          <p:cNvSpPr/>
          <p:nvPr/>
        </p:nvSpPr>
        <p:spPr>
          <a:xfrm>
            <a:off x="1523880" y="6410880"/>
            <a:ext cx="9143640" cy="401760"/>
          </a:xfrm>
          <a:prstGeom prst="rect">
            <a:avLst/>
          </a:prstGeom>
          <a:noFill/>
          <a:ln>
            <a:noFill/>
          </a:ln>
        </p:spPr>
        <p:style>
          <a:lnRef idx="0">
            <a:scrgbClr r="0" g="0" b="0"/>
          </a:lnRef>
          <a:fillRef idx="0">
            <a:scrgbClr r="0" g="0" b="0"/>
          </a:fillRef>
          <a:effectRef idx="0">
            <a:scrgbClr r="0" g="0" b="0"/>
          </a:effectRef>
          <a:fontRef idx="minor"/>
        </p:style>
        <p:txBody>
          <a:bodyPr>
            <a:noAutofit/>
          </a:bodyPr>
          <a:lstStyle/>
          <a:p>
            <a:pPr algn="ctr">
              <a:lnSpc>
                <a:spcPct val="90000"/>
              </a:lnSpc>
              <a:spcBef>
                <a:spcPts val="1001"/>
              </a:spcBef>
            </a:pPr>
            <a:r>
              <a:rPr lang="ru-RU" sz="2800" b="0" i="1" strike="noStrike" spc="-1" dirty="0">
                <a:solidFill>
                  <a:srgbClr val="58599B"/>
                </a:solidFill>
                <a:latin typeface="Warnock Pro"/>
              </a:rPr>
              <a:t>Защита интересов собственника. Надёжно!</a:t>
            </a:r>
            <a:endParaRPr lang="ru-RU" sz="2800" b="0" strike="noStrike" spc="-1" dirty="0">
              <a:latin typeface="Arial"/>
            </a:endParaRPr>
          </a:p>
        </p:txBody>
      </p:sp>
    </p:spTree>
    <p:extLst>
      <p:ext uri="{BB962C8B-B14F-4D97-AF65-F5344CB8AC3E}">
        <p14:creationId xmlns:p14="http://schemas.microsoft.com/office/powerpoint/2010/main" val="658410274"/>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45880</TotalTime>
  <Words>6640</Words>
  <Application>Microsoft Office PowerPoint</Application>
  <PresentationFormat>Широкоэкранный</PresentationFormat>
  <Paragraphs>915</Paragraphs>
  <Slides>72</Slides>
  <Notes>5</Notes>
  <HiddenSlides>0</HiddenSlides>
  <MMClips>0</MMClips>
  <ScaleCrop>false</ScaleCrop>
  <HeadingPairs>
    <vt:vector size="6" baseType="variant">
      <vt:variant>
        <vt:lpstr>Использованные шрифты</vt:lpstr>
      </vt:variant>
      <vt:variant>
        <vt:i4>9</vt:i4>
      </vt:variant>
      <vt:variant>
        <vt:lpstr>Тема</vt:lpstr>
      </vt:variant>
      <vt:variant>
        <vt:i4>1</vt:i4>
      </vt:variant>
      <vt:variant>
        <vt:lpstr>Заголовки слайдов</vt:lpstr>
      </vt:variant>
      <vt:variant>
        <vt:i4>72</vt:i4>
      </vt:variant>
    </vt:vector>
  </HeadingPairs>
  <TitlesOfParts>
    <vt:vector size="82" baseType="lpstr">
      <vt:lpstr>Arial Unicode MS</vt:lpstr>
      <vt:lpstr>Arial</vt:lpstr>
      <vt:lpstr>Calibri</vt:lpstr>
      <vt:lpstr>Calibri Light</vt:lpstr>
      <vt:lpstr>GolosTextWebBold</vt:lpstr>
      <vt:lpstr>Symbol</vt:lpstr>
      <vt:lpstr>Times New Roman</vt:lpstr>
      <vt:lpstr>Warnock Pro</vt:lpstr>
      <vt:lpstr>Wingdings</vt:lpstr>
      <vt:lpstr>Тема Office</vt:lpstr>
      <vt:lpstr>Презентация PowerPoint</vt:lpstr>
      <vt:lpstr>Презентация PowerPoint</vt:lpstr>
      <vt:lpstr>Презентация PowerPoint</vt:lpstr>
      <vt:lpstr>ОБЩАЯ ИНФОРМАЦИЯ О АГК «АУДИТ-ВЕЛА»</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Elena Voskanyan</dc:creator>
  <cp:lastModifiedBy>user</cp:lastModifiedBy>
  <cp:revision>698</cp:revision>
  <cp:lastPrinted>2022-06-03T07:39:12Z</cp:lastPrinted>
  <dcterms:created xsi:type="dcterms:W3CDTF">2022-01-24T17:05:13Z</dcterms:created>
  <dcterms:modified xsi:type="dcterms:W3CDTF">2023-02-13T23:52:43Z</dcterms:modified>
</cp:coreProperties>
</file>