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notesMasterIdLst>
    <p:notesMasterId r:id="rId18"/>
  </p:notesMasterIdLst>
  <p:sldIdLst>
    <p:sldId id="703" r:id="rId2"/>
    <p:sldId id="704" r:id="rId3"/>
    <p:sldId id="695" r:id="rId4"/>
    <p:sldId id="696" r:id="rId5"/>
    <p:sldId id="697" r:id="rId6"/>
    <p:sldId id="698" r:id="rId7"/>
    <p:sldId id="699" r:id="rId8"/>
    <p:sldId id="700" r:id="rId9"/>
    <p:sldId id="701" r:id="rId10"/>
    <p:sldId id="680" r:id="rId11"/>
    <p:sldId id="693" r:id="rId12"/>
    <p:sldId id="684" r:id="rId13"/>
    <p:sldId id="683" r:id="rId14"/>
    <p:sldId id="681" r:id="rId15"/>
    <p:sldId id="685" r:id="rId16"/>
    <p:sldId id="702" r:id="rId17"/>
  </p:sldIdLst>
  <p:sldSz cx="12192000" cy="6858000"/>
  <p:notesSz cx="6718300" cy="98552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5FDFA"/>
    <a:srgbClr val="45B90B"/>
    <a:srgbClr val="FF9900"/>
    <a:srgbClr val="EDF8D8"/>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9"/>
    <p:restoredTop sz="94643"/>
  </p:normalViewPr>
  <p:slideViewPr>
    <p:cSldViewPr snapToGrid="0">
      <p:cViewPr varScale="1">
        <p:scale>
          <a:sx n="68" d="100"/>
          <a:sy n="68" d="100"/>
        </p:scale>
        <p:origin x="708"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11263" cy="494472"/>
          </a:xfrm>
          <a:prstGeom prst="rect">
            <a:avLst/>
          </a:prstGeom>
        </p:spPr>
        <p:txBody>
          <a:bodyPr vert="horz" lIns="92281" tIns="46141" rIns="92281" bIns="46141" rtlCol="0"/>
          <a:lstStyle>
            <a:lvl1pPr algn="l">
              <a:defRPr sz="1200"/>
            </a:lvl1pPr>
          </a:lstStyle>
          <a:p>
            <a:endParaRPr lang="ru-RU"/>
          </a:p>
        </p:txBody>
      </p:sp>
      <p:sp>
        <p:nvSpPr>
          <p:cNvPr id="3" name="Дата 2"/>
          <p:cNvSpPr>
            <a:spLocks noGrp="1"/>
          </p:cNvSpPr>
          <p:nvPr>
            <p:ph type="dt" idx="1"/>
          </p:nvPr>
        </p:nvSpPr>
        <p:spPr>
          <a:xfrm>
            <a:off x="3805483" y="0"/>
            <a:ext cx="2911263" cy="494472"/>
          </a:xfrm>
          <a:prstGeom prst="rect">
            <a:avLst/>
          </a:prstGeom>
        </p:spPr>
        <p:txBody>
          <a:bodyPr vert="horz" lIns="92281" tIns="46141" rIns="92281" bIns="46141" rtlCol="0"/>
          <a:lstStyle>
            <a:lvl1pPr algn="r">
              <a:defRPr sz="1200"/>
            </a:lvl1pPr>
          </a:lstStyle>
          <a:p>
            <a:fld id="{92D32E44-0A86-4FB2-A855-FD72E2FA09F0}" type="datetimeFigureOut">
              <a:rPr lang="ru-RU" smtClean="0"/>
              <a:t>14.02.2023</a:t>
            </a:fld>
            <a:endParaRPr lang="ru-RU"/>
          </a:p>
        </p:txBody>
      </p:sp>
      <p:sp>
        <p:nvSpPr>
          <p:cNvPr id="4" name="Образ слайда 3"/>
          <p:cNvSpPr>
            <a:spLocks noGrp="1" noRot="1" noChangeAspect="1"/>
          </p:cNvSpPr>
          <p:nvPr>
            <p:ph type="sldImg" idx="2"/>
          </p:nvPr>
        </p:nvSpPr>
        <p:spPr>
          <a:xfrm>
            <a:off x="403225" y="1231900"/>
            <a:ext cx="5911850" cy="3325813"/>
          </a:xfrm>
          <a:prstGeom prst="rect">
            <a:avLst/>
          </a:prstGeom>
          <a:noFill/>
          <a:ln w="12700">
            <a:solidFill>
              <a:prstClr val="black"/>
            </a:solidFill>
          </a:ln>
        </p:spPr>
        <p:txBody>
          <a:bodyPr vert="horz" lIns="92281" tIns="46141" rIns="92281" bIns="46141" rtlCol="0" anchor="ctr"/>
          <a:lstStyle/>
          <a:p>
            <a:endParaRPr lang="ru-RU"/>
          </a:p>
        </p:txBody>
      </p:sp>
      <p:sp>
        <p:nvSpPr>
          <p:cNvPr id="5" name="Заметки 4"/>
          <p:cNvSpPr>
            <a:spLocks noGrp="1"/>
          </p:cNvSpPr>
          <p:nvPr>
            <p:ph type="body" sz="quarter" idx="3"/>
          </p:nvPr>
        </p:nvSpPr>
        <p:spPr>
          <a:xfrm>
            <a:off x="671831" y="4742816"/>
            <a:ext cx="5374640" cy="3880485"/>
          </a:xfrm>
          <a:prstGeom prst="rect">
            <a:avLst/>
          </a:prstGeom>
        </p:spPr>
        <p:txBody>
          <a:bodyPr vert="horz" lIns="92281" tIns="46141" rIns="92281" bIns="46141"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9360730"/>
            <a:ext cx="2911263" cy="494471"/>
          </a:xfrm>
          <a:prstGeom prst="rect">
            <a:avLst/>
          </a:prstGeom>
        </p:spPr>
        <p:txBody>
          <a:bodyPr vert="horz" lIns="92281" tIns="46141" rIns="92281" bIns="46141" rtlCol="0" anchor="b"/>
          <a:lstStyle>
            <a:lvl1pPr algn="l">
              <a:defRPr sz="1200"/>
            </a:lvl1pPr>
          </a:lstStyle>
          <a:p>
            <a:endParaRPr lang="ru-RU"/>
          </a:p>
        </p:txBody>
      </p:sp>
      <p:sp>
        <p:nvSpPr>
          <p:cNvPr id="7" name="Номер слайда 6"/>
          <p:cNvSpPr>
            <a:spLocks noGrp="1"/>
          </p:cNvSpPr>
          <p:nvPr>
            <p:ph type="sldNum" sz="quarter" idx="5"/>
          </p:nvPr>
        </p:nvSpPr>
        <p:spPr>
          <a:xfrm>
            <a:off x="3805483" y="9360730"/>
            <a:ext cx="2911263" cy="494471"/>
          </a:xfrm>
          <a:prstGeom prst="rect">
            <a:avLst/>
          </a:prstGeom>
        </p:spPr>
        <p:txBody>
          <a:bodyPr vert="horz" lIns="92281" tIns="46141" rIns="92281" bIns="46141" rtlCol="0" anchor="b"/>
          <a:lstStyle>
            <a:lvl1pPr algn="r">
              <a:defRPr sz="1200"/>
            </a:lvl1pPr>
          </a:lstStyle>
          <a:p>
            <a:fld id="{FF7F5222-4BCD-4014-A16B-34B1607C68A9}" type="slidenum">
              <a:rPr lang="ru-RU" smtClean="0"/>
              <a:t>‹#›</a:t>
            </a:fld>
            <a:endParaRPr lang="ru-RU"/>
          </a:p>
        </p:txBody>
      </p:sp>
    </p:spTree>
    <p:extLst>
      <p:ext uri="{BB962C8B-B14F-4D97-AF65-F5344CB8AC3E}">
        <p14:creationId xmlns:p14="http://schemas.microsoft.com/office/powerpoint/2010/main" val="3035436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CE6E320-C7D0-451E-9B1E-5D9B61D0896A}" type="slidenum">
              <a:rPr lang="ru-RU" smtClean="0"/>
              <a:t>1</a:t>
            </a:fld>
            <a:endParaRPr lang="ru-RU"/>
          </a:p>
        </p:txBody>
      </p:sp>
    </p:spTree>
    <p:extLst>
      <p:ext uri="{BB962C8B-B14F-4D97-AF65-F5344CB8AC3E}">
        <p14:creationId xmlns:p14="http://schemas.microsoft.com/office/powerpoint/2010/main" val="1904682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Образ слайда 1"/>
          <p:cNvSpPr>
            <a:spLocks noGrp="1" noRot="1" noChangeAspect="1" noTextEdit="1"/>
          </p:cNvSpPr>
          <p:nvPr>
            <p:ph type="sldImg"/>
          </p:nvPr>
        </p:nvSpPr>
        <p:spPr>
          <a:ln/>
        </p:spPr>
      </p:sp>
      <p:sp>
        <p:nvSpPr>
          <p:cNvPr id="6147" name="Заметки 2"/>
          <p:cNvSpPr>
            <a:spLocks noGrp="1"/>
          </p:cNvSpPr>
          <p:nvPr>
            <p:ph type="body" idx="1"/>
          </p:nvPr>
        </p:nvSpPr>
        <p:spPr>
          <a:noFill/>
        </p:spPr>
        <p:txBody>
          <a:bodyPr/>
          <a:lstStyle/>
          <a:p>
            <a:endParaRPr lang="ru-RU" altLang="ru-RU" smtClean="0"/>
          </a:p>
        </p:txBody>
      </p:sp>
      <p:sp>
        <p:nvSpPr>
          <p:cNvPr id="6148" name="Номер слайда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6E5141C-8EA1-4CD5-9EBA-8C0B24DD8D9D}" type="slidenum">
              <a:rPr lang="ru-RU" altLang="ru-RU" smtClean="0"/>
              <a:pPr/>
              <a:t>4</a:t>
            </a:fld>
            <a:endParaRPr lang="ru-RU" altLang="ru-RU" smtClean="0"/>
          </a:p>
        </p:txBody>
      </p:sp>
    </p:spTree>
    <p:extLst>
      <p:ext uri="{BB962C8B-B14F-4D97-AF65-F5344CB8AC3E}">
        <p14:creationId xmlns:p14="http://schemas.microsoft.com/office/powerpoint/2010/main" val="88316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CE6E320-C7D0-451E-9B1E-5D9B61D0896A}" type="slidenum">
              <a:rPr lang="ru-RU" smtClean="0"/>
              <a:t>16</a:t>
            </a:fld>
            <a:endParaRPr lang="ru-RU"/>
          </a:p>
        </p:txBody>
      </p:sp>
    </p:spTree>
    <p:extLst>
      <p:ext uri="{BB962C8B-B14F-4D97-AF65-F5344CB8AC3E}">
        <p14:creationId xmlns:p14="http://schemas.microsoft.com/office/powerpoint/2010/main" val="3182960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83913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39E5C800-4870-4254-B5EF-151D0FBC100C}" type="datetimeFigureOut">
              <a:rPr lang="ru-RU" smtClean="0"/>
              <a:t>14.02.2023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4151186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2339860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4103163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1277740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2790490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1849597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27313454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1637589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89953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9E5C800-4870-4254-B5EF-151D0FBC100C}" type="datetimeFigureOut">
              <a:rPr lang="ru-RU" smtClean="0"/>
              <a:t>14.02.2023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2398355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39E5C800-4870-4254-B5EF-151D0FBC100C}" type="datetimeFigureOut">
              <a:rPr lang="ru-RU" smtClean="0"/>
              <a:t>14.02.2023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2113542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39E5C800-4870-4254-B5EF-151D0FBC100C}" type="datetimeFigureOut">
              <a:rPr lang="ru-RU" smtClean="0"/>
              <a:t>14.02.2023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2176096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39E5C800-4870-4254-B5EF-151D0FBC100C}" type="datetimeFigureOut">
              <a:rPr lang="ru-RU" smtClean="0"/>
              <a:t>14.02.2023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1778182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E5C800-4870-4254-B5EF-151D0FBC100C}" type="datetimeFigureOut">
              <a:rPr lang="ru-RU" smtClean="0"/>
              <a:t>14.02.2023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3222352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9E5C800-4870-4254-B5EF-151D0FBC100C}" type="datetimeFigureOut">
              <a:rPr lang="ru-RU" smtClean="0"/>
              <a:t>14.02.2023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3946655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39E5C800-4870-4254-B5EF-151D0FBC100C}" type="datetimeFigureOut">
              <a:rPr lang="ru-RU" smtClean="0"/>
              <a:t>14.02.2023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FEA9C49-A223-410A-8F80-6DDB0FBED808}" type="slidenum">
              <a:rPr lang="ru-RU" smtClean="0"/>
              <a:t>‹#›</a:t>
            </a:fld>
            <a:endParaRPr lang="ru-RU"/>
          </a:p>
        </p:txBody>
      </p:sp>
    </p:spTree>
    <p:extLst>
      <p:ext uri="{BB962C8B-B14F-4D97-AF65-F5344CB8AC3E}">
        <p14:creationId xmlns:p14="http://schemas.microsoft.com/office/powerpoint/2010/main" val="3937978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39E5C800-4870-4254-B5EF-151D0FBC100C}" type="datetimeFigureOut">
              <a:rPr lang="ru-RU" smtClean="0"/>
              <a:t>14.02.2023</a:t>
            </a:fld>
            <a:endParaRPr lang="ru-RU"/>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AFEA9C49-A223-410A-8F80-6DDB0FBED808}" type="slidenum">
              <a:rPr lang="ru-RU" smtClean="0"/>
              <a:t>‹#›</a:t>
            </a:fld>
            <a:endParaRPr lang="ru-RU"/>
          </a:p>
        </p:txBody>
      </p:sp>
    </p:spTree>
    <p:extLst>
      <p:ext uri="{BB962C8B-B14F-4D97-AF65-F5344CB8AC3E}">
        <p14:creationId xmlns:p14="http://schemas.microsoft.com/office/powerpoint/2010/main" val="1038077301"/>
      </p:ext>
    </p:extLst>
  </p:cSld>
  <p:clrMap bg1="dk1" tx1="lt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consultantplus://offline/ref=76584D50F723CF88C0B1D75DC0514922C5039AC6CCB79B5401C8731DAC2C8B428E72C5FB045AA093B0B28ECF9203918F4607A2D9AEF80322G9p7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42331" y="3888207"/>
            <a:ext cx="11307336" cy="1896767"/>
          </a:xfrm>
        </p:spPr>
        <p:txBody>
          <a:bodyPr>
            <a:normAutofit/>
          </a:bodyPr>
          <a:lstStyle/>
          <a:p>
            <a:pPr algn="ctr"/>
            <a:endParaRPr lang="en-US" dirty="0">
              <a:solidFill>
                <a:srgbClr val="1F4E79"/>
              </a:solidFill>
            </a:endParaRPr>
          </a:p>
          <a:p>
            <a:pPr algn="ctr"/>
            <a:r>
              <a:rPr lang="ru-RU" b="1" dirty="0">
                <a:solidFill>
                  <a:srgbClr val="0070C0"/>
                </a:solidFill>
              </a:rPr>
              <a:t>Актуальные вопросы </a:t>
            </a:r>
            <a:r>
              <a:rPr lang="ru-RU" b="1" dirty="0" smtClean="0">
                <a:solidFill>
                  <a:srgbClr val="0070C0"/>
                </a:solidFill>
              </a:rPr>
              <a:t>по назначению и выплате пособий </a:t>
            </a:r>
            <a:r>
              <a:rPr lang="ru-RU" b="1" dirty="0">
                <a:solidFill>
                  <a:srgbClr val="0070C0"/>
                </a:solidFill>
              </a:rPr>
              <a:t>по </a:t>
            </a:r>
            <a:r>
              <a:rPr lang="ru-RU" b="1" dirty="0" smtClean="0">
                <a:solidFill>
                  <a:srgbClr val="0070C0"/>
                </a:solidFill>
              </a:rPr>
              <a:t>обязательному</a:t>
            </a:r>
          </a:p>
          <a:p>
            <a:pPr algn="ctr"/>
            <a:r>
              <a:rPr lang="ru-RU" b="1" dirty="0" smtClean="0">
                <a:solidFill>
                  <a:srgbClr val="0070C0"/>
                </a:solidFill>
              </a:rPr>
              <a:t> </a:t>
            </a:r>
            <a:r>
              <a:rPr lang="ru-RU" b="1" dirty="0">
                <a:solidFill>
                  <a:srgbClr val="0070C0"/>
                </a:solidFill>
              </a:rPr>
              <a:t>социальному страхованию на случай </a:t>
            </a:r>
            <a:endParaRPr lang="ru-RU" b="1" dirty="0" smtClean="0">
              <a:solidFill>
                <a:srgbClr val="0070C0"/>
              </a:solidFill>
            </a:endParaRPr>
          </a:p>
          <a:p>
            <a:pPr algn="ctr"/>
            <a:r>
              <a:rPr lang="ru-RU" b="1" dirty="0" smtClean="0">
                <a:solidFill>
                  <a:srgbClr val="0070C0"/>
                </a:solidFill>
              </a:rPr>
              <a:t>временной </a:t>
            </a:r>
            <a:r>
              <a:rPr lang="ru-RU" b="1" dirty="0">
                <a:solidFill>
                  <a:srgbClr val="0070C0"/>
                </a:solidFill>
              </a:rPr>
              <a:t>нетрудоспособности и в связи с </a:t>
            </a:r>
            <a:r>
              <a:rPr lang="ru-RU" b="1" dirty="0" smtClean="0">
                <a:solidFill>
                  <a:srgbClr val="0070C0"/>
                </a:solidFill>
              </a:rPr>
              <a:t>материнством</a:t>
            </a:r>
            <a:endParaRPr lang="ru-RU" dirty="0" smtClean="0">
              <a:solidFill>
                <a:srgbClr val="0070C0"/>
              </a:solidFill>
            </a:endParaRPr>
          </a:p>
        </p:txBody>
      </p:sp>
      <p:sp>
        <p:nvSpPr>
          <p:cNvPr id="4" name="Заголовок 1"/>
          <p:cNvSpPr txBox="1">
            <a:spLocks/>
          </p:cNvSpPr>
          <p:nvPr/>
        </p:nvSpPr>
        <p:spPr bwMode="auto">
          <a:xfrm>
            <a:off x="1377155" y="6021387"/>
            <a:ext cx="9437687"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spcBef>
                <a:spcPct val="0"/>
              </a:spcBef>
              <a:buFontTx/>
              <a:buNone/>
            </a:pPr>
            <a:endParaRPr lang="ru-RU" altLang="ru-RU" sz="1600" b="1" dirty="0">
              <a:solidFill>
                <a:srgbClr val="386DB3"/>
              </a:solidFill>
              <a:latin typeface="Constantia" panose="02030602050306030303"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1669" y="745368"/>
            <a:ext cx="3858044" cy="2665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38731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97997" y="119555"/>
            <a:ext cx="10254072" cy="400110"/>
          </a:xfrm>
          <a:prstGeom prst="rect">
            <a:avLst/>
          </a:prstGeom>
        </p:spPr>
        <p:txBody>
          <a:bodyPr vert="horz" wrap="square" lIns="91440" tIns="45720" rIns="91440" bIns="45720" rtlCol="0" anchor="t">
            <a:spAutoFit/>
          </a:bodyPr>
          <a:lstStyle>
            <a:defPPr>
              <a:defRPr lang="ru-RU"/>
            </a:defPPr>
            <a:lvl1pPr>
              <a:spcBef>
                <a:spcPct val="0"/>
              </a:spcBef>
              <a:defRPr sz="2400" b="1">
                <a:solidFill>
                  <a:schemeClr val="accent3">
                    <a:lumMod val="50000"/>
                  </a:schemeClr>
                </a:solidFill>
                <a:latin typeface="Cambria Math" panose="02040503050406030204" pitchFamily="18" charset="0"/>
                <a:ea typeface="Cambria Math" panose="02040503050406030204" pitchFamily="18" charset="0"/>
              </a:defRPr>
            </a:lvl1pPr>
          </a:lstStyle>
          <a:p>
            <a:r>
              <a:rPr lang="ru-RU" sz="2000" dirty="0"/>
              <a:t>Критерии отбора страхователей по привлечению их к </a:t>
            </a:r>
            <a:r>
              <a:rPr lang="ru-RU" sz="2000" dirty="0" smtClean="0"/>
              <a:t>ответственности </a:t>
            </a:r>
            <a:endParaRPr lang="ru-RU" sz="2000" dirty="0"/>
          </a:p>
        </p:txBody>
      </p:sp>
      <p:sp>
        <p:nvSpPr>
          <p:cNvPr id="11" name="TextBox 10"/>
          <p:cNvSpPr txBox="1"/>
          <p:nvPr/>
        </p:nvSpPr>
        <p:spPr>
          <a:xfrm>
            <a:off x="210958" y="2238383"/>
            <a:ext cx="11797428" cy="646331"/>
          </a:xfrm>
          <a:prstGeom prst="rect">
            <a:avLst/>
          </a:prstGeom>
          <a:solidFill>
            <a:schemeClr val="bg2">
              <a:lumMod val="20000"/>
              <a:lumOff val="80000"/>
            </a:schemeClr>
          </a:solidFill>
        </p:spPr>
        <p:txBody>
          <a:bodyPr wrap="square" rtlCol="0">
            <a:spAutoFit/>
          </a:bodyPr>
          <a:lstStyle/>
          <a:p>
            <a:pPr algn="ctr"/>
            <a:r>
              <a:rPr lang="ru-RU" dirty="0">
                <a:solidFill>
                  <a:schemeClr val="tx2">
                    <a:lumMod val="10000"/>
                  </a:schemeClr>
                </a:solidFill>
                <a:latin typeface="Times New Roman" panose="02020603050405020304" pitchFamily="18" charset="0"/>
                <a:cs typeface="Times New Roman" panose="02020603050405020304" pitchFamily="18" charset="0"/>
              </a:rPr>
              <a:t>Согласно технологическому процессу </a:t>
            </a:r>
            <a:r>
              <a:rPr lang="ru-RU" dirty="0" err="1">
                <a:solidFill>
                  <a:schemeClr val="tx2">
                    <a:lumMod val="10000"/>
                  </a:schemeClr>
                </a:solidFill>
                <a:latin typeface="Times New Roman" panose="02020603050405020304" pitchFamily="18" charset="0"/>
                <a:cs typeface="Times New Roman" panose="02020603050405020304" pitchFamily="18" charset="0"/>
              </a:rPr>
              <a:t>проактивного</a:t>
            </a:r>
            <a:r>
              <a:rPr lang="ru-RU" dirty="0">
                <a:solidFill>
                  <a:schemeClr val="tx2">
                    <a:lumMod val="10000"/>
                  </a:schemeClr>
                </a:solidFill>
                <a:latin typeface="Times New Roman" panose="02020603050405020304" pitchFamily="18" charset="0"/>
                <a:cs typeface="Times New Roman" panose="02020603050405020304" pitchFamily="18" charset="0"/>
              </a:rPr>
              <a:t> назначения и выплаты </a:t>
            </a:r>
            <a:r>
              <a:rPr lang="ru-RU" b="1" dirty="0" smtClean="0">
                <a:solidFill>
                  <a:schemeClr val="tx2">
                    <a:lumMod val="10000"/>
                  </a:schemeClr>
                </a:solidFill>
                <a:latin typeface="Times New Roman" panose="02020603050405020304" pitchFamily="18" charset="0"/>
                <a:cs typeface="Times New Roman" panose="02020603050405020304" pitchFamily="18" charset="0"/>
              </a:rPr>
              <a:t>пособий взаимодействие со страхователями осуществляется посредством СЭДО Фонда:</a:t>
            </a:r>
            <a:endParaRPr lang="ru-RU" b="1" dirty="0">
              <a:solidFill>
                <a:schemeClr val="tx2">
                  <a:lumMod val="10000"/>
                </a:schemeClr>
              </a:solidFill>
              <a:latin typeface="Times New Roman" panose="02020603050405020304" pitchFamily="18" charset="0"/>
              <a:cs typeface="Times New Roman" panose="02020603050405020304" pitchFamily="18" charset="0"/>
            </a:endParaRPr>
          </a:p>
        </p:txBody>
      </p:sp>
      <p:grpSp>
        <p:nvGrpSpPr>
          <p:cNvPr id="12" name="Group 4"/>
          <p:cNvGrpSpPr>
            <a:grpSpLocks/>
          </p:cNvGrpSpPr>
          <p:nvPr/>
        </p:nvGrpSpPr>
        <p:grpSpPr bwMode="auto">
          <a:xfrm>
            <a:off x="18408" y="625809"/>
            <a:ext cx="12192000" cy="45719"/>
            <a:chOff x="-2" y="284"/>
            <a:chExt cx="5762" cy="33"/>
          </a:xfrm>
        </p:grpSpPr>
        <p:sp>
          <p:nvSpPr>
            <p:cNvPr id="13" name="Line 6"/>
            <p:cNvSpPr>
              <a:spLocks noChangeShapeType="1"/>
            </p:cNvSpPr>
            <p:nvPr/>
          </p:nvSpPr>
          <p:spPr bwMode="auto">
            <a:xfrm>
              <a:off x="650" y="288"/>
              <a:ext cx="5110"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4" name="Line 7"/>
            <p:cNvSpPr>
              <a:spLocks noChangeShapeType="1"/>
            </p:cNvSpPr>
            <p:nvPr/>
          </p:nvSpPr>
          <p:spPr bwMode="auto">
            <a:xfrm>
              <a:off x="650" y="316"/>
              <a:ext cx="5110" cy="1"/>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5" name="Line 9"/>
            <p:cNvSpPr>
              <a:spLocks noChangeShapeType="1"/>
            </p:cNvSpPr>
            <p:nvPr/>
          </p:nvSpPr>
          <p:spPr bwMode="auto">
            <a:xfrm>
              <a:off x="-2" y="284"/>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6" name="Line 10"/>
            <p:cNvSpPr>
              <a:spLocks noChangeShapeType="1"/>
            </p:cNvSpPr>
            <p:nvPr/>
          </p:nvSpPr>
          <p:spPr bwMode="auto">
            <a:xfrm>
              <a:off x="-2" y="316"/>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grpSp>
      <p:sp>
        <p:nvSpPr>
          <p:cNvPr id="17" name="TextBox 16"/>
          <p:cNvSpPr txBox="1"/>
          <p:nvPr/>
        </p:nvSpPr>
        <p:spPr>
          <a:xfrm>
            <a:off x="550842" y="2990512"/>
            <a:ext cx="11260182" cy="2862322"/>
          </a:xfrm>
          <a:prstGeom prst="rect">
            <a:avLst/>
          </a:prstGeom>
          <a:noFill/>
        </p:spPr>
        <p:txBody>
          <a:bodyPr wrap="square" rtlCol="0">
            <a:spAutoFit/>
          </a:bodyPr>
          <a:lstStyle/>
          <a:p>
            <a:pPr marL="285750" indent="-285750" algn="just">
              <a:buFontTx/>
              <a:buChar char="-"/>
            </a:pPr>
            <a:r>
              <a:rPr lang="ru-RU" dirty="0" smtClean="0">
                <a:solidFill>
                  <a:schemeClr val="tx2">
                    <a:lumMod val="10000"/>
                  </a:schemeClr>
                </a:solidFill>
                <a:latin typeface="Times New Roman" panose="02020603050405020304" pitchFamily="18" charset="0"/>
                <a:cs typeface="Times New Roman" panose="02020603050405020304" pitchFamily="18" charset="0"/>
              </a:rPr>
              <a:t>на </a:t>
            </a:r>
            <a:r>
              <a:rPr lang="ru-RU" dirty="0">
                <a:solidFill>
                  <a:schemeClr val="tx2">
                    <a:lumMod val="10000"/>
                  </a:schemeClr>
                </a:solidFill>
                <a:latin typeface="Times New Roman" panose="02020603050405020304" pitchFamily="18" charset="0"/>
                <a:cs typeface="Times New Roman" panose="02020603050405020304" pitchFamily="18" charset="0"/>
              </a:rPr>
              <a:t>проверку, подтверждение, корректировку </a:t>
            </a:r>
            <a:r>
              <a:rPr lang="ru-RU" dirty="0" smtClean="0">
                <a:solidFill>
                  <a:schemeClr val="tx2">
                    <a:lumMod val="10000"/>
                  </a:schemeClr>
                </a:solidFill>
                <a:latin typeface="Times New Roman" panose="02020603050405020304" pitchFamily="18" charset="0"/>
                <a:cs typeface="Times New Roman" panose="02020603050405020304" pitchFamily="18" charset="0"/>
              </a:rPr>
              <a:t>сведений, </a:t>
            </a:r>
            <a:r>
              <a:rPr lang="ru-RU" dirty="0">
                <a:solidFill>
                  <a:schemeClr val="tx2">
                    <a:lumMod val="10000"/>
                  </a:schemeClr>
                </a:solidFill>
                <a:latin typeface="Times New Roman" panose="02020603050405020304" pitchFamily="18" charset="0"/>
                <a:cs typeface="Times New Roman" panose="02020603050405020304" pitchFamily="18" charset="0"/>
              </a:rPr>
              <a:t>необходимых для назначения и выплаты </a:t>
            </a:r>
            <a:r>
              <a:rPr lang="ru-RU" dirty="0" smtClean="0">
                <a:solidFill>
                  <a:schemeClr val="tx2">
                    <a:lumMod val="10000"/>
                  </a:schemeClr>
                </a:solidFill>
                <a:latin typeface="Times New Roman" panose="02020603050405020304" pitchFamily="18" charset="0"/>
                <a:cs typeface="Times New Roman" panose="02020603050405020304" pitchFamily="18" charset="0"/>
              </a:rPr>
              <a:t>пособий </a:t>
            </a:r>
            <a:r>
              <a:rPr lang="ru-RU" dirty="0">
                <a:solidFill>
                  <a:schemeClr val="tx2">
                    <a:lumMod val="10000"/>
                  </a:schemeClr>
                </a:solidFill>
                <a:latin typeface="Times New Roman" panose="02020603050405020304" pitchFamily="18" charset="0"/>
                <a:cs typeface="Times New Roman" panose="02020603050405020304" pitchFamily="18" charset="0"/>
              </a:rPr>
              <a:t>по временной </a:t>
            </a:r>
            <a:r>
              <a:rPr lang="ru-RU" dirty="0" smtClean="0">
                <a:solidFill>
                  <a:schemeClr val="tx2">
                    <a:lumMod val="10000"/>
                  </a:schemeClr>
                </a:solidFill>
                <a:latin typeface="Times New Roman" panose="02020603050405020304" pitchFamily="18" charset="0"/>
                <a:cs typeface="Times New Roman" panose="02020603050405020304" pitchFamily="18" charset="0"/>
              </a:rPr>
              <a:t>нетрудоспособности, по беременности и родам, единовременного пособия при рождении ребенка </a:t>
            </a:r>
            <a:br>
              <a:rPr lang="ru-RU" dirty="0" smtClean="0">
                <a:solidFill>
                  <a:schemeClr val="tx2">
                    <a:lumMod val="10000"/>
                  </a:schemeClr>
                </a:solidFill>
                <a:latin typeface="Times New Roman" panose="02020603050405020304" pitchFamily="18" charset="0"/>
                <a:cs typeface="Times New Roman" panose="02020603050405020304" pitchFamily="18" charset="0"/>
              </a:rPr>
            </a:br>
            <a:r>
              <a:rPr lang="ru-RU" dirty="0" smtClean="0">
                <a:solidFill>
                  <a:schemeClr val="tx2">
                    <a:lumMod val="10000"/>
                  </a:schemeClr>
                </a:solidFill>
                <a:latin typeface="Times New Roman" panose="02020603050405020304" pitchFamily="18" charset="0"/>
                <a:cs typeface="Times New Roman" panose="02020603050405020304" pitchFamily="18" charset="0"/>
              </a:rPr>
              <a:t>страхователю в автоматизированном режиме направляется </a:t>
            </a:r>
            <a:r>
              <a:rPr lang="ru-RU" u="sng" dirty="0" smtClean="0">
                <a:solidFill>
                  <a:schemeClr val="tx2">
                    <a:lumMod val="10000"/>
                  </a:schemeClr>
                </a:solidFill>
                <a:latin typeface="Times New Roman" panose="02020603050405020304" pitchFamily="18" charset="0"/>
                <a:cs typeface="Times New Roman" panose="02020603050405020304" pitchFamily="18" charset="0"/>
              </a:rPr>
              <a:t>запрос</a:t>
            </a:r>
            <a:r>
              <a:rPr lang="ru-RU" dirty="0" smtClean="0">
                <a:solidFill>
                  <a:schemeClr val="tx2">
                    <a:lumMod val="10000"/>
                  </a:schemeClr>
                </a:solidFill>
                <a:latin typeface="Times New Roman" panose="02020603050405020304" pitchFamily="18" charset="0"/>
                <a:cs typeface="Times New Roman" panose="02020603050405020304" pitchFamily="18" charset="0"/>
              </a:rPr>
              <a:t> - </a:t>
            </a:r>
            <a:r>
              <a:rPr lang="ru-RU" b="1" dirty="0" smtClean="0">
                <a:solidFill>
                  <a:schemeClr val="tx2">
                    <a:lumMod val="10000"/>
                  </a:schemeClr>
                </a:solidFill>
                <a:latin typeface="Times New Roman" panose="02020603050405020304" pitchFamily="18" charset="0"/>
                <a:cs typeface="Times New Roman" panose="02020603050405020304" pitchFamily="18" charset="0"/>
              </a:rPr>
              <a:t>тип </a:t>
            </a:r>
            <a:r>
              <a:rPr lang="ru-RU" b="1" dirty="0">
                <a:solidFill>
                  <a:schemeClr val="tx2">
                    <a:lumMod val="10000"/>
                  </a:schemeClr>
                </a:solidFill>
                <a:latin typeface="Times New Roman" panose="02020603050405020304" pitchFamily="18" charset="0"/>
                <a:cs typeface="Times New Roman" panose="02020603050405020304" pitchFamily="18" charset="0"/>
              </a:rPr>
              <a:t>сообщения </a:t>
            </a:r>
            <a:r>
              <a:rPr lang="ru-RU" b="1" dirty="0" smtClean="0">
                <a:solidFill>
                  <a:schemeClr val="tx2">
                    <a:lumMod val="10000"/>
                  </a:schemeClr>
                </a:solidFill>
                <a:latin typeface="Times New Roman" panose="02020603050405020304" pitchFamily="18" charset="0"/>
                <a:cs typeface="Times New Roman" panose="02020603050405020304" pitchFamily="18" charset="0"/>
              </a:rPr>
              <a:t>100 </a:t>
            </a:r>
          </a:p>
          <a:p>
            <a:pPr marL="285750" indent="-285750" algn="just">
              <a:buFontTx/>
              <a:buChar char="-"/>
            </a:pPr>
            <a:r>
              <a:rPr lang="ru-RU" dirty="0" smtClean="0">
                <a:solidFill>
                  <a:schemeClr val="tx2">
                    <a:lumMod val="10000"/>
                  </a:schemeClr>
                </a:solidFill>
                <a:latin typeface="Times New Roman" panose="02020603050405020304" pitchFamily="18" charset="0"/>
                <a:cs typeface="Times New Roman" panose="02020603050405020304" pitchFamily="18" charset="0"/>
              </a:rPr>
              <a:t>в </a:t>
            </a:r>
            <a:r>
              <a:rPr lang="ru-RU" u="sng" dirty="0">
                <a:solidFill>
                  <a:schemeClr val="tx2">
                    <a:lumMod val="10000"/>
                  </a:schemeClr>
                </a:solidFill>
                <a:latin typeface="Times New Roman" panose="02020603050405020304" pitchFamily="18" charset="0"/>
                <a:cs typeface="Times New Roman" panose="02020603050405020304" pitchFamily="18" charset="0"/>
              </a:rPr>
              <a:t>ответ</a:t>
            </a:r>
            <a:r>
              <a:rPr lang="ru-RU" dirty="0">
                <a:solidFill>
                  <a:schemeClr val="tx2">
                    <a:lumMod val="10000"/>
                  </a:schemeClr>
                </a:solidFill>
                <a:latin typeface="Times New Roman" panose="02020603050405020304" pitchFamily="18" charset="0"/>
                <a:cs typeface="Times New Roman" panose="02020603050405020304" pitchFamily="18" charset="0"/>
              </a:rPr>
              <a:t> на запрос страховщика, страхователь направляет сведения, необходимые для назначения и выплаты пособия по временной </a:t>
            </a:r>
            <a:r>
              <a:rPr lang="ru-RU" dirty="0" smtClean="0">
                <a:solidFill>
                  <a:schemeClr val="tx2">
                    <a:lumMod val="10000"/>
                  </a:schemeClr>
                </a:solidFill>
                <a:latin typeface="Times New Roman" panose="02020603050405020304" pitchFamily="18" charset="0"/>
                <a:cs typeface="Times New Roman" panose="02020603050405020304" pitchFamily="18" charset="0"/>
              </a:rPr>
              <a:t>нетрудоспособности </a:t>
            </a:r>
            <a:r>
              <a:rPr lang="ru-RU" b="1" dirty="0" smtClean="0">
                <a:solidFill>
                  <a:schemeClr val="tx2">
                    <a:lumMod val="10000"/>
                  </a:schemeClr>
                </a:solidFill>
                <a:latin typeface="Times New Roman" panose="02020603050405020304" pitchFamily="18" charset="0"/>
                <a:cs typeface="Times New Roman" panose="02020603050405020304" pitchFamily="18" charset="0"/>
              </a:rPr>
              <a:t>- тип </a:t>
            </a:r>
            <a:r>
              <a:rPr lang="ru-RU" b="1" dirty="0">
                <a:solidFill>
                  <a:schemeClr val="tx2">
                    <a:lumMod val="10000"/>
                  </a:schemeClr>
                </a:solidFill>
                <a:latin typeface="Times New Roman" panose="02020603050405020304" pitchFamily="18" charset="0"/>
                <a:cs typeface="Times New Roman" panose="02020603050405020304" pitchFamily="18" charset="0"/>
              </a:rPr>
              <a:t>сообщения </a:t>
            </a:r>
            <a:r>
              <a:rPr lang="ru-RU" b="1" dirty="0" smtClean="0">
                <a:solidFill>
                  <a:schemeClr val="tx2">
                    <a:lumMod val="10000"/>
                  </a:schemeClr>
                </a:solidFill>
                <a:latin typeface="Times New Roman" panose="02020603050405020304" pitchFamily="18" charset="0"/>
                <a:cs typeface="Times New Roman" panose="02020603050405020304" pitchFamily="18" charset="0"/>
              </a:rPr>
              <a:t>101</a:t>
            </a:r>
          </a:p>
          <a:p>
            <a:pPr marL="285750" indent="-285750" algn="just">
              <a:buFontTx/>
              <a:buChar char="-"/>
            </a:pPr>
            <a:r>
              <a:rPr lang="ru-RU" dirty="0" smtClean="0">
                <a:solidFill>
                  <a:schemeClr val="tx2">
                    <a:lumMod val="10000"/>
                  </a:schemeClr>
                </a:solidFill>
                <a:latin typeface="Times New Roman" panose="02020603050405020304" pitchFamily="18" charset="0"/>
                <a:cs typeface="Times New Roman" panose="02020603050405020304" pitchFamily="18" charset="0"/>
              </a:rPr>
              <a:t>без запроса страховщика страхователь вправе направить сведения для </a:t>
            </a:r>
            <a:r>
              <a:rPr lang="ru-RU" dirty="0">
                <a:solidFill>
                  <a:schemeClr val="tx2">
                    <a:lumMod val="10000"/>
                  </a:schemeClr>
                </a:solidFill>
                <a:latin typeface="Times New Roman" panose="02020603050405020304" pitchFamily="18" charset="0"/>
                <a:cs typeface="Times New Roman" panose="02020603050405020304" pitchFamily="18" charset="0"/>
              </a:rPr>
              <a:t>назначения </a:t>
            </a:r>
            <a:r>
              <a:rPr lang="ru-RU" dirty="0" smtClean="0">
                <a:solidFill>
                  <a:schemeClr val="tx2">
                    <a:lumMod val="10000"/>
                  </a:schemeClr>
                </a:solidFill>
                <a:latin typeface="Times New Roman" panose="02020603050405020304" pitchFamily="18" charset="0"/>
                <a:cs typeface="Times New Roman" panose="02020603050405020304" pitchFamily="18" charset="0"/>
              </a:rPr>
              <a:t>инициативно – </a:t>
            </a:r>
            <a:br>
              <a:rPr lang="ru-RU" dirty="0" smtClean="0">
                <a:solidFill>
                  <a:schemeClr val="tx2">
                    <a:lumMod val="10000"/>
                  </a:schemeClr>
                </a:solidFill>
                <a:latin typeface="Times New Roman" panose="02020603050405020304" pitchFamily="18" charset="0"/>
                <a:cs typeface="Times New Roman" panose="02020603050405020304" pitchFamily="18" charset="0"/>
              </a:rPr>
            </a:br>
            <a:r>
              <a:rPr lang="ru-RU" b="1" dirty="0" smtClean="0">
                <a:solidFill>
                  <a:schemeClr val="tx2">
                    <a:lumMod val="10000"/>
                  </a:schemeClr>
                </a:solidFill>
                <a:latin typeface="Times New Roman" panose="02020603050405020304" pitchFamily="18" charset="0"/>
                <a:cs typeface="Times New Roman" panose="02020603050405020304" pitchFamily="18" charset="0"/>
              </a:rPr>
              <a:t>тип сообщения 109</a:t>
            </a:r>
          </a:p>
          <a:p>
            <a:pPr marL="285750" indent="-285750" algn="just">
              <a:buFontTx/>
              <a:buChar char="-"/>
            </a:pPr>
            <a:r>
              <a:rPr lang="ru-RU" dirty="0">
                <a:solidFill>
                  <a:schemeClr val="tx2">
                    <a:lumMod val="10000"/>
                  </a:schemeClr>
                </a:solidFill>
                <a:latin typeface="Times New Roman" panose="02020603050405020304" pitchFamily="18" charset="0"/>
                <a:cs typeface="Times New Roman" panose="02020603050405020304" pitchFamily="18" charset="0"/>
              </a:rPr>
              <a:t>в случае возникновения обстоятельств, влекущих прекращение права застрахованного лица на получение ежемесячного пособия по уходу за ребенком, страхователь </a:t>
            </a:r>
            <a:r>
              <a:rPr lang="ru-RU" dirty="0" smtClean="0">
                <a:solidFill>
                  <a:schemeClr val="tx2">
                    <a:lumMod val="10000"/>
                  </a:schemeClr>
                </a:solidFill>
                <a:latin typeface="Times New Roman" panose="02020603050405020304" pitchFamily="18" charset="0"/>
                <a:cs typeface="Times New Roman" panose="02020603050405020304" pitchFamily="18" charset="0"/>
              </a:rPr>
              <a:t>направляет уведомление </a:t>
            </a:r>
            <a:r>
              <a:rPr lang="ru-RU" dirty="0">
                <a:solidFill>
                  <a:schemeClr val="tx2">
                    <a:lumMod val="10000"/>
                  </a:schemeClr>
                </a:solidFill>
                <a:latin typeface="Times New Roman" panose="02020603050405020304" pitchFamily="18" charset="0"/>
                <a:cs typeface="Times New Roman" panose="02020603050405020304" pitchFamily="18" charset="0"/>
              </a:rPr>
              <a:t>о прекращении права застрахованного лица на получение ежемесячного пособия по уходу за ребенком </a:t>
            </a:r>
            <a:r>
              <a:rPr lang="ru-RU" dirty="0" smtClean="0">
                <a:solidFill>
                  <a:schemeClr val="tx2">
                    <a:lumMod val="10000"/>
                  </a:schemeClr>
                </a:solidFill>
                <a:latin typeface="Times New Roman" panose="02020603050405020304" pitchFamily="18" charset="0"/>
                <a:cs typeface="Times New Roman" panose="02020603050405020304" pitchFamily="18" charset="0"/>
              </a:rPr>
              <a:t>- </a:t>
            </a:r>
            <a:r>
              <a:rPr lang="ru-RU" b="1" dirty="0" smtClean="0">
                <a:solidFill>
                  <a:schemeClr val="tx2">
                    <a:lumMod val="10000"/>
                  </a:schemeClr>
                </a:solidFill>
                <a:latin typeface="Times New Roman" panose="02020603050405020304" pitchFamily="18" charset="0"/>
                <a:cs typeface="Times New Roman" panose="02020603050405020304" pitchFamily="18" charset="0"/>
              </a:rPr>
              <a:t>тип </a:t>
            </a:r>
            <a:r>
              <a:rPr lang="ru-RU" b="1" dirty="0">
                <a:solidFill>
                  <a:schemeClr val="tx2">
                    <a:lumMod val="10000"/>
                  </a:schemeClr>
                </a:solidFill>
                <a:latin typeface="Times New Roman" panose="02020603050405020304" pitchFamily="18" charset="0"/>
                <a:cs typeface="Times New Roman" panose="02020603050405020304" pitchFamily="18" charset="0"/>
              </a:rPr>
              <a:t>сообщения </a:t>
            </a:r>
            <a:r>
              <a:rPr lang="ru-RU" b="1" dirty="0" smtClean="0">
                <a:solidFill>
                  <a:schemeClr val="tx2">
                    <a:lumMod val="10000"/>
                  </a:schemeClr>
                </a:solidFill>
                <a:latin typeface="Times New Roman" panose="02020603050405020304" pitchFamily="18" charset="0"/>
                <a:cs typeface="Times New Roman" panose="02020603050405020304" pitchFamily="18" charset="0"/>
              </a:rPr>
              <a:t>104</a:t>
            </a:r>
            <a:endParaRPr lang="ru-RU" b="1" dirty="0">
              <a:solidFill>
                <a:schemeClr val="tx2">
                  <a:lumMod val="10000"/>
                </a:schemeClr>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550842" y="761524"/>
            <a:ext cx="11641157" cy="1477328"/>
          </a:xfrm>
          <a:prstGeom prst="rect">
            <a:avLst/>
          </a:prstGeom>
        </p:spPr>
        <p:txBody>
          <a:bodyPr wrap="square">
            <a:spAutoFit/>
          </a:bodyPr>
          <a:lstStyle/>
          <a:p>
            <a:pPr algn="ctr"/>
            <a:r>
              <a:rPr lang="ru-RU" dirty="0" smtClean="0">
                <a:solidFill>
                  <a:srgbClr val="000000"/>
                </a:solidFill>
              </a:rPr>
              <a:t>Часть </a:t>
            </a:r>
            <a:r>
              <a:rPr lang="ru-RU" dirty="0">
                <a:solidFill>
                  <a:srgbClr val="000000"/>
                </a:solidFill>
              </a:rPr>
              <a:t>3 статьи 15.2 </a:t>
            </a:r>
            <a:r>
              <a:rPr lang="ru-RU" dirty="0" smtClean="0">
                <a:solidFill>
                  <a:srgbClr val="000000"/>
                </a:solidFill>
              </a:rPr>
              <a:t>Федерального закона </a:t>
            </a:r>
            <a:r>
              <a:rPr lang="ru-RU" dirty="0">
                <a:solidFill>
                  <a:srgbClr val="000000"/>
                </a:solidFill>
              </a:rPr>
              <a:t>от 29.12.2006 </a:t>
            </a:r>
            <a:r>
              <a:rPr lang="ru-RU" dirty="0" smtClean="0">
                <a:solidFill>
                  <a:srgbClr val="000000"/>
                </a:solidFill>
              </a:rPr>
              <a:t>№ </a:t>
            </a:r>
            <a:r>
              <a:rPr lang="ru-RU" dirty="0">
                <a:solidFill>
                  <a:srgbClr val="000000"/>
                </a:solidFill>
              </a:rPr>
              <a:t>255-ФЗ </a:t>
            </a:r>
            <a:r>
              <a:rPr lang="ru-RU" dirty="0" smtClean="0">
                <a:solidFill>
                  <a:srgbClr val="000000"/>
                </a:solidFill>
              </a:rPr>
              <a:t>«Об </a:t>
            </a:r>
            <a:r>
              <a:rPr lang="ru-RU" dirty="0">
                <a:solidFill>
                  <a:srgbClr val="000000"/>
                </a:solidFill>
              </a:rPr>
              <a:t>обязательном социальном страховании на случай временной нетрудоспособности и в связи с </a:t>
            </a:r>
            <a:r>
              <a:rPr lang="ru-RU" dirty="0" smtClean="0">
                <a:solidFill>
                  <a:srgbClr val="000000"/>
                </a:solidFill>
              </a:rPr>
              <a:t>материнством»</a:t>
            </a:r>
          </a:p>
          <a:p>
            <a:pPr algn="ctr"/>
            <a:r>
              <a:rPr lang="ru-RU" u="sng" dirty="0" smtClean="0">
                <a:solidFill>
                  <a:schemeClr val="accent3">
                    <a:lumMod val="50000"/>
                  </a:schemeClr>
                </a:solidFill>
              </a:rPr>
              <a:t>Нарушение </a:t>
            </a:r>
            <a:r>
              <a:rPr lang="ru-RU" u="sng" dirty="0">
                <a:solidFill>
                  <a:schemeClr val="accent3">
                    <a:lumMod val="50000"/>
                  </a:schemeClr>
                </a:solidFill>
              </a:rPr>
              <a:t>страхователем установленного настоящим Федеральным законом срока представления страховщику сведений</a:t>
            </a:r>
            <a:r>
              <a:rPr lang="ru-RU" dirty="0">
                <a:solidFill>
                  <a:schemeClr val="accent3">
                    <a:lumMod val="50000"/>
                  </a:schemeClr>
                </a:solidFill>
              </a:rPr>
              <a:t>, необходимых для назначения и выплаты страхового обеспечения, влечет взыскание с него штрафа в размере 5 000 рублей.</a:t>
            </a: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508" y="144529"/>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6404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54004" y="2119131"/>
            <a:ext cx="11907367" cy="4524315"/>
          </a:xfrm>
          <a:prstGeom prst="rect">
            <a:avLst/>
          </a:prstGeom>
          <a:noFill/>
        </p:spPr>
        <p:txBody>
          <a:bodyPr wrap="square" rtlCol="0">
            <a:spAutoFit/>
          </a:bodyPr>
          <a:lstStyle/>
          <a:p>
            <a:pPr algn="just"/>
            <a:r>
              <a:rPr lang="ru-RU" sz="1600" b="1" dirty="0" smtClean="0">
                <a:solidFill>
                  <a:srgbClr val="000000"/>
                </a:solidFill>
              </a:rPr>
              <a:t>Частью </a:t>
            </a:r>
            <a:r>
              <a:rPr lang="ru-RU" sz="1600" b="1" dirty="0">
                <a:solidFill>
                  <a:srgbClr val="000000"/>
                </a:solidFill>
              </a:rPr>
              <a:t>4 статьи 15.33 Кодекса Российской Федерации об административных правонарушениях</a:t>
            </a:r>
            <a:r>
              <a:rPr lang="ru-RU" sz="1600" dirty="0">
                <a:solidFill>
                  <a:srgbClr val="000000"/>
                </a:solidFill>
              </a:rPr>
              <a:t> (далее - КоАП) предусмотрена административная ответственность за непредставление в соответствии с законодательством Российской Федерации об обязательном социальном страховании на случай временной нетрудоспособности и в связи с материнством либо отказ от представления в территориальные органы Фонда или их должностным лицам оформленных в установленном порядке документов и (или) иных сведений, необходимых для осуществления контроля за правильностью назначения, исчисления и выплаты страхового обеспечения по обязательному социальному страхованию на случай временной нетрудоспособности и в связи с материнством, за правомерностью осуществления и правильностью определения размера расходов на оплату четырех дополнительных выходных дней одному из родителей (опекуну, попечителю) для ухода за детьми-инвалидами, а также необходимых для назначения территориальным органом Фонда застрахованному лицу соответствующего вида пособия или исчисления его размера, возмещения расходов на оплату четырех дополнительных выходных дней одному из родителей (опекуну, попечителю) для ухода за детьми-инвалидами, социального пособия на погребение, стоимости услуг, предоставленных согласно гарантированному перечню услуг по погребению, а равно представление таких сведений в неполном объеме или в искаженном виде.</a:t>
            </a:r>
          </a:p>
          <a:p>
            <a:pPr algn="just"/>
            <a:r>
              <a:rPr lang="ru-RU" sz="1600" dirty="0">
                <a:solidFill>
                  <a:srgbClr val="000000"/>
                </a:solidFill>
              </a:rPr>
              <a:t>Таким образом, территориальные органы Фонда, не являются уполномоченными органами по привлечению к административной ответственности в соответствии с КоАП, должностные лица территориальных органов Фонда обязаны составить протокол об административном правонарушении и направить его в суд.</a:t>
            </a:r>
          </a:p>
          <a:p>
            <a:pPr algn="just"/>
            <a:r>
              <a:rPr lang="ru-RU" sz="1600" b="1" dirty="0">
                <a:solidFill>
                  <a:srgbClr val="000000"/>
                </a:solidFill>
              </a:rPr>
              <a:t>Суд, в свою очередь, принимает (выносит) решение с учетом всех фактических обстоятельств о привлечение или не привлечении страхователя к административной ответственности.</a:t>
            </a:r>
          </a:p>
        </p:txBody>
      </p:sp>
      <p:sp>
        <p:nvSpPr>
          <p:cNvPr id="2" name="Прямоугольник 1"/>
          <p:cNvSpPr/>
          <p:nvPr/>
        </p:nvSpPr>
        <p:spPr>
          <a:xfrm>
            <a:off x="287108" y="971391"/>
            <a:ext cx="11641157" cy="923330"/>
          </a:xfrm>
          <a:prstGeom prst="rect">
            <a:avLst/>
          </a:prstGeom>
        </p:spPr>
        <p:txBody>
          <a:bodyPr wrap="square">
            <a:spAutoFit/>
          </a:bodyPr>
          <a:lstStyle/>
          <a:p>
            <a:pPr algn="ctr"/>
            <a:r>
              <a:rPr lang="ru-RU" dirty="0" smtClean="0">
                <a:solidFill>
                  <a:srgbClr val="000000"/>
                </a:solidFill>
              </a:rPr>
              <a:t>Помимо ответственности предусмотренной частью </a:t>
            </a:r>
            <a:r>
              <a:rPr lang="ru-RU" dirty="0">
                <a:solidFill>
                  <a:srgbClr val="000000"/>
                </a:solidFill>
              </a:rPr>
              <a:t>3 статьи 15.2 </a:t>
            </a:r>
            <a:r>
              <a:rPr lang="ru-RU" dirty="0" smtClean="0">
                <a:solidFill>
                  <a:srgbClr val="000000"/>
                </a:solidFill>
              </a:rPr>
              <a:t>Федерального закона </a:t>
            </a:r>
            <a:r>
              <a:rPr lang="ru-RU" dirty="0">
                <a:solidFill>
                  <a:srgbClr val="000000"/>
                </a:solidFill>
              </a:rPr>
              <a:t>от 29.12.2006 </a:t>
            </a:r>
            <a:r>
              <a:rPr lang="ru-RU" dirty="0" smtClean="0">
                <a:solidFill>
                  <a:srgbClr val="000000"/>
                </a:solidFill>
              </a:rPr>
              <a:t>№ </a:t>
            </a:r>
            <a:r>
              <a:rPr lang="ru-RU" dirty="0">
                <a:solidFill>
                  <a:srgbClr val="000000"/>
                </a:solidFill>
              </a:rPr>
              <a:t>255-ФЗ </a:t>
            </a:r>
            <a:r>
              <a:rPr lang="ru-RU" dirty="0" smtClean="0">
                <a:solidFill>
                  <a:srgbClr val="000000"/>
                </a:solidFill>
              </a:rPr>
              <a:t>«Об </a:t>
            </a:r>
            <a:r>
              <a:rPr lang="ru-RU" dirty="0">
                <a:solidFill>
                  <a:srgbClr val="000000"/>
                </a:solidFill>
              </a:rPr>
              <a:t>обязательном социальном страховании на случай временной нетрудоспособности и в связи с </a:t>
            </a:r>
            <a:r>
              <a:rPr lang="ru-RU" dirty="0" smtClean="0">
                <a:solidFill>
                  <a:srgbClr val="000000"/>
                </a:solidFill>
              </a:rPr>
              <a:t>материнством»</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0238" y="153223"/>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4784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97996" y="-37743"/>
            <a:ext cx="10254072" cy="707886"/>
          </a:xfrm>
          <a:prstGeom prst="rect">
            <a:avLst/>
          </a:prstGeom>
        </p:spPr>
        <p:txBody>
          <a:bodyPr vert="horz" wrap="square" lIns="91440" tIns="45720" rIns="91440" bIns="45720" rtlCol="0" anchor="t">
            <a:spAutoFit/>
          </a:bodyPr>
          <a:lstStyle>
            <a:defPPr>
              <a:defRPr lang="ru-RU"/>
            </a:defPPr>
            <a:lvl1pPr>
              <a:spcBef>
                <a:spcPct val="0"/>
              </a:spcBef>
              <a:defRPr sz="2400" b="1">
                <a:solidFill>
                  <a:schemeClr val="accent3">
                    <a:lumMod val="50000"/>
                  </a:schemeClr>
                </a:solidFill>
                <a:latin typeface="Cambria Math" panose="02040503050406030204" pitchFamily="18" charset="0"/>
                <a:ea typeface="Cambria Math" panose="02040503050406030204" pitchFamily="18" charset="0"/>
              </a:defRPr>
            </a:lvl1pPr>
          </a:lstStyle>
          <a:p>
            <a:r>
              <a:rPr lang="ru-RU" sz="2000" dirty="0" smtClean="0"/>
              <a:t>Пособие по временной нетрудоспособности: </a:t>
            </a:r>
            <a:br>
              <a:rPr lang="ru-RU" sz="2000" dirty="0" smtClean="0"/>
            </a:br>
            <a:r>
              <a:rPr lang="ru-RU" sz="2000" dirty="0" smtClean="0"/>
              <a:t>установленные сроки представления сведений и документов</a:t>
            </a:r>
            <a:endParaRPr lang="ru-RU" sz="2000" dirty="0"/>
          </a:p>
        </p:txBody>
      </p:sp>
      <p:grpSp>
        <p:nvGrpSpPr>
          <p:cNvPr id="12" name="Group 4"/>
          <p:cNvGrpSpPr>
            <a:grpSpLocks/>
          </p:cNvGrpSpPr>
          <p:nvPr/>
        </p:nvGrpSpPr>
        <p:grpSpPr bwMode="auto">
          <a:xfrm>
            <a:off x="18408" y="625809"/>
            <a:ext cx="12192000" cy="45719"/>
            <a:chOff x="-2" y="284"/>
            <a:chExt cx="5762" cy="33"/>
          </a:xfrm>
        </p:grpSpPr>
        <p:sp>
          <p:nvSpPr>
            <p:cNvPr id="13" name="Line 6"/>
            <p:cNvSpPr>
              <a:spLocks noChangeShapeType="1"/>
            </p:cNvSpPr>
            <p:nvPr/>
          </p:nvSpPr>
          <p:spPr bwMode="auto">
            <a:xfrm>
              <a:off x="650" y="288"/>
              <a:ext cx="5110"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4" name="Line 7"/>
            <p:cNvSpPr>
              <a:spLocks noChangeShapeType="1"/>
            </p:cNvSpPr>
            <p:nvPr/>
          </p:nvSpPr>
          <p:spPr bwMode="auto">
            <a:xfrm>
              <a:off x="650" y="316"/>
              <a:ext cx="5110" cy="1"/>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5" name="Line 9"/>
            <p:cNvSpPr>
              <a:spLocks noChangeShapeType="1"/>
            </p:cNvSpPr>
            <p:nvPr/>
          </p:nvSpPr>
          <p:spPr bwMode="auto">
            <a:xfrm>
              <a:off x="-2" y="284"/>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6" name="Line 10"/>
            <p:cNvSpPr>
              <a:spLocks noChangeShapeType="1"/>
            </p:cNvSpPr>
            <p:nvPr/>
          </p:nvSpPr>
          <p:spPr bwMode="auto">
            <a:xfrm>
              <a:off x="-2" y="316"/>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grpSp>
      <p:sp>
        <p:nvSpPr>
          <p:cNvPr id="2" name="Прямоугольник 1"/>
          <p:cNvSpPr/>
          <p:nvPr/>
        </p:nvSpPr>
        <p:spPr>
          <a:xfrm>
            <a:off x="403508" y="1064993"/>
            <a:ext cx="11447118" cy="1077218"/>
          </a:xfrm>
          <a:prstGeom prst="rect">
            <a:avLst/>
          </a:prstGeom>
          <a:ln>
            <a:solidFill>
              <a:schemeClr val="accent3">
                <a:lumMod val="75000"/>
              </a:schemeClr>
            </a:solidFill>
          </a:ln>
        </p:spPr>
        <p:txBody>
          <a:bodyPr wrap="square">
            <a:spAutoFit/>
          </a:bodyPr>
          <a:lstStyle/>
          <a:p>
            <a:pPr algn="just"/>
            <a:r>
              <a:rPr lang="ru-RU" sz="1600" dirty="0" smtClean="0">
                <a:solidFill>
                  <a:srgbClr val="000000"/>
                </a:solidFill>
                <a:latin typeface="+mj-lt"/>
              </a:rPr>
              <a:t>Страхователи </a:t>
            </a:r>
            <a:r>
              <a:rPr lang="ru-RU" sz="1600" b="1" dirty="0" smtClean="0">
                <a:solidFill>
                  <a:srgbClr val="000000"/>
                </a:solidFill>
                <a:latin typeface="+mj-lt"/>
              </a:rPr>
              <a:t>не позднее 3 рабочих дней </a:t>
            </a:r>
            <a:r>
              <a:rPr lang="ru-RU" sz="1600" dirty="0" smtClean="0">
                <a:solidFill>
                  <a:srgbClr val="000000"/>
                </a:solidFill>
                <a:latin typeface="+mj-lt"/>
              </a:rPr>
              <a:t>со дня получения данных о закрытии электронного листка нетрудоспособности </a:t>
            </a:r>
            <a:r>
              <a:rPr lang="ru-RU" sz="1600" b="1" dirty="0" smtClean="0">
                <a:solidFill>
                  <a:srgbClr val="000000"/>
                </a:solidFill>
                <a:latin typeface="+mj-lt"/>
              </a:rPr>
              <a:t>по запросу страховщика </a:t>
            </a:r>
            <a:r>
              <a:rPr lang="ru-RU" sz="1600" dirty="0" smtClean="0">
                <a:solidFill>
                  <a:srgbClr val="000000"/>
                </a:solidFill>
                <a:latin typeface="+mj-lt"/>
              </a:rPr>
              <a:t>размещают в информационной системе страховщика подписанные усиленно квалифицированной электронной подписью сведения, необходимые для назначения и выплаты пособия     </a:t>
            </a:r>
            <a:br>
              <a:rPr lang="ru-RU" sz="1600" dirty="0" smtClean="0">
                <a:solidFill>
                  <a:srgbClr val="000000"/>
                </a:solidFill>
                <a:latin typeface="+mj-lt"/>
              </a:rPr>
            </a:br>
            <a:r>
              <a:rPr lang="ru-RU" sz="1600" dirty="0" smtClean="0">
                <a:solidFill>
                  <a:srgbClr val="000000"/>
                </a:solidFill>
                <a:latin typeface="+mj-lt"/>
              </a:rPr>
              <a:t>(п.22 Правил, утвержденный Постановлением Правительства РФ № 2010)</a:t>
            </a:r>
            <a:endParaRPr lang="ru-RU" sz="1600" dirty="0">
              <a:solidFill>
                <a:srgbClr val="000000"/>
              </a:solidFill>
              <a:latin typeface="+mj-lt"/>
            </a:endParaRPr>
          </a:p>
        </p:txBody>
      </p:sp>
      <p:sp>
        <p:nvSpPr>
          <p:cNvPr id="3" name="Прямоугольник 2"/>
          <p:cNvSpPr/>
          <p:nvPr/>
        </p:nvSpPr>
        <p:spPr>
          <a:xfrm>
            <a:off x="398854" y="2116146"/>
            <a:ext cx="11451772" cy="830997"/>
          </a:xfrm>
          <a:prstGeom prst="rect">
            <a:avLst/>
          </a:prstGeom>
          <a:solidFill>
            <a:schemeClr val="tx1">
              <a:lumMod val="95000"/>
            </a:schemeClr>
          </a:solidFill>
          <a:ln>
            <a:solidFill>
              <a:schemeClr val="accent3">
                <a:lumMod val="75000"/>
              </a:schemeClr>
            </a:solidFill>
          </a:ln>
        </p:spPr>
        <p:txBody>
          <a:bodyPr wrap="square">
            <a:spAutoFit/>
          </a:bodyPr>
          <a:lstStyle/>
          <a:p>
            <a:pPr algn="just"/>
            <a:r>
              <a:rPr lang="ru-RU" sz="1600" dirty="0" smtClean="0">
                <a:solidFill>
                  <a:srgbClr val="000000"/>
                </a:solidFill>
                <a:latin typeface="+mj-lt"/>
              </a:rPr>
              <a:t>Сведения размещаются </a:t>
            </a:r>
            <a:r>
              <a:rPr lang="ru-RU" sz="1600" dirty="0">
                <a:solidFill>
                  <a:srgbClr val="000000"/>
                </a:solidFill>
                <a:latin typeface="+mj-lt"/>
              </a:rPr>
              <a:t>страхователем </a:t>
            </a:r>
            <a:r>
              <a:rPr lang="ru-RU" sz="1600" b="1" dirty="0">
                <a:solidFill>
                  <a:srgbClr val="000000"/>
                </a:solidFill>
                <a:latin typeface="+mj-lt"/>
              </a:rPr>
              <a:t>в объеме, указанном в запросе страховщика</a:t>
            </a:r>
            <a:r>
              <a:rPr lang="ru-RU" sz="1600" dirty="0">
                <a:solidFill>
                  <a:srgbClr val="000000"/>
                </a:solidFill>
                <a:latin typeface="+mj-lt"/>
              </a:rPr>
              <a:t>, который направляется страхователю одновременно с данными о закрытии электронного листка </a:t>
            </a:r>
            <a:r>
              <a:rPr lang="ru-RU" sz="1600" dirty="0" smtClean="0">
                <a:solidFill>
                  <a:srgbClr val="000000"/>
                </a:solidFill>
                <a:latin typeface="+mj-lt"/>
              </a:rPr>
              <a:t>нетрудоспособности </a:t>
            </a:r>
            <a:br>
              <a:rPr lang="ru-RU" sz="1600" dirty="0" smtClean="0">
                <a:solidFill>
                  <a:srgbClr val="000000"/>
                </a:solidFill>
                <a:latin typeface="+mj-lt"/>
              </a:rPr>
            </a:br>
            <a:r>
              <a:rPr lang="ru-RU" sz="1600" dirty="0" smtClean="0">
                <a:solidFill>
                  <a:srgbClr val="000000"/>
                </a:solidFill>
              </a:rPr>
              <a:t>(п.23 </a:t>
            </a:r>
            <a:r>
              <a:rPr lang="ru-RU" sz="1600" dirty="0">
                <a:solidFill>
                  <a:srgbClr val="000000"/>
                </a:solidFill>
              </a:rPr>
              <a:t>Правил, утвержденный Постановлением Правительства РФ № 2010</a:t>
            </a:r>
            <a:r>
              <a:rPr lang="ru-RU" sz="1600" dirty="0" smtClean="0">
                <a:solidFill>
                  <a:srgbClr val="000000"/>
                </a:solidFill>
              </a:rPr>
              <a:t>)</a:t>
            </a:r>
            <a:endParaRPr lang="ru-RU" sz="1600" dirty="0">
              <a:solidFill>
                <a:srgbClr val="000000"/>
              </a:solidFill>
              <a:latin typeface="+mj-lt"/>
              <a:hlinkClick r:id="rId2"/>
            </a:endParaRPr>
          </a:p>
        </p:txBody>
      </p:sp>
      <p:sp>
        <p:nvSpPr>
          <p:cNvPr id="4" name="Прямоугольник 3"/>
          <p:cNvSpPr/>
          <p:nvPr/>
        </p:nvSpPr>
        <p:spPr>
          <a:xfrm>
            <a:off x="398854" y="3103803"/>
            <a:ext cx="11451772" cy="830997"/>
          </a:xfrm>
          <a:prstGeom prst="rect">
            <a:avLst/>
          </a:prstGeom>
          <a:ln>
            <a:solidFill>
              <a:schemeClr val="accent3">
                <a:lumMod val="75000"/>
              </a:schemeClr>
            </a:solidFill>
          </a:ln>
        </p:spPr>
        <p:txBody>
          <a:bodyPr wrap="square">
            <a:spAutoFit/>
          </a:bodyPr>
          <a:lstStyle/>
          <a:p>
            <a:pPr algn="just"/>
            <a:r>
              <a:rPr lang="ru-RU" sz="1600" dirty="0">
                <a:solidFill>
                  <a:srgbClr val="000000"/>
                </a:solidFill>
                <a:latin typeface="+mj-lt"/>
              </a:rPr>
              <a:t>При наступлении страхового случая </a:t>
            </a:r>
            <a:r>
              <a:rPr lang="ru-RU" sz="1600" b="1" dirty="0">
                <a:solidFill>
                  <a:srgbClr val="000000"/>
                </a:solidFill>
                <a:latin typeface="+mj-lt"/>
              </a:rPr>
              <a:t>застрахованное лицо представляет страхователю </a:t>
            </a:r>
            <a:r>
              <a:rPr lang="ru-RU" sz="1600" dirty="0">
                <a:solidFill>
                  <a:srgbClr val="000000"/>
                </a:solidFill>
                <a:latin typeface="+mj-lt"/>
              </a:rPr>
              <a:t>по месту своей работы (службы, иной деятельности) сведения и документы, необходимые для назначения и выплаты пособия, в случае их отсутствия у страхователя (п.5 Правил, утвержденный Постановлением Правительства РФ № 2010</a:t>
            </a:r>
            <a:r>
              <a:rPr lang="ru-RU" sz="1600" dirty="0" smtClean="0">
                <a:solidFill>
                  <a:srgbClr val="000000"/>
                </a:solidFill>
                <a:latin typeface="+mj-lt"/>
              </a:rPr>
              <a:t>)</a:t>
            </a:r>
            <a:endParaRPr lang="ru-RU" sz="1600" dirty="0">
              <a:solidFill>
                <a:srgbClr val="000000"/>
              </a:solidFill>
              <a:latin typeface="+mj-lt"/>
            </a:endParaRPr>
          </a:p>
        </p:txBody>
      </p:sp>
      <p:sp>
        <p:nvSpPr>
          <p:cNvPr id="5" name="Прямоугольник 4"/>
          <p:cNvSpPr/>
          <p:nvPr/>
        </p:nvSpPr>
        <p:spPr>
          <a:xfrm>
            <a:off x="398854" y="4154956"/>
            <a:ext cx="11451772" cy="830997"/>
          </a:xfrm>
          <a:prstGeom prst="rect">
            <a:avLst/>
          </a:prstGeom>
          <a:solidFill>
            <a:schemeClr val="tx1">
              <a:lumMod val="95000"/>
            </a:schemeClr>
          </a:solidFill>
          <a:ln>
            <a:solidFill>
              <a:schemeClr val="accent3">
                <a:lumMod val="75000"/>
              </a:schemeClr>
            </a:solidFill>
          </a:ln>
        </p:spPr>
        <p:txBody>
          <a:bodyPr wrap="square">
            <a:spAutoFit/>
          </a:bodyPr>
          <a:lstStyle/>
          <a:p>
            <a:pPr algn="just"/>
            <a:r>
              <a:rPr lang="ru-RU" sz="1600" b="1" dirty="0">
                <a:solidFill>
                  <a:srgbClr val="000000"/>
                </a:solidFill>
                <a:latin typeface="+mj-lt"/>
              </a:rPr>
              <a:t>Сведения о застрахованном лице,</a:t>
            </a:r>
            <a:r>
              <a:rPr lang="ru-RU" sz="1600" dirty="0">
                <a:solidFill>
                  <a:srgbClr val="000000"/>
                </a:solidFill>
                <a:latin typeface="+mj-lt"/>
              </a:rPr>
              <a:t> необходимые для выплаты </a:t>
            </a:r>
            <a:r>
              <a:rPr lang="ru-RU" sz="1600" dirty="0" smtClean="0">
                <a:solidFill>
                  <a:srgbClr val="000000"/>
                </a:solidFill>
                <a:latin typeface="+mj-lt"/>
              </a:rPr>
              <a:t>пособия, представляются </a:t>
            </a:r>
            <a:r>
              <a:rPr lang="ru-RU" sz="1600" dirty="0">
                <a:solidFill>
                  <a:srgbClr val="000000"/>
                </a:solidFill>
                <a:latin typeface="+mj-lt"/>
              </a:rPr>
              <a:t>страхователю при трудоустройстве застрахованного лица или в период осуществления им трудовой, служебной и иной деятельности, а также при их </a:t>
            </a:r>
            <a:r>
              <a:rPr lang="ru-RU" sz="1600" dirty="0" smtClean="0">
                <a:solidFill>
                  <a:srgbClr val="000000"/>
                </a:solidFill>
                <a:latin typeface="+mj-lt"/>
              </a:rPr>
              <a:t>изменении </a:t>
            </a:r>
            <a:r>
              <a:rPr lang="ru-RU" sz="1600" dirty="0">
                <a:solidFill>
                  <a:srgbClr val="000000"/>
                </a:solidFill>
              </a:rPr>
              <a:t>(</a:t>
            </a:r>
            <a:r>
              <a:rPr lang="ru-RU" sz="1600" dirty="0" smtClean="0">
                <a:solidFill>
                  <a:srgbClr val="000000"/>
                </a:solidFill>
              </a:rPr>
              <a:t>п.6 </a:t>
            </a:r>
            <a:r>
              <a:rPr lang="ru-RU" sz="1600" dirty="0">
                <a:solidFill>
                  <a:srgbClr val="000000"/>
                </a:solidFill>
              </a:rPr>
              <a:t>Правил, утвержденный Постановлением Правительства РФ № 2010</a:t>
            </a:r>
            <a:r>
              <a:rPr lang="ru-RU" sz="1600" dirty="0" smtClean="0">
                <a:solidFill>
                  <a:srgbClr val="000000"/>
                </a:solidFill>
              </a:rPr>
              <a:t>)</a:t>
            </a:r>
            <a:endParaRPr lang="ru-RU" sz="1600" dirty="0">
              <a:solidFill>
                <a:srgbClr val="000000"/>
              </a:solidFill>
              <a:latin typeface="+mj-lt"/>
            </a:endParaRPr>
          </a:p>
        </p:txBody>
      </p:sp>
      <p:sp>
        <p:nvSpPr>
          <p:cNvPr id="17" name="Прямоугольник 16"/>
          <p:cNvSpPr/>
          <p:nvPr/>
        </p:nvSpPr>
        <p:spPr>
          <a:xfrm>
            <a:off x="398854" y="5223092"/>
            <a:ext cx="11451772" cy="1077218"/>
          </a:xfrm>
          <a:prstGeom prst="rect">
            <a:avLst/>
          </a:prstGeom>
          <a:ln>
            <a:solidFill>
              <a:schemeClr val="accent3">
                <a:lumMod val="75000"/>
              </a:schemeClr>
            </a:solidFill>
          </a:ln>
        </p:spPr>
        <p:txBody>
          <a:bodyPr wrap="square">
            <a:spAutoFit/>
          </a:bodyPr>
          <a:lstStyle/>
          <a:p>
            <a:pPr algn="just"/>
            <a:r>
              <a:rPr lang="ru-RU" sz="1600" b="1" dirty="0">
                <a:solidFill>
                  <a:srgbClr val="000000"/>
                </a:solidFill>
                <a:latin typeface="+mj-lt"/>
              </a:rPr>
              <a:t>Страхователь передает </a:t>
            </a:r>
            <a:r>
              <a:rPr lang="ru-RU" sz="1600" dirty="0">
                <a:solidFill>
                  <a:srgbClr val="000000"/>
                </a:solidFill>
                <a:latin typeface="+mj-lt"/>
              </a:rPr>
              <a:t>полученные им сведения и документы, необходимые для назначения и выплаты пособий, </a:t>
            </a:r>
            <a:r>
              <a:rPr lang="ru-RU" sz="1600" dirty="0" smtClean="0">
                <a:solidFill>
                  <a:srgbClr val="000000"/>
                </a:solidFill>
                <a:latin typeface="+mj-lt"/>
              </a:rPr>
              <a:t>предусмотренные пунктом 5 настоящих </a:t>
            </a:r>
            <a:r>
              <a:rPr lang="ru-RU" sz="1600" dirty="0">
                <a:solidFill>
                  <a:srgbClr val="000000"/>
                </a:solidFill>
                <a:latin typeface="+mj-lt"/>
              </a:rPr>
              <a:t>Правил, и сведения о застрахованном лице в территориальный орган страховщика (далее - территориальный орган страховщика) по месту своей регистрации </a:t>
            </a:r>
            <a:r>
              <a:rPr lang="ru-RU" sz="1600" b="1" dirty="0">
                <a:solidFill>
                  <a:srgbClr val="000000"/>
                </a:solidFill>
                <a:latin typeface="+mj-lt"/>
              </a:rPr>
              <a:t>в срок не позднее 3 рабочих дней со дня их </a:t>
            </a:r>
            <a:r>
              <a:rPr lang="ru-RU" sz="1600" b="1" dirty="0" smtClean="0">
                <a:solidFill>
                  <a:srgbClr val="000000"/>
                </a:solidFill>
                <a:latin typeface="+mj-lt"/>
              </a:rPr>
              <a:t>получения</a:t>
            </a:r>
            <a:endParaRPr lang="ru-RU" sz="1600" b="1" dirty="0">
              <a:solidFill>
                <a:srgbClr val="000000"/>
              </a:solidFill>
              <a:latin typeface="+mj-lt"/>
            </a:endParaRP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2303" y="220968"/>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96594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97996" y="-37743"/>
            <a:ext cx="10254072" cy="707886"/>
          </a:xfrm>
          <a:prstGeom prst="rect">
            <a:avLst/>
          </a:prstGeom>
        </p:spPr>
        <p:txBody>
          <a:bodyPr vert="horz" wrap="square" lIns="91440" tIns="45720" rIns="91440" bIns="45720" rtlCol="0" anchor="t">
            <a:spAutoFit/>
          </a:bodyPr>
          <a:lstStyle>
            <a:defPPr>
              <a:defRPr lang="ru-RU"/>
            </a:defPPr>
            <a:lvl1pPr>
              <a:spcBef>
                <a:spcPct val="0"/>
              </a:spcBef>
              <a:defRPr sz="2400" b="1">
                <a:solidFill>
                  <a:schemeClr val="accent3">
                    <a:lumMod val="50000"/>
                  </a:schemeClr>
                </a:solidFill>
                <a:latin typeface="Cambria Math" panose="02040503050406030204" pitchFamily="18" charset="0"/>
                <a:ea typeface="Cambria Math" panose="02040503050406030204" pitchFamily="18" charset="0"/>
              </a:defRPr>
            </a:lvl1pPr>
          </a:lstStyle>
          <a:p>
            <a:r>
              <a:rPr lang="ru-RU" sz="2000" dirty="0"/>
              <a:t>Пособие по временной нетрудоспособности: </a:t>
            </a:r>
            <a:r>
              <a:rPr lang="ru-RU" sz="2000" dirty="0" smtClean="0"/>
              <a:t/>
            </a:r>
            <a:br>
              <a:rPr lang="ru-RU" sz="2000" dirty="0" smtClean="0"/>
            </a:br>
            <a:r>
              <a:rPr lang="ru-RU" sz="2000" dirty="0" smtClean="0"/>
              <a:t>критерии </a:t>
            </a:r>
            <a:r>
              <a:rPr lang="ru-RU" sz="2000" dirty="0"/>
              <a:t>отбора страхователей по привлечению их к </a:t>
            </a:r>
            <a:r>
              <a:rPr lang="ru-RU" sz="2000" dirty="0" smtClean="0"/>
              <a:t>ответственности</a:t>
            </a:r>
            <a:endParaRPr lang="ru-RU" sz="2000" dirty="0"/>
          </a:p>
        </p:txBody>
      </p:sp>
      <p:sp>
        <p:nvSpPr>
          <p:cNvPr id="8" name="TextBox 7"/>
          <p:cNvSpPr txBox="1"/>
          <p:nvPr/>
        </p:nvSpPr>
        <p:spPr>
          <a:xfrm>
            <a:off x="1059865" y="1252839"/>
            <a:ext cx="10298525" cy="2769989"/>
          </a:xfrm>
          <a:prstGeom prst="rect">
            <a:avLst/>
          </a:prstGeom>
          <a:noFill/>
        </p:spPr>
        <p:txBody>
          <a:bodyPr wrap="square" rtlCol="0">
            <a:spAutoFit/>
          </a:bodyPr>
          <a:lstStyle/>
          <a:p>
            <a:pPr algn="just">
              <a:spcAft>
                <a:spcPts val="1800"/>
              </a:spcAft>
            </a:pPr>
            <a:r>
              <a:rPr lang="ru-RU" b="1" dirty="0" smtClean="0">
                <a:solidFill>
                  <a:schemeClr val="tx2">
                    <a:lumMod val="10000"/>
                  </a:schemeClr>
                </a:solidFill>
                <a:latin typeface="Times New Roman" panose="02020603050405020304" pitchFamily="18" charset="0"/>
                <a:cs typeface="Times New Roman" panose="02020603050405020304" pitchFamily="18" charset="0"/>
              </a:rPr>
              <a:t>1</a:t>
            </a:r>
            <a:r>
              <a:rPr lang="ru-RU" b="1" dirty="0">
                <a:solidFill>
                  <a:schemeClr val="tx2">
                    <a:lumMod val="10000"/>
                  </a:schemeClr>
                </a:solidFill>
                <a:latin typeface="Times New Roman" panose="02020603050405020304" pitchFamily="18" charset="0"/>
                <a:cs typeface="Times New Roman" panose="02020603050405020304" pitchFamily="18" charset="0"/>
              </a:rPr>
              <a:t>. </a:t>
            </a:r>
            <a:r>
              <a:rPr lang="ru-RU" dirty="0">
                <a:solidFill>
                  <a:schemeClr val="tx2">
                    <a:lumMod val="10000"/>
                  </a:schemeClr>
                </a:solidFill>
                <a:latin typeface="Times New Roman" panose="02020603050405020304" pitchFamily="18" charset="0"/>
                <a:cs typeface="Times New Roman" panose="02020603050405020304" pitchFamily="18" charset="0"/>
              </a:rPr>
              <a:t>Направлении страхователем </a:t>
            </a:r>
            <a:r>
              <a:rPr lang="ru-RU" b="1" dirty="0" smtClean="0">
                <a:solidFill>
                  <a:schemeClr val="tx2">
                    <a:lumMod val="10000"/>
                  </a:schemeClr>
                </a:solidFill>
                <a:latin typeface="Times New Roman" panose="02020603050405020304" pitchFamily="18" charset="0"/>
                <a:cs typeface="Times New Roman" panose="02020603050405020304" pitchFamily="18" charset="0"/>
              </a:rPr>
              <a:t>типа </a:t>
            </a:r>
            <a:r>
              <a:rPr lang="ru-RU" b="1" dirty="0">
                <a:solidFill>
                  <a:schemeClr val="tx2">
                    <a:lumMod val="10000"/>
                  </a:schemeClr>
                </a:solidFill>
                <a:latin typeface="Times New Roman" panose="02020603050405020304" pitchFamily="18" charset="0"/>
                <a:cs typeface="Times New Roman" panose="02020603050405020304" pitchFamily="18" charset="0"/>
              </a:rPr>
              <a:t>сообщения </a:t>
            </a:r>
            <a:r>
              <a:rPr lang="ru-RU" b="1" dirty="0" smtClean="0">
                <a:solidFill>
                  <a:schemeClr val="tx2">
                    <a:lumMod val="10000"/>
                  </a:schemeClr>
                </a:solidFill>
                <a:latin typeface="Times New Roman" panose="02020603050405020304" pitchFamily="18" charset="0"/>
                <a:cs typeface="Times New Roman" panose="02020603050405020304" pitchFamily="18" charset="0"/>
              </a:rPr>
              <a:t>101</a:t>
            </a:r>
            <a:r>
              <a:rPr lang="ru-RU" dirty="0">
                <a:solidFill>
                  <a:schemeClr val="tx2">
                    <a:lumMod val="10000"/>
                  </a:schemeClr>
                </a:solidFill>
                <a:latin typeface="Times New Roman" panose="02020603050405020304" pitchFamily="18" charset="0"/>
                <a:cs typeface="Times New Roman" panose="02020603050405020304" pitchFamily="18" charset="0"/>
              </a:rPr>
              <a:t> </a:t>
            </a:r>
            <a:r>
              <a:rPr lang="ru-RU" dirty="0" smtClean="0">
                <a:solidFill>
                  <a:schemeClr val="tx2">
                    <a:lumMod val="10000"/>
                  </a:schemeClr>
                </a:solidFill>
                <a:latin typeface="Times New Roman" panose="02020603050405020304" pitchFamily="18" charset="0"/>
                <a:cs typeface="Times New Roman" panose="02020603050405020304" pitchFamily="18" charset="0"/>
              </a:rPr>
              <a:t>по </a:t>
            </a:r>
            <a:r>
              <a:rPr lang="ru-RU" dirty="0">
                <a:solidFill>
                  <a:schemeClr val="tx2">
                    <a:lumMod val="10000"/>
                  </a:schemeClr>
                </a:solidFill>
                <a:latin typeface="Times New Roman" panose="02020603050405020304" pitchFamily="18" charset="0"/>
                <a:cs typeface="Times New Roman" panose="02020603050405020304" pitchFamily="18" charset="0"/>
              </a:rPr>
              <a:t>истечении 3 рабочих дней, следующих за днем направления страхователю типа сообщения 100.  </a:t>
            </a:r>
          </a:p>
          <a:p>
            <a:pPr algn="just">
              <a:spcAft>
                <a:spcPts val="1800"/>
              </a:spcAft>
            </a:pPr>
            <a:r>
              <a:rPr lang="ru-RU" b="1" dirty="0" smtClean="0">
                <a:solidFill>
                  <a:schemeClr val="tx2">
                    <a:lumMod val="10000"/>
                  </a:schemeClr>
                </a:solidFill>
                <a:latin typeface="Times New Roman" panose="02020603050405020304" pitchFamily="18" charset="0"/>
                <a:cs typeface="Times New Roman" panose="02020603050405020304" pitchFamily="18" charset="0"/>
              </a:rPr>
              <a:t>2. </a:t>
            </a:r>
            <a:r>
              <a:rPr lang="ru-RU" dirty="0" smtClean="0">
                <a:solidFill>
                  <a:schemeClr val="tx2">
                    <a:lumMod val="10000"/>
                  </a:schemeClr>
                </a:solidFill>
                <a:latin typeface="Times New Roman" panose="02020603050405020304" pitchFamily="18" charset="0"/>
                <a:cs typeface="Times New Roman" panose="02020603050405020304" pitchFamily="18" charset="0"/>
              </a:rPr>
              <a:t>Направлении </a:t>
            </a:r>
            <a:r>
              <a:rPr lang="ru-RU" dirty="0">
                <a:solidFill>
                  <a:schemeClr val="tx2">
                    <a:lumMod val="10000"/>
                  </a:schemeClr>
                </a:solidFill>
                <a:latin typeface="Times New Roman" panose="02020603050405020304" pitchFamily="18" charset="0"/>
                <a:cs typeface="Times New Roman" panose="02020603050405020304" pitchFamily="18" charset="0"/>
              </a:rPr>
              <a:t>страхователем </a:t>
            </a:r>
            <a:r>
              <a:rPr lang="ru-RU" b="1" dirty="0" smtClean="0">
                <a:solidFill>
                  <a:schemeClr val="tx2">
                    <a:lumMod val="10000"/>
                  </a:schemeClr>
                </a:solidFill>
                <a:latin typeface="Times New Roman" panose="02020603050405020304" pitchFamily="18" charset="0"/>
                <a:cs typeface="Times New Roman" panose="02020603050405020304" pitchFamily="18" charset="0"/>
              </a:rPr>
              <a:t>реестра ПВСО </a:t>
            </a:r>
            <a:r>
              <a:rPr lang="ru-RU" dirty="0">
                <a:solidFill>
                  <a:schemeClr val="tx2">
                    <a:lumMod val="10000"/>
                  </a:schemeClr>
                </a:solidFill>
                <a:latin typeface="Times New Roman" panose="02020603050405020304" pitchFamily="18" charset="0"/>
                <a:cs typeface="Times New Roman" panose="02020603050405020304" pitchFamily="18" charset="0"/>
              </a:rPr>
              <a:t>по истечении 3 рабочих дней, следующих за днем направления территориальным органом Фонда типа сообщения </a:t>
            </a:r>
            <a:r>
              <a:rPr lang="ru-RU" dirty="0" smtClean="0">
                <a:solidFill>
                  <a:schemeClr val="tx2">
                    <a:lumMod val="10000"/>
                  </a:schemeClr>
                </a:solidFill>
                <a:latin typeface="Times New Roman" panose="02020603050405020304" pitchFamily="18" charset="0"/>
                <a:cs typeface="Times New Roman" panose="02020603050405020304" pitchFamily="18" charset="0"/>
              </a:rPr>
              <a:t>100</a:t>
            </a:r>
          </a:p>
          <a:p>
            <a:pPr algn="just">
              <a:spcAft>
                <a:spcPts val="1800"/>
              </a:spcAft>
            </a:pPr>
            <a:r>
              <a:rPr lang="ru-RU" b="1" dirty="0" smtClean="0">
                <a:solidFill>
                  <a:schemeClr val="tx2">
                    <a:lumMod val="10000"/>
                  </a:schemeClr>
                </a:solidFill>
                <a:latin typeface="Times New Roman" panose="02020603050405020304" pitchFamily="18" charset="0"/>
                <a:cs typeface="Times New Roman" panose="02020603050405020304" pitchFamily="18" charset="0"/>
              </a:rPr>
              <a:t>3. </a:t>
            </a:r>
            <a:r>
              <a:rPr lang="ru-RU" dirty="0">
                <a:solidFill>
                  <a:schemeClr val="tx2">
                    <a:lumMod val="10000"/>
                  </a:schemeClr>
                </a:solidFill>
                <a:latin typeface="Times New Roman" panose="02020603050405020304" pitchFamily="18" charset="0"/>
                <a:cs typeface="Times New Roman" panose="02020603050405020304" pitchFamily="18" charset="0"/>
              </a:rPr>
              <a:t>Направлении страхователем реестра ПВСО по истечении 3 рабочих </a:t>
            </a:r>
            <a:r>
              <a:rPr lang="ru-RU" dirty="0" smtClean="0">
                <a:solidFill>
                  <a:schemeClr val="tx2">
                    <a:lumMod val="10000"/>
                  </a:schemeClr>
                </a:solidFill>
                <a:latin typeface="Times New Roman" panose="02020603050405020304" pitchFamily="18" charset="0"/>
                <a:cs typeface="Times New Roman" panose="02020603050405020304" pitchFamily="18" charset="0"/>
              </a:rPr>
              <a:t>дней </a:t>
            </a:r>
            <a:r>
              <a:rPr lang="ru-RU" dirty="0">
                <a:solidFill>
                  <a:schemeClr val="tx2">
                    <a:lumMod val="10000"/>
                  </a:schemeClr>
                </a:solidFill>
                <a:latin typeface="Times New Roman" panose="02020603050405020304" pitchFamily="18" charset="0"/>
                <a:cs typeface="Times New Roman" panose="02020603050405020304" pitchFamily="18" charset="0"/>
              </a:rPr>
              <a:t>(</a:t>
            </a:r>
            <a:r>
              <a:rPr lang="ru-RU" b="1" dirty="0">
                <a:solidFill>
                  <a:schemeClr val="tx2">
                    <a:lumMod val="10000"/>
                  </a:schemeClr>
                </a:solidFill>
                <a:latin typeface="Times New Roman" panose="02020603050405020304" pitchFamily="18" charset="0"/>
                <a:cs typeface="Times New Roman" panose="02020603050405020304" pitchFamily="18" charset="0"/>
              </a:rPr>
              <a:t>поле «дата Фонда» в реестре </a:t>
            </a:r>
            <a:r>
              <a:rPr lang="ru-RU" b="1" dirty="0" smtClean="0">
                <a:solidFill>
                  <a:schemeClr val="tx2">
                    <a:lumMod val="10000"/>
                  </a:schemeClr>
                </a:solidFill>
                <a:latin typeface="Times New Roman" panose="02020603050405020304" pitchFamily="18" charset="0"/>
                <a:cs typeface="Times New Roman" panose="02020603050405020304" pitchFamily="18" charset="0"/>
              </a:rPr>
              <a:t>ПВСО</a:t>
            </a:r>
            <a:r>
              <a:rPr lang="ru-RU" dirty="0" smtClean="0">
                <a:solidFill>
                  <a:schemeClr val="tx2">
                    <a:lumMod val="10000"/>
                  </a:schemeClr>
                </a:solidFill>
                <a:latin typeface="Times New Roman" panose="02020603050405020304" pitchFamily="18" charset="0"/>
                <a:cs typeface="Times New Roman" panose="02020603050405020304" pitchFamily="18" charset="0"/>
              </a:rPr>
              <a:t>) с даты </a:t>
            </a:r>
            <a:r>
              <a:rPr lang="ru-RU" dirty="0">
                <a:solidFill>
                  <a:schemeClr val="tx2">
                    <a:lumMod val="10000"/>
                  </a:schemeClr>
                </a:solidFill>
                <a:latin typeface="Times New Roman" panose="02020603050405020304" pitchFamily="18" charset="0"/>
                <a:cs typeface="Times New Roman" panose="02020603050405020304" pitchFamily="18" charset="0"/>
              </a:rPr>
              <a:t>представления застрахованным лицом страхователю сведений о страховом </a:t>
            </a:r>
            <a:r>
              <a:rPr lang="ru-RU" dirty="0" smtClean="0">
                <a:solidFill>
                  <a:schemeClr val="tx2">
                    <a:lumMod val="10000"/>
                  </a:schemeClr>
                </a:solidFill>
                <a:latin typeface="Times New Roman" panose="02020603050405020304" pitchFamily="18" charset="0"/>
                <a:cs typeface="Times New Roman" panose="02020603050405020304" pitchFamily="18" charset="0"/>
              </a:rPr>
              <a:t>случае </a:t>
            </a:r>
            <a:r>
              <a:rPr lang="ru-RU" dirty="0">
                <a:solidFill>
                  <a:schemeClr val="tx2">
                    <a:lumMod val="10000"/>
                  </a:schemeClr>
                </a:solidFill>
                <a:latin typeface="Times New Roman" panose="02020603050405020304" pitchFamily="18" charset="0"/>
                <a:cs typeface="Times New Roman" panose="02020603050405020304" pitchFamily="18" charset="0"/>
              </a:rPr>
              <a:t>(</a:t>
            </a:r>
            <a:r>
              <a:rPr lang="ru-RU" b="1" dirty="0">
                <a:solidFill>
                  <a:schemeClr val="tx2">
                    <a:lumMod val="10000"/>
                  </a:schemeClr>
                </a:solidFill>
                <a:latin typeface="Times New Roman" panose="02020603050405020304" pitchFamily="18" charset="0"/>
                <a:cs typeface="Times New Roman" panose="02020603050405020304" pitchFamily="18" charset="0"/>
              </a:rPr>
              <a:t>поле «дата страхователя» в реестре ПВСО</a:t>
            </a:r>
            <a:r>
              <a:rPr lang="ru-RU" dirty="0">
                <a:solidFill>
                  <a:schemeClr val="tx2">
                    <a:lumMod val="10000"/>
                  </a:schemeClr>
                </a:solidFill>
                <a:latin typeface="Times New Roman" panose="02020603050405020304" pitchFamily="18" charset="0"/>
                <a:cs typeface="Times New Roman" panose="02020603050405020304" pitchFamily="18" charset="0"/>
              </a:rPr>
              <a:t>) </a:t>
            </a:r>
            <a:r>
              <a:rPr lang="ru-RU" b="1" dirty="0" smtClean="0">
                <a:solidFill>
                  <a:schemeClr val="tx2">
                    <a:lumMod val="10000"/>
                  </a:schemeClr>
                </a:solidFill>
                <a:latin typeface="Times New Roman" panose="02020603050405020304" pitchFamily="18" charset="0"/>
                <a:cs typeface="Times New Roman" panose="02020603050405020304" pitchFamily="18" charset="0"/>
              </a:rPr>
              <a:t>- </a:t>
            </a:r>
            <a:r>
              <a:rPr lang="ru-RU" u="sng" dirty="0">
                <a:solidFill>
                  <a:srgbClr val="C00000"/>
                </a:solidFill>
                <a:latin typeface="Times New Roman" panose="02020603050405020304" pitchFamily="18" charset="0"/>
                <a:cs typeface="Times New Roman" panose="02020603050405020304" pitchFamily="18" charset="0"/>
              </a:rPr>
              <a:t>в </a:t>
            </a:r>
            <a:r>
              <a:rPr lang="ru-RU" u="sng" dirty="0" smtClean="0">
                <a:solidFill>
                  <a:srgbClr val="C00000"/>
                </a:solidFill>
                <a:latin typeface="Times New Roman" panose="02020603050405020304" pitchFamily="18" charset="0"/>
                <a:cs typeface="Times New Roman" panose="02020603050405020304" pitchFamily="18" charset="0"/>
              </a:rPr>
              <a:t>случаях, </a:t>
            </a:r>
            <a:r>
              <a:rPr lang="ru-RU" u="sng" dirty="0">
                <a:solidFill>
                  <a:srgbClr val="C00000"/>
                </a:solidFill>
                <a:latin typeface="Times New Roman" panose="02020603050405020304" pitchFamily="18" charset="0"/>
                <a:cs typeface="Times New Roman" panose="02020603050405020304" pitchFamily="18" charset="0"/>
              </a:rPr>
              <a:t>если страхователь не является абонентом </a:t>
            </a:r>
            <a:r>
              <a:rPr lang="ru-RU" u="sng" dirty="0" smtClean="0">
                <a:solidFill>
                  <a:srgbClr val="C00000"/>
                </a:solidFill>
                <a:latin typeface="Times New Roman" panose="02020603050405020304" pitchFamily="18" charset="0"/>
                <a:cs typeface="Times New Roman" panose="02020603050405020304" pitchFamily="18" charset="0"/>
              </a:rPr>
              <a:t>СЭДО</a:t>
            </a:r>
          </a:p>
        </p:txBody>
      </p:sp>
      <p:grpSp>
        <p:nvGrpSpPr>
          <p:cNvPr id="12" name="Group 4"/>
          <p:cNvGrpSpPr>
            <a:grpSpLocks/>
          </p:cNvGrpSpPr>
          <p:nvPr/>
        </p:nvGrpSpPr>
        <p:grpSpPr bwMode="auto">
          <a:xfrm>
            <a:off x="18408" y="625809"/>
            <a:ext cx="12192000" cy="45719"/>
            <a:chOff x="-2" y="284"/>
            <a:chExt cx="5762" cy="33"/>
          </a:xfrm>
        </p:grpSpPr>
        <p:sp>
          <p:nvSpPr>
            <p:cNvPr id="13" name="Line 6"/>
            <p:cNvSpPr>
              <a:spLocks noChangeShapeType="1"/>
            </p:cNvSpPr>
            <p:nvPr/>
          </p:nvSpPr>
          <p:spPr bwMode="auto">
            <a:xfrm>
              <a:off x="650" y="288"/>
              <a:ext cx="5110"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4" name="Line 7"/>
            <p:cNvSpPr>
              <a:spLocks noChangeShapeType="1"/>
            </p:cNvSpPr>
            <p:nvPr/>
          </p:nvSpPr>
          <p:spPr bwMode="auto">
            <a:xfrm>
              <a:off x="650" y="316"/>
              <a:ext cx="5110" cy="1"/>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5" name="Line 9"/>
            <p:cNvSpPr>
              <a:spLocks noChangeShapeType="1"/>
            </p:cNvSpPr>
            <p:nvPr/>
          </p:nvSpPr>
          <p:spPr bwMode="auto">
            <a:xfrm>
              <a:off x="-2" y="284"/>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6" name="Line 10"/>
            <p:cNvSpPr>
              <a:spLocks noChangeShapeType="1"/>
            </p:cNvSpPr>
            <p:nvPr/>
          </p:nvSpPr>
          <p:spPr bwMode="auto">
            <a:xfrm>
              <a:off x="-2" y="316"/>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grpSp>
      <p:pic>
        <p:nvPicPr>
          <p:cNvPr id="18" name="Picture 4" descr="Проверка на чистоту"/>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86089" y="4254826"/>
            <a:ext cx="3445897" cy="229036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832" y="200127"/>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14264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397996" y="-81591"/>
            <a:ext cx="10511246" cy="707886"/>
          </a:xfrm>
          <a:prstGeom prst="rect">
            <a:avLst/>
          </a:prstGeom>
        </p:spPr>
        <p:txBody>
          <a:bodyPr vert="horz" wrap="square" lIns="91440" tIns="45720" rIns="91440" bIns="45720" rtlCol="0" anchor="t">
            <a:spAutoFit/>
          </a:bodyPr>
          <a:lstStyle>
            <a:defPPr>
              <a:defRPr lang="ru-RU"/>
            </a:defPPr>
            <a:lvl1pPr>
              <a:spcBef>
                <a:spcPct val="0"/>
              </a:spcBef>
              <a:defRPr sz="2400" b="1">
                <a:solidFill>
                  <a:schemeClr val="accent3">
                    <a:lumMod val="50000"/>
                  </a:schemeClr>
                </a:solidFill>
                <a:latin typeface="Cambria Math" panose="02040503050406030204" pitchFamily="18" charset="0"/>
                <a:ea typeface="Cambria Math" panose="02040503050406030204" pitchFamily="18" charset="0"/>
              </a:defRPr>
            </a:lvl1pPr>
          </a:lstStyle>
          <a:p>
            <a:r>
              <a:rPr lang="ru-RU" sz="2000" dirty="0" smtClean="0"/>
              <a:t>Пособие </a:t>
            </a:r>
            <a:r>
              <a:rPr lang="ru-RU" sz="2000" dirty="0"/>
              <a:t>по беременности и родам, </a:t>
            </a:r>
            <a:r>
              <a:rPr lang="ru-RU" sz="2000" dirty="0" smtClean="0"/>
              <a:t>ежемесячное пособие </a:t>
            </a:r>
            <a:r>
              <a:rPr lang="ru-RU" sz="2000" dirty="0"/>
              <a:t>по уходу за </a:t>
            </a:r>
            <a:r>
              <a:rPr lang="ru-RU" sz="2000" dirty="0" smtClean="0"/>
              <a:t>ребенком:</a:t>
            </a:r>
          </a:p>
          <a:p>
            <a:r>
              <a:rPr lang="ru-RU" sz="2000" dirty="0"/>
              <a:t>установленные сроки представления сведений и </a:t>
            </a:r>
            <a:r>
              <a:rPr lang="ru-RU" sz="2000" dirty="0" smtClean="0"/>
              <a:t>документов</a:t>
            </a:r>
            <a:endParaRPr lang="ru-RU" sz="2000" dirty="0"/>
          </a:p>
        </p:txBody>
      </p:sp>
      <p:grpSp>
        <p:nvGrpSpPr>
          <p:cNvPr id="9" name="Group 4"/>
          <p:cNvGrpSpPr>
            <a:grpSpLocks/>
          </p:cNvGrpSpPr>
          <p:nvPr/>
        </p:nvGrpSpPr>
        <p:grpSpPr bwMode="auto">
          <a:xfrm>
            <a:off x="18408" y="625809"/>
            <a:ext cx="12192000" cy="45719"/>
            <a:chOff x="-2" y="284"/>
            <a:chExt cx="5762" cy="33"/>
          </a:xfrm>
        </p:grpSpPr>
        <p:sp>
          <p:nvSpPr>
            <p:cNvPr id="11" name="Line 6"/>
            <p:cNvSpPr>
              <a:spLocks noChangeShapeType="1"/>
            </p:cNvSpPr>
            <p:nvPr/>
          </p:nvSpPr>
          <p:spPr bwMode="auto">
            <a:xfrm>
              <a:off x="650" y="288"/>
              <a:ext cx="5110"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2" name="Line 7"/>
            <p:cNvSpPr>
              <a:spLocks noChangeShapeType="1"/>
            </p:cNvSpPr>
            <p:nvPr/>
          </p:nvSpPr>
          <p:spPr bwMode="auto">
            <a:xfrm>
              <a:off x="650" y="316"/>
              <a:ext cx="5110" cy="1"/>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3" name="Line 9"/>
            <p:cNvSpPr>
              <a:spLocks noChangeShapeType="1"/>
            </p:cNvSpPr>
            <p:nvPr/>
          </p:nvSpPr>
          <p:spPr bwMode="auto">
            <a:xfrm>
              <a:off x="-2" y="284"/>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4" name="Line 10"/>
            <p:cNvSpPr>
              <a:spLocks noChangeShapeType="1"/>
            </p:cNvSpPr>
            <p:nvPr/>
          </p:nvSpPr>
          <p:spPr bwMode="auto">
            <a:xfrm>
              <a:off x="-2" y="316"/>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grpSp>
      <p:sp>
        <p:nvSpPr>
          <p:cNvPr id="2" name="Прямоугольник 1"/>
          <p:cNvSpPr/>
          <p:nvPr/>
        </p:nvSpPr>
        <p:spPr>
          <a:xfrm>
            <a:off x="557619" y="977889"/>
            <a:ext cx="11043142" cy="830997"/>
          </a:xfrm>
          <a:prstGeom prst="rect">
            <a:avLst/>
          </a:prstGeom>
          <a:ln>
            <a:solidFill>
              <a:schemeClr val="accent3">
                <a:lumMod val="75000"/>
              </a:schemeClr>
            </a:solidFill>
          </a:ln>
        </p:spPr>
        <p:txBody>
          <a:bodyPr wrap="square">
            <a:spAutoFit/>
          </a:bodyPr>
          <a:lstStyle/>
          <a:p>
            <a:pPr algn="just"/>
            <a:r>
              <a:rPr lang="ru-RU" sz="1600" dirty="0">
                <a:solidFill>
                  <a:srgbClr val="000000"/>
                </a:solidFill>
              </a:rPr>
              <a:t>Пособие по беременности и родам выплачивается застрахованной женщине </a:t>
            </a:r>
            <a:r>
              <a:rPr lang="ru-RU" sz="1600" b="1" dirty="0">
                <a:solidFill>
                  <a:srgbClr val="000000"/>
                </a:solidFill>
              </a:rPr>
              <a:t>суммарно за весь период отпуска по беременности и </a:t>
            </a:r>
            <a:r>
              <a:rPr lang="ru-RU" sz="1600" b="1" dirty="0" smtClean="0">
                <a:solidFill>
                  <a:srgbClr val="000000"/>
                </a:solidFill>
              </a:rPr>
              <a:t>родам, </a:t>
            </a:r>
            <a:r>
              <a:rPr lang="ru-RU" sz="1600" dirty="0" smtClean="0">
                <a:solidFill>
                  <a:srgbClr val="000000"/>
                </a:solidFill>
              </a:rPr>
              <a:t>предоставляемого по заявлению женщины (ст. 10 Федерального закона № 255-ФЗ, </a:t>
            </a:r>
            <a:br>
              <a:rPr lang="ru-RU" sz="1600" dirty="0" smtClean="0">
                <a:solidFill>
                  <a:srgbClr val="000000"/>
                </a:solidFill>
              </a:rPr>
            </a:br>
            <a:r>
              <a:rPr lang="ru-RU" sz="1600" dirty="0" smtClean="0">
                <a:solidFill>
                  <a:srgbClr val="000000"/>
                </a:solidFill>
              </a:rPr>
              <a:t>ст. 255 ТК РФ)</a:t>
            </a:r>
            <a:endParaRPr lang="ru-RU" sz="1600" dirty="0">
              <a:solidFill>
                <a:srgbClr val="000000"/>
              </a:solidFill>
            </a:endParaRPr>
          </a:p>
        </p:txBody>
      </p:sp>
      <p:sp>
        <p:nvSpPr>
          <p:cNvPr id="3" name="Прямоугольник 2"/>
          <p:cNvSpPr/>
          <p:nvPr/>
        </p:nvSpPr>
        <p:spPr>
          <a:xfrm>
            <a:off x="557619" y="2099350"/>
            <a:ext cx="11043142" cy="1077218"/>
          </a:xfrm>
          <a:prstGeom prst="rect">
            <a:avLst/>
          </a:prstGeom>
          <a:solidFill>
            <a:schemeClr val="tx1">
              <a:lumMod val="95000"/>
            </a:schemeClr>
          </a:solidFill>
          <a:ln>
            <a:solidFill>
              <a:schemeClr val="accent3">
                <a:lumMod val="75000"/>
              </a:schemeClr>
            </a:solidFill>
          </a:ln>
        </p:spPr>
        <p:txBody>
          <a:bodyPr wrap="square">
            <a:spAutoFit/>
          </a:bodyPr>
          <a:lstStyle/>
          <a:p>
            <a:pPr algn="just"/>
            <a:r>
              <a:rPr lang="ru-RU" sz="1600" dirty="0">
                <a:solidFill>
                  <a:srgbClr val="000000"/>
                </a:solidFill>
              </a:rPr>
              <a:t>Ежемесячное пособие по уходу за ребенком выплачивается застрахованным лицам (матери, отцу, другим родственникам, опекунам), фактически осуществляющим уход за ребенком и </a:t>
            </a:r>
            <a:r>
              <a:rPr lang="ru-RU" sz="1600" b="1" dirty="0">
                <a:solidFill>
                  <a:srgbClr val="000000"/>
                </a:solidFill>
              </a:rPr>
              <a:t>находящимся в отпуске по уходу за ребенком, со дня </a:t>
            </a:r>
            <a:r>
              <a:rPr lang="ru-RU" sz="1600" b="1" dirty="0" smtClean="0">
                <a:solidFill>
                  <a:srgbClr val="000000"/>
                </a:solidFill>
              </a:rPr>
              <a:t>предоставления отпуска </a:t>
            </a:r>
            <a:r>
              <a:rPr lang="ru-RU" sz="1600" dirty="0">
                <a:solidFill>
                  <a:srgbClr val="000000"/>
                </a:solidFill>
              </a:rPr>
              <a:t>по уходу за ребенком до достижения ребенком возраста полутора </a:t>
            </a:r>
            <a:r>
              <a:rPr lang="ru-RU" sz="1600" dirty="0" smtClean="0">
                <a:solidFill>
                  <a:srgbClr val="000000"/>
                </a:solidFill>
              </a:rPr>
              <a:t>лет</a:t>
            </a:r>
            <a:r>
              <a:rPr lang="ru-RU" sz="1600" b="1" dirty="0" smtClean="0">
                <a:solidFill>
                  <a:srgbClr val="000000"/>
                </a:solidFill>
              </a:rPr>
              <a:t> </a:t>
            </a:r>
            <a:r>
              <a:rPr lang="ru-RU" sz="1600" dirty="0">
                <a:solidFill>
                  <a:srgbClr val="000000"/>
                </a:solidFill>
              </a:rPr>
              <a:t>(по </a:t>
            </a:r>
            <a:r>
              <a:rPr lang="ru-RU" sz="1600" dirty="0" smtClean="0">
                <a:solidFill>
                  <a:srgbClr val="000000"/>
                </a:solidFill>
              </a:rPr>
              <a:t>заявлению матери, отца и др.) (</a:t>
            </a:r>
            <a:r>
              <a:rPr lang="ru-RU" sz="1600" dirty="0">
                <a:solidFill>
                  <a:srgbClr val="000000"/>
                </a:solidFill>
              </a:rPr>
              <a:t>ст. </a:t>
            </a:r>
            <a:r>
              <a:rPr lang="ru-RU" sz="1600" dirty="0" smtClean="0">
                <a:solidFill>
                  <a:srgbClr val="000000"/>
                </a:solidFill>
              </a:rPr>
              <a:t>11.1 </a:t>
            </a:r>
            <a:r>
              <a:rPr lang="ru-RU" sz="1600" dirty="0">
                <a:solidFill>
                  <a:srgbClr val="000000"/>
                </a:solidFill>
              </a:rPr>
              <a:t>Федерального закона № 255-ФЗ, ст. </a:t>
            </a:r>
            <a:r>
              <a:rPr lang="ru-RU" sz="1600" dirty="0" smtClean="0">
                <a:solidFill>
                  <a:srgbClr val="000000"/>
                </a:solidFill>
              </a:rPr>
              <a:t>256 </a:t>
            </a:r>
            <a:r>
              <a:rPr lang="ru-RU" sz="1600" dirty="0">
                <a:solidFill>
                  <a:srgbClr val="000000"/>
                </a:solidFill>
              </a:rPr>
              <a:t>ТК РФ</a:t>
            </a:r>
            <a:r>
              <a:rPr lang="ru-RU" sz="1600" dirty="0" smtClean="0">
                <a:solidFill>
                  <a:srgbClr val="000000"/>
                </a:solidFill>
              </a:rPr>
              <a:t>)</a:t>
            </a:r>
            <a:endParaRPr lang="ru-RU" sz="1600" dirty="0">
              <a:solidFill>
                <a:srgbClr val="000000"/>
              </a:solidFill>
            </a:endParaRPr>
          </a:p>
        </p:txBody>
      </p:sp>
      <p:sp>
        <p:nvSpPr>
          <p:cNvPr id="4" name="Прямоугольник 3"/>
          <p:cNvSpPr/>
          <p:nvPr/>
        </p:nvSpPr>
        <p:spPr>
          <a:xfrm>
            <a:off x="557619" y="3414007"/>
            <a:ext cx="11043142" cy="1323439"/>
          </a:xfrm>
          <a:prstGeom prst="rect">
            <a:avLst/>
          </a:prstGeom>
          <a:ln>
            <a:solidFill>
              <a:schemeClr val="accent3">
                <a:lumMod val="75000"/>
              </a:schemeClr>
            </a:solidFill>
          </a:ln>
        </p:spPr>
        <p:txBody>
          <a:bodyPr wrap="square">
            <a:spAutoFit/>
          </a:bodyPr>
          <a:lstStyle/>
          <a:p>
            <a:pPr algn="just"/>
            <a:r>
              <a:rPr lang="ru-RU" sz="1600" dirty="0" smtClean="0">
                <a:solidFill>
                  <a:schemeClr val="tx2">
                    <a:lumMod val="10000"/>
                  </a:schemeClr>
                </a:solidFill>
                <a:cs typeface="Times New Roman" panose="02020603050405020304" pitchFamily="18" charset="0"/>
              </a:rPr>
              <a:t>В </a:t>
            </a:r>
            <a:r>
              <a:rPr lang="ru-RU" sz="1600" dirty="0">
                <a:solidFill>
                  <a:schemeClr val="tx2">
                    <a:lumMod val="10000"/>
                  </a:schemeClr>
                </a:solidFill>
                <a:cs typeface="Times New Roman" panose="02020603050405020304" pitchFamily="18" charset="0"/>
              </a:rPr>
              <a:t>случае возникновения </a:t>
            </a:r>
            <a:r>
              <a:rPr lang="ru-RU" sz="1600" b="1" dirty="0">
                <a:solidFill>
                  <a:schemeClr val="tx2">
                    <a:lumMod val="10000"/>
                  </a:schemeClr>
                </a:solidFill>
                <a:cs typeface="Times New Roman" panose="02020603050405020304" pitchFamily="18" charset="0"/>
              </a:rPr>
              <a:t>обстоятельств, влекущих прекращение права застрахованного лица на получение ежемесячного пособия по уходу за ребенком</a:t>
            </a:r>
            <a:r>
              <a:rPr lang="ru-RU" sz="1600" dirty="0">
                <a:solidFill>
                  <a:schemeClr val="tx2">
                    <a:lumMod val="10000"/>
                  </a:schemeClr>
                </a:solidFill>
                <a:cs typeface="Times New Roman" panose="02020603050405020304" pitchFamily="18" charset="0"/>
              </a:rPr>
              <a:t>, страхователь в срок </a:t>
            </a:r>
            <a:r>
              <a:rPr lang="ru-RU" sz="1600" b="1" dirty="0">
                <a:solidFill>
                  <a:schemeClr val="tx2">
                    <a:lumMod val="10000"/>
                  </a:schemeClr>
                </a:solidFill>
                <a:cs typeface="Times New Roman" panose="02020603050405020304" pitchFamily="18" charset="0"/>
              </a:rPr>
              <a:t>не позднее 3 рабочих дней</a:t>
            </a:r>
            <a:r>
              <a:rPr lang="ru-RU" sz="1600" dirty="0">
                <a:solidFill>
                  <a:schemeClr val="tx2">
                    <a:lumMod val="10000"/>
                  </a:schemeClr>
                </a:solidFill>
                <a:cs typeface="Times New Roman" panose="02020603050405020304" pitchFamily="18" charset="0"/>
              </a:rPr>
              <a:t> со дня, когда ему стало известно о возникновении таких обстоятельств, направляет в территориальный орган страховщика уведомление о прекращении права застрахованного лица на получение ежемесячного пособия по уходу за </a:t>
            </a:r>
            <a:r>
              <a:rPr lang="ru-RU" sz="1600" dirty="0" smtClean="0">
                <a:solidFill>
                  <a:schemeClr val="tx2">
                    <a:lumMod val="10000"/>
                  </a:schemeClr>
                </a:solidFill>
                <a:cs typeface="Times New Roman" panose="02020603050405020304" pitchFamily="18" charset="0"/>
              </a:rPr>
              <a:t>ребенком </a:t>
            </a:r>
            <a:r>
              <a:rPr lang="ru-RU" sz="1600" dirty="0">
                <a:solidFill>
                  <a:srgbClr val="000000"/>
                </a:solidFill>
              </a:rPr>
              <a:t>(</a:t>
            </a:r>
            <a:r>
              <a:rPr lang="ru-RU" sz="1600" dirty="0" smtClean="0">
                <a:solidFill>
                  <a:srgbClr val="000000"/>
                </a:solidFill>
              </a:rPr>
              <a:t>п.43 </a:t>
            </a:r>
            <a:r>
              <a:rPr lang="ru-RU" sz="1600" dirty="0">
                <a:solidFill>
                  <a:srgbClr val="000000"/>
                </a:solidFill>
              </a:rPr>
              <a:t>Правил, утвержденный Постановлением Правительства РФ № 2010</a:t>
            </a:r>
            <a:r>
              <a:rPr lang="ru-RU" sz="1600" dirty="0" smtClean="0">
                <a:solidFill>
                  <a:srgbClr val="000000"/>
                </a:solidFill>
              </a:rPr>
              <a:t>)</a:t>
            </a:r>
            <a:r>
              <a:rPr lang="ru-RU" sz="1600" dirty="0" smtClean="0">
                <a:solidFill>
                  <a:schemeClr val="tx2">
                    <a:lumMod val="10000"/>
                  </a:schemeClr>
                </a:solidFill>
                <a:cs typeface="Times New Roman" panose="02020603050405020304" pitchFamily="18" charset="0"/>
              </a:rPr>
              <a:t> </a:t>
            </a:r>
            <a:endParaRPr lang="ru-RU" sz="1600" dirty="0"/>
          </a:p>
        </p:txBody>
      </p:sp>
      <p:sp>
        <p:nvSpPr>
          <p:cNvPr id="15" name="Скругленный прямоугольник 14"/>
          <p:cNvSpPr/>
          <p:nvPr/>
        </p:nvSpPr>
        <p:spPr>
          <a:xfrm>
            <a:off x="1101687" y="4979625"/>
            <a:ext cx="10168568" cy="149829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rgbClr val="000000"/>
                </a:solidFill>
              </a:rPr>
              <a:t>Право на назначение и выплату пособия по беременности и родам и ежемесячного пособия по уходу за ребенком у застрахованного лица возникает </a:t>
            </a:r>
            <a:br>
              <a:rPr lang="ru-RU" sz="2000" dirty="0" smtClean="0">
                <a:solidFill>
                  <a:srgbClr val="000000"/>
                </a:solidFill>
              </a:rPr>
            </a:br>
            <a:r>
              <a:rPr lang="ru-RU" sz="2000" b="1" dirty="0" smtClean="0">
                <a:solidFill>
                  <a:srgbClr val="000000"/>
                </a:solidFill>
              </a:rPr>
              <a:t>с момента подачи им соответствующего заявления и представления отпуска</a:t>
            </a:r>
            <a:endParaRPr lang="ru-RU" sz="2000" b="1" dirty="0">
              <a:solidFill>
                <a:srgbClr val="000000"/>
              </a:solidFill>
            </a:endParaRPr>
          </a:p>
        </p:txBody>
      </p:sp>
      <p:pic>
        <p:nvPicPr>
          <p:cNvPr id="1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2832" y="148095"/>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36852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45274" y="1274429"/>
            <a:ext cx="10514812" cy="4708981"/>
          </a:xfrm>
          <a:prstGeom prst="rect">
            <a:avLst/>
          </a:prstGeom>
          <a:noFill/>
          <a:ln>
            <a:solidFill>
              <a:schemeClr val="accent3">
                <a:lumMod val="60000"/>
                <a:lumOff val="40000"/>
              </a:schemeClr>
            </a:solidFill>
          </a:ln>
        </p:spPr>
        <p:txBody>
          <a:bodyPr wrap="square" rtlCol="0">
            <a:spAutoFit/>
          </a:bodyPr>
          <a:lstStyle/>
          <a:p>
            <a:pPr algn="just">
              <a:spcAft>
                <a:spcPts val="1200"/>
              </a:spcAft>
            </a:pPr>
            <a:r>
              <a:rPr lang="ru-RU" dirty="0" smtClean="0">
                <a:solidFill>
                  <a:schemeClr val="tx2">
                    <a:lumMod val="10000"/>
                  </a:schemeClr>
                </a:solidFill>
                <a:latin typeface="Times New Roman" panose="02020603050405020304" pitchFamily="18" charset="0"/>
                <a:cs typeface="Times New Roman" panose="02020603050405020304" pitchFamily="18" charset="0"/>
              </a:rPr>
              <a:t>1. Поступление </a:t>
            </a:r>
            <a:r>
              <a:rPr lang="ru-RU" dirty="0">
                <a:solidFill>
                  <a:schemeClr val="tx2">
                    <a:lumMod val="10000"/>
                  </a:schemeClr>
                </a:solidFill>
                <a:latin typeface="Times New Roman" panose="02020603050405020304" pitchFamily="18" charset="0"/>
                <a:cs typeface="Times New Roman" panose="02020603050405020304" pitchFamily="18" charset="0"/>
              </a:rPr>
              <a:t>от застрахованного лица (компетентных органов) </a:t>
            </a:r>
            <a:r>
              <a:rPr lang="ru-RU" b="1" dirty="0">
                <a:solidFill>
                  <a:schemeClr val="tx2">
                    <a:lumMod val="10000"/>
                  </a:schemeClr>
                </a:solidFill>
                <a:latin typeface="Times New Roman" panose="02020603050405020304" pitchFamily="18" charset="0"/>
                <a:cs typeface="Times New Roman" panose="02020603050405020304" pitchFamily="18" charset="0"/>
              </a:rPr>
              <a:t>жалобы на не направление (несвоевременное направление) страхователем сведений</a:t>
            </a:r>
            <a:r>
              <a:rPr lang="ru-RU" dirty="0">
                <a:solidFill>
                  <a:schemeClr val="tx2">
                    <a:lumMod val="10000"/>
                  </a:schemeClr>
                </a:solidFill>
                <a:latin typeface="Times New Roman" panose="02020603050405020304" pitchFamily="18" charset="0"/>
                <a:cs typeface="Times New Roman" panose="02020603050405020304" pitchFamily="18" charset="0"/>
              </a:rPr>
              <a:t>, влияющих на назначение и выплату вышеуказанных </a:t>
            </a:r>
            <a:r>
              <a:rPr lang="ru-RU" dirty="0" smtClean="0">
                <a:solidFill>
                  <a:schemeClr val="tx2">
                    <a:lumMod val="10000"/>
                  </a:schemeClr>
                </a:solidFill>
                <a:latin typeface="Times New Roman" panose="02020603050405020304" pitchFamily="18" charset="0"/>
                <a:cs typeface="Times New Roman" panose="02020603050405020304" pitchFamily="18" charset="0"/>
              </a:rPr>
              <a:t>пособий</a:t>
            </a:r>
            <a:endParaRPr lang="ru-RU" dirty="0">
              <a:solidFill>
                <a:schemeClr val="tx2">
                  <a:lumMod val="10000"/>
                </a:schemeClr>
              </a:solidFill>
              <a:latin typeface="Times New Roman" panose="02020603050405020304" pitchFamily="18" charset="0"/>
              <a:cs typeface="Times New Roman" panose="02020603050405020304" pitchFamily="18" charset="0"/>
            </a:endParaRPr>
          </a:p>
          <a:p>
            <a:pPr algn="just">
              <a:spcAft>
                <a:spcPts val="1200"/>
              </a:spcAft>
            </a:pPr>
            <a:r>
              <a:rPr lang="ru-RU" dirty="0" smtClean="0">
                <a:solidFill>
                  <a:schemeClr val="tx2">
                    <a:lumMod val="10000"/>
                  </a:schemeClr>
                </a:solidFill>
                <a:latin typeface="Times New Roman" panose="02020603050405020304" pitchFamily="18" charset="0"/>
                <a:cs typeface="Times New Roman" panose="02020603050405020304" pitchFamily="18" charset="0"/>
              </a:rPr>
              <a:t>2. Направление страхователем </a:t>
            </a:r>
            <a:r>
              <a:rPr lang="ru-RU" b="1" dirty="0" smtClean="0">
                <a:solidFill>
                  <a:schemeClr val="tx2">
                    <a:lumMod val="10000"/>
                  </a:schemeClr>
                </a:solidFill>
                <a:latin typeface="Times New Roman" panose="02020603050405020304" pitchFamily="18" charset="0"/>
                <a:cs typeface="Times New Roman" panose="02020603050405020304" pitchFamily="18" charset="0"/>
              </a:rPr>
              <a:t>типа </a:t>
            </a:r>
            <a:r>
              <a:rPr lang="ru-RU" b="1" dirty="0">
                <a:solidFill>
                  <a:schemeClr val="tx2">
                    <a:lumMod val="10000"/>
                  </a:schemeClr>
                </a:solidFill>
                <a:latin typeface="Times New Roman" panose="02020603050405020304" pitchFamily="18" charset="0"/>
                <a:cs typeface="Times New Roman" panose="02020603050405020304" pitchFamily="18" charset="0"/>
              </a:rPr>
              <a:t>сообщения 104</a:t>
            </a:r>
            <a:r>
              <a:rPr lang="ru-RU" dirty="0">
                <a:solidFill>
                  <a:schemeClr val="tx2">
                    <a:lumMod val="10000"/>
                  </a:schemeClr>
                </a:solidFill>
                <a:latin typeface="Times New Roman" panose="02020603050405020304" pitchFamily="18" charset="0"/>
                <a:cs typeface="Times New Roman" panose="02020603050405020304" pitchFamily="18" charset="0"/>
              </a:rPr>
              <a:t> по истечении 3 рабочих дней, когда ему стало известно о возникновении </a:t>
            </a:r>
            <a:r>
              <a:rPr lang="ru-RU" dirty="0" smtClean="0">
                <a:solidFill>
                  <a:schemeClr val="tx2">
                    <a:lumMod val="10000"/>
                  </a:schemeClr>
                </a:solidFill>
                <a:latin typeface="Times New Roman" panose="02020603050405020304" pitchFamily="18" charset="0"/>
                <a:cs typeface="Times New Roman" panose="02020603050405020304" pitchFamily="18" charset="0"/>
              </a:rPr>
              <a:t>обстоятельств</a:t>
            </a:r>
            <a:r>
              <a:rPr lang="ru-RU" dirty="0">
                <a:solidFill>
                  <a:schemeClr val="tx2">
                    <a:lumMod val="10000"/>
                  </a:schemeClr>
                </a:solidFill>
                <a:latin typeface="Times New Roman" panose="02020603050405020304" pitchFamily="18" charset="0"/>
                <a:cs typeface="Times New Roman" panose="02020603050405020304" pitchFamily="18" charset="0"/>
              </a:rPr>
              <a:t>, </a:t>
            </a:r>
            <a:r>
              <a:rPr lang="ru-RU" dirty="0">
                <a:solidFill>
                  <a:schemeClr val="tx2">
                    <a:lumMod val="10000"/>
                  </a:schemeClr>
                </a:solidFill>
                <a:cs typeface="Times New Roman" panose="02020603050405020304" pitchFamily="18" charset="0"/>
              </a:rPr>
              <a:t>влекущих прекращение права застрахованного лица на получение ежемесячного пособия по уходу за </a:t>
            </a:r>
            <a:r>
              <a:rPr lang="ru-RU" dirty="0" smtClean="0">
                <a:solidFill>
                  <a:schemeClr val="tx2">
                    <a:lumMod val="10000"/>
                  </a:schemeClr>
                </a:solidFill>
                <a:cs typeface="Times New Roman" panose="02020603050405020304" pitchFamily="18" charset="0"/>
              </a:rPr>
              <a:t>ребенком</a:t>
            </a:r>
            <a:endParaRPr lang="en-US" dirty="0" smtClean="0">
              <a:solidFill>
                <a:schemeClr val="tx2">
                  <a:lumMod val="10000"/>
                </a:schemeClr>
              </a:solidFill>
              <a:cs typeface="Times New Roman" panose="02020603050405020304" pitchFamily="18" charset="0"/>
            </a:endParaRPr>
          </a:p>
          <a:p>
            <a:pPr algn="just">
              <a:spcAft>
                <a:spcPts val="1200"/>
              </a:spcAft>
            </a:pPr>
            <a:endParaRPr lang="en-US" dirty="0" smtClean="0">
              <a:solidFill>
                <a:schemeClr val="tx2">
                  <a:lumMod val="10000"/>
                </a:schemeClr>
              </a:solidFill>
              <a:cs typeface="Times New Roman" panose="02020603050405020304" pitchFamily="18" charset="0"/>
            </a:endParaRPr>
          </a:p>
          <a:p>
            <a:pPr algn="just"/>
            <a:endParaRPr lang="en-US" dirty="0" smtClean="0">
              <a:solidFill>
                <a:schemeClr val="tx2">
                  <a:lumMod val="10000"/>
                </a:schemeClr>
              </a:solidFill>
              <a:latin typeface="Times New Roman" panose="02020603050405020304" pitchFamily="18" charset="0"/>
              <a:cs typeface="Times New Roman" panose="02020603050405020304" pitchFamily="18" charset="0"/>
            </a:endParaRPr>
          </a:p>
          <a:p>
            <a:pPr algn="just"/>
            <a:endParaRPr lang="en-US" dirty="0">
              <a:solidFill>
                <a:schemeClr val="tx2">
                  <a:lumMod val="10000"/>
                </a:schemeClr>
              </a:solidFill>
              <a:latin typeface="Times New Roman" panose="02020603050405020304" pitchFamily="18" charset="0"/>
              <a:cs typeface="Times New Roman" panose="02020603050405020304" pitchFamily="18" charset="0"/>
            </a:endParaRPr>
          </a:p>
          <a:p>
            <a:pPr algn="just"/>
            <a:endParaRPr lang="en-US" dirty="0" smtClean="0">
              <a:solidFill>
                <a:schemeClr val="tx2">
                  <a:lumMod val="10000"/>
                </a:schemeClr>
              </a:solidFill>
              <a:latin typeface="Times New Roman" panose="02020603050405020304" pitchFamily="18" charset="0"/>
              <a:cs typeface="Times New Roman" panose="02020603050405020304" pitchFamily="18" charset="0"/>
            </a:endParaRPr>
          </a:p>
          <a:p>
            <a:pPr algn="just"/>
            <a:endParaRPr lang="en-US" dirty="0">
              <a:solidFill>
                <a:schemeClr val="tx2">
                  <a:lumMod val="10000"/>
                </a:schemeClr>
              </a:solidFill>
              <a:latin typeface="Times New Roman" panose="02020603050405020304" pitchFamily="18" charset="0"/>
              <a:cs typeface="Times New Roman" panose="02020603050405020304" pitchFamily="18" charset="0"/>
            </a:endParaRPr>
          </a:p>
          <a:p>
            <a:pPr algn="just"/>
            <a:endParaRPr lang="en-US" dirty="0" smtClean="0">
              <a:solidFill>
                <a:schemeClr val="tx2">
                  <a:lumMod val="10000"/>
                </a:schemeClr>
              </a:solidFill>
              <a:latin typeface="Times New Roman" panose="02020603050405020304" pitchFamily="18" charset="0"/>
              <a:cs typeface="Times New Roman" panose="02020603050405020304" pitchFamily="18" charset="0"/>
            </a:endParaRPr>
          </a:p>
          <a:p>
            <a:pPr algn="just"/>
            <a:endParaRPr lang="en-US" dirty="0">
              <a:solidFill>
                <a:schemeClr val="tx2">
                  <a:lumMod val="10000"/>
                </a:schemeClr>
              </a:solidFill>
              <a:latin typeface="Times New Roman" panose="02020603050405020304" pitchFamily="18" charset="0"/>
              <a:cs typeface="Times New Roman" panose="02020603050405020304" pitchFamily="18" charset="0"/>
            </a:endParaRPr>
          </a:p>
          <a:p>
            <a:pPr algn="just"/>
            <a:endParaRPr lang="en-US" dirty="0">
              <a:solidFill>
                <a:schemeClr val="tx2">
                  <a:lumMod val="10000"/>
                </a:schemeClr>
              </a:solidFill>
              <a:latin typeface="Times New Roman" panose="02020603050405020304" pitchFamily="18" charset="0"/>
              <a:cs typeface="Times New Roman" panose="02020603050405020304" pitchFamily="18" charset="0"/>
            </a:endParaRPr>
          </a:p>
          <a:p>
            <a:pPr algn="just"/>
            <a:endParaRPr lang="ru-RU" dirty="0">
              <a:solidFill>
                <a:schemeClr val="tx2">
                  <a:lumMod val="10000"/>
                </a:schemeClr>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1397996" y="-81591"/>
            <a:ext cx="10511246" cy="707886"/>
          </a:xfrm>
          <a:prstGeom prst="rect">
            <a:avLst/>
          </a:prstGeom>
        </p:spPr>
        <p:txBody>
          <a:bodyPr vert="horz" wrap="square" lIns="91440" tIns="45720" rIns="91440" bIns="45720" rtlCol="0" anchor="t">
            <a:spAutoFit/>
          </a:bodyPr>
          <a:lstStyle>
            <a:defPPr>
              <a:defRPr lang="ru-RU"/>
            </a:defPPr>
            <a:lvl1pPr>
              <a:spcBef>
                <a:spcPct val="0"/>
              </a:spcBef>
              <a:defRPr sz="2400" b="1">
                <a:solidFill>
                  <a:schemeClr val="accent3">
                    <a:lumMod val="50000"/>
                  </a:schemeClr>
                </a:solidFill>
                <a:latin typeface="Cambria Math" panose="02040503050406030204" pitchFamily="18" charset="0"/>
                <a:ea typeface="Cambria Math" panose="02040503050406030204" pitchFamily="18" charset="0"/>
              </a:defRPr>
            </a:lvl1pPr>
          </a:lstStyle>
          <a:p>
            <a:r>
              <a:rPr lang="ru-RU" sz="2000" dirty="0" smtClean="0"/>
              <a:t>Пособие </a:t>
            </a:r>
            <a:r>
              <a:rPr lang="ru-RU" sz="2000" dirty="0"/>
              <a:t>по беременности и родам, </a:t>
            </a:r>
            <a:r>
              <a:rPr lang="ru-RU" sz="2000" dirty="0" smtClean="0"/>
              <a:t>ежемесячное пособие </a:t>
            </a:r>
            <a:r>
              <a:rPr lang="ru-RU" sz="2000" dirty="0"/>
              <a:t>по уходу за </a:t>
            </a:r>
            <a:r>
              <a:rPr lang="ru-RU" sz="2000" dirty="0" smtClean="0"/>
              <a:t>ребенком:</a:t>
            </a:r>
          </a:p>
          <a:p>
            <a:r>
              <a:rPr lang="ru-RU" sz="2000" dirty="0"/>
              <a:t>критерии отбора страхователей по привлечению их к ответственности</a:t>
            </a:r>
          </a:p>
        </p:txBody>
      </p:sp>
      <p:grpSp>
        <p:nvGrpSpPr>
          <p:cNvPr id="9" name="Group 4"/>
          <p:cNvGrpSpPr>
            <a:grpSpLocks/>
          </p:cNvGrpSpPr>
          <p:nvPr/>
        </p:nvGrpSpPr>
        <p:grpSpPr bwMode="auto">
          <a:xfrm>
            <a:off x="18408" y="625809"/>
            <a:ext cx="12192000" cy="45719"/>
            <a:chOff x="-2" y="284"/>
            <a:chExt cx="5762" cy="33"/>
          </a:xfrm>
        </p:grpSpPr>
        <p:sp>
          <p:nvSpPr>
            <p:cNvPr id="11" name="Line 6"/>
            <p:cNvSpPr>
              <a:spLocks noChangeShapeType="1"/>
            </p:cNvSpPr>
            <p:nvPr/>
          </p:nvSpPr>
          <p:spPr bwMode="auto">
            <a:xfrm>
              <a:off x="650" y="288"/>
              <a:ext cx="5110"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2" name="Line 7"/>
            <p:cNvSpPr>
              <a:spLocks noChangeShapeType="1"/>
            </p:cNvSpPr>
            <p:nvPr/>
          </p:nvSpPr>
          <p:spPr bwMode="auto">
            <a:xfrm>
              <a:off x="650" y="316"/>
              <a:ext cx="5110" cy="1"/>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3" name="Line 9"/>
            <p:cNvSpPr>
              <a:spLocks noChangeShapeType="1"/>
            </p:cNvSpPr>
            <p:nvPr/>
          </p:nvSpPr>
          <p:spPr bwMode="auto">
            <a:xfrm>
              <a:off x="-2" y="284"/>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14" name="Line 10"/>
            <p:cNvSpPr>
              <a:spLocks noChangeShapeType="1"/>
            </p:cNvSpPr>
            <p:nvPr/>
          </p:nvSpPr>
          <p:spPr bwMode="auto">
            <a:xfrm>
              <a:off x="-2" y="316"/>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grpSp>
      <p:pic>
        <p:nvPicPr>
          <p:cNvPr id="1026" name="Picture 2" descr="Необходима ли внеочередная проверка знаний по охране труда в 2021 году"/>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666" y="3425224"/>
            <a:ext cx="3796983" cy="21066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48705" y="3739876"/>
            <a:ext cx="6313107" cy="1477328"/>
          </a:xfrm>
          <a:prstGeom prst="rect">
            <a:avLst/>
          </a:prstGeom>
          <a:noFill/>
        </p:spPr>
        <p:txBody>
          <a:bodyPr wrap="square" rtlCol="0">
            <a:spAutoFit/>
          </a:bodyPr>
          <a:lstStyle/>
          <a:p>
            <a:pPr algn="ctr"/>
            <a:r>
              <a:rPr lang="ru-RU" dirty="0">
                <a:solidFill>
                  <a:schemeClr val="tx2">
                    <a:lumMod val="10000"/>
                  </a:schemeClr>
                </a:solidFill>
                <a:cs typeface="Times New Roman" panose="02020603050405020304" pitchFamily="18" charset="0"/>
              </a:rPr>
              <a:t>(</a:t>
            </a:r>
            <a:r>
              <a:rPr lang="ru-RU" dirty="0">
                <a:solidFill>
                  <a:schemeClr val="tx2">
                    <a:lumMod val="10000"/>
                  </a:schemeClr>
                </a:solidFill>
                <a:latin typeface="Times New Roman" panose="02020603050405020304" pitchFamily="18" charset="0"/>
                <a:cs typeface="Times New Roman" panose="02020603050405020304" pitchFamily="18" charset="0"/>
              </a:rPr>
              <a:t>путем сравнения даты прекращении права застрахованного </a:t>
            </a:r>
            <a:r>
              <a:rPr lang="ru-RU" dirty="0" smtClean="0">
                <a:solidFill>
                  <a:schemeClr val="tx2">
                    <a:lumMod val="10000"/>
                  </a:schemeClr>
                </a:solidFill>
                <a:latin typeface="Times New Roman" panose="02020603050405020304" pitchFamily="18" charset="0"/>
                <a:cs typeface="Times New Roman" panose="02020603050405020304" pitchFamily="18" charset="0"/>
              </a:rPr>
              <a:t>лица</a:t>
            </a:r>
            <a:r>
              <a:rPr lang="en-US" dirty="0" smtClean="0">
                <a:solidFill>
                  <a:schemeClr val="tx2">
                    <a:lumMod val="10000"/>
                  </a:schemeClr>
                </a:solidFill>
                <a:latin typeface="Times New Roman" panose="02020603050405020304" pitchFamily="18" charset="0"/>
                <a:cs typeface="Times New Roman" panose="02020603050405020304" pitchFamily="18" charset="0"/>
              </a:rPr>
              <a:t> </a:t>
            </a:r>
            <a:r>
              <a:rPr lang="ru-RU" dirty="0" smtClean="0">
                <a:solidFill>
                  <a:schemeClr val="tx2">
                    <a:lumMod val="10000"/>
                  </a:schemeClr>
                </a:solidFill>
                <a:latin typeface="Times New Roman" panose="02020603050405020304" pitchFamily="18" charset="0"/>
                <a:cs typeface="Times New Roman" panose="02020603050405020304" pitchFamily="18" charset="0"/>
              </a:rPr>
              <a:t>на </a:t>
            </a:r>
            <a:r>
              <a:rPr lang="ru-RU" dirty="0">
                <a:solidFill>
                  <a:schemeClr val="tx2">
                    <a:lumMod val="10000"/>
                  </a:schemeClr>
                </a:solidFill>
                <a:latin typeface="Times New Roman" panose="02020603050405020304" pitchFamily="18" charset="0"/>
                <a:cs typeface="Times New Roman" panose="02020603050405020304" pitchFamily="18" charset="0"/>
              </a:rPr>
              <a:t>получение ежемесячного пособия по уходу за ребенком (</a:t>
            </a:r>
            <a:r>
              <a:rPr lang="ru-RU" dirty="0" smtClean="0">
                <a:solidFill>
                  <a:schemeClr val="tx2">
                    <a:lumMod val="10000"/>
                  </a:schemeClr>
                </a:solidFill>
                <a:latin typeface="Times New Roman" panose="02020603050405020304" pitchFamily="18" charset="0"/>
                <a:cs typeface="Times New Roman" panose="02020603050405020304" pitchFamily="18" charset="0"/>
              </a:rPr>
              <a:t>поле</a:t>
            </a:r>
            <a:r>
              <a:rPr lang="en-US" dirty="0" smtClean="0">
                <a:solidFill>
                  <a:schemeClr val="tx2">
                    <a:lumMod val="10000"/>
                  </a:schemeClr>
                </a:solidFill>
                <a:latin typeface="Times New Roman" panose="02020603050405020304" pitchFamily="18" charset="0"/>
                <a:cs typeface="Times New Roman" panose="02020603050405020304" pitchFamily="18" charset="0"/>
              </a:rPr>
              <a:t> </a:t>
            </a:r>
            <a:r>
              <a:rPr lang="ru-RU" dirty="0" err="1" smtClean="0">
                <a:solidFill>
                  <a:schemeClr val="tx2">
                    <a:lumMod val="10000"/>
                  </a:schemeClr>
                </a:solidFill>
                <a:latin typeface="Times New Roman" panose="02020603050405020304" pitchFamily="18" charset="0"/>
                <a:cs typeface="Times New Roman" panose="02020603050405020304" pitchFamily="18" charset="0"/>
              </a:rPr>
              <a:t>NoticeTerminationRequestType</a:t>
            </a:r>
            <a:r>
              <a:rPr lang="ru-RU" dirty="0" smtClean="0">
                <a:solidFill>
                  <a:schemeClr val="tx2">
                    <a:lumMod val="10000"/>
                  </a:schemeClr>
                </a:solidFill>
                <a:latin typeface="Times New Roman" panose="02020603050405020304" pitchFamily="18" charset="0"/>
                <a:cs typeface="Times New Roman" panose="02020603050405020304" pitchFamily="18" charset="0"/>
              </a:rPr>
              <a:t>/</a:t>
            </a:r>
            <a:r>
              <a:rPr lang="ru-RU" dirty="0" err="1" smtClean="0">
                <a:solidFill>
                  <a:schemeClr val="tx2">
                    <a:lumMod val="10000"/>
                  </a:schemeClr>
                </a:solidFill>
                <a:latin typeface="Times New Roman" panose="02020603050405020304" pitchFamily="18" charset="0"/>
                <a:cs typeface="Times New Roman" panose="02020603050405020304" pitchFamily="18" charset="0"/>
              </a:rPr>
              <a:t>row</a:t>
            </a:r>
            <a:r>
              <a:rPr lang="ru-RU" dirty="0" smtClean="0">
                <a:solidFill>
                  <a:schemeClr val="tx2">
                    <a:lumMod val="10000"/>
                  </a:schemeClr>
                </a:solidFill>
                <a:latin typeface="Times New Roman" panose="02020603050405020304" pitchFamily="18" charset="0"/>
                <a:cs typeface="Times New Roman" panose="02020603050405020304" pitchFamily="18" charset="0"/>
              </a:rPr>
              <a:t>/</a:t>
            </a:r>
            <a:r>
              <a:rPr lang="ru-RU" dirty="0" err="1" smtClean="0">
                <a:solidFill>
                  <a:schemeClr val="tx2">
                    <a:lumMod val="10000"/>
                  </a:schemeClr>
                </a:solidFill>
                <a:latin typeface="Times New Roman" panose="02020603050405020304" pitchFamily="18" charset="0"/>
                <a:cs typeface="Times New Roman" panose="02020603050405020304" pitchFamily="18" charset="0"/>
              </a:rPr>
              <a:t>holidDtEx</a:t>
            </a:r>
            <a:r>
              <a:rPr lang="ru-RU" dirty="0" smtClean="0">
                <a:solidFill>
                  <a:schemeClr val="tx2">
                    <a:lumMod val="10000"/>
                  </a:schemeClr>
                </a:solidFill>
                <a:latin typeface="Times New Roman" panose="02020603050405020304" pitchFamily="18" charset="0"/>
                <a:cs typeface="Times New Roman" panose="02020603050405020304" pitchFamily="18" charset="0"/>
              </a:rPr>
              <a:t> </a:t>
            </a:r>
            <a:r>
              <a:rPr lang="ru-RU" dirty="0">
                <a:solidFill>
                  <a:schemeClr val="tx2">
                    <a:lumMod val="10000"/>
                  </a:schemeClr>
                </a:solidFill>
                <a:latin typeface="Times New Roman" panose="02020603050405020304" pitchFamily="18" charset="0"/>
                <a:cs typeface="Times New Roman" panose="02020603050405020304" pitchFamily="18" charset="0"/>
              </a:rPr>
              <a:t>сообщения 104), </a:t>
            </a:r>
            <a:r>
              <a:rPr lang="ru-RU" dirty="0" smtClean="0">
                <a:solidFill>
                  <a:schemeClr val="tx2">
                    <a:lumMod val="10000"/>
                  </a:schemeClr>
                </a:solidFill>
                <a:latin typeface="Times New Roman" panose="02020603050405020304" pitchFamily="18" charset="0"/>
                <a:cs typeface="Times New Roman" panose="02020603050405020304" pitchFamily="18" charset="0"/>
              </a:rPr>
              <a:t>с </a:t>
            </a:r>
            <a:r>
              <a:rPr lang="ru-RU" dirty="0">
                <a:solidFill>
                  <a:schemeClr val="tx2">
                    <a:lumMod val="10000"/>
                  </a:schemeClr>
                </a:solidFill>
                <a:latin typeface="Times New Roman" panose="02020603050405020304" pitchFamily="18" charset="0"/>
                <a:cs typeface="Times New Roman" panose="02020603050405020304" pitchFamily="18" charset="0"/>
              </a:rPr>
              <a:t>датой представления в территориальный орган Фонда типа </a:t>
            </a:r>
            <a:r>
              <a:rPr lang="ru-RU" dirty="0" smtClean="0">
                <a:solidFill>
                  <a:schemeClr val="tx2">
                    <a:lumMod val="10000"/>
                  </a:schemeClr>
                </a:solidFill>
                <a:latin typeface="Times New Roman" panose="02020603050405020304" pitchFamily="18" charset="0"/>
                <a:cs typeface="Times New Roman" panose="02020603050405020304" pitchFamily="18" charset="0"/>
              </a:rPr>
              <a:t>сообщения 104</a:t>
            </a:r>
            <a:endParaRPr lang="ru-RU" dirty="0"/>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832" y="177426"/>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76816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42331" y="4591592"/>
            <a:ext cx="11307336" cy="1896767"/>
          </a:xfrm>
        </p:spPr>
        <p:txBody>
          <a:bodyPr>
            <a:normAutofit/>
          </a:bodyPr>
          <a:lstStyle/>
          <a:p>
            <a:r>
              <a:rPr lang="ru-RU" sz="4000" dirty="0" smtClean="0">
                <a:solidFill>
                  <a:srgbClr val="0070C0"/>
                </a:solidFill>
              </a:rPr>
              <a:t>                        СПАСИБО ЗА ВНИМАНИЕ</a:t>
            </a:r>
            <a:endParaRPr lang="en-US" sz="4000" dirty="0">
              <a:solidFill>
                <a:srgbClr val="0070C0"/>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3700" y="702234"/>
            <a:ext cx="5014413" cy="3464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85761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8854" y="994856"/>
            <a:ext cx="11195048" cy="3311163"/>
          </a:xfrm>
          <a:prstGeom prst="rect">
            <a:avLst/>
          </a:prstGeom>
        </p:spPr>
        <p:txBody>
          <a:bodyPr wrap="square">
            <a:spAutoFit/>
          </a:bodyPr>
          <a:lstStyle/>
          <a:p>
            <a:pPr marL="285750" indent="-285750">
              <a:spcBef>
                <a:spcPts val="700"/>
              </a:spcBef>
              <a:buFontTx/>
              <a:buChar char="-"/>
            </a:pPr>
            <a:r>
              <a:rPr lang="ru-RU" b="1" dirty="0">
                <a:solidFill>
                  <a:schemeClr val="bg2"/>
                </a:solidFill>
                <a:latin typeface="Times New Roman" panose="02020603050405020304" pitchFamily="18" charset="0"/>
                <a:cs typeface="Times New Roman" panose="02020603050405020304" pitchFamily="18" charset="0"/>
              </a:rPr>
              <a:t>Федеральный закон от 29.12.2006 </a:t>
            </a:r>
            <a:r>
              <a:rPr lang="ru-RU" b="1" dirty="0" smtClean="0">
                <a:solidFill>
                  <a:schemeClr val="bg2"/>
                </a:solidFill>
                <a:latin typeface="Times New Roman" panose="02020603050405020304" pitchFamily="18" charset="0"/>
                <a:cs typeface="Times New Roman" panose="02020603050405020304" pitchFamily="18" charset="0"/>
              </a:rPr>
              <a:t>№ </a:t>
            </a:r>
            <a:r>
              <a:rPr lang="ru-RU" b="1" dirty="0">
                <a:solidFill>
                  <a:schemeClr val="bg2"/>
                </a:solidFill>
                <a:latin typeface="Times New Roman" panose="02020603050405020304" pitchFamily="18" charset="0"/>
                <a:cs typeface="Times New Roman" panose="02020603050405020304" pitchFamily="18" charset="0"/>
              </a:rPr>
              <a:t>255-ФЗ</a:t>
            </a:r>
            <a:r>
              <a:rPr lang="ru-RU" dirty="0">
                <a:solidFill>
                  <a:schemeClr val="bg2"/>
                </a:solidFill>
                <a:latin typeface="Times New Roman" panose="02020603050405020304" pitchFamily="18" charset="0"/>
                <a:cs typeface="Times New Roman" panose="02020603050405020304" pitchFamily="18" charset="0"/>
              </a:rPr>
              <a:t> </a:t>
            </a:r>
            <a:r>
              <a:rPr lang="ru-RU" dirty="0" smtClean="0">
                <a:solidFill>
                  <a:schemeClr val="bg2"/>
                </a:solidFill>
                <a:latin typeface="Times New Roman" panose="02020603050405020304" pitchFamily="18" charset="0"/>
                <a:cs typeface="Times New Roman" panose="02020603050405020304" pitchFamily="18" charset="0"/>
              </a:rPr>
              <a:t>«Об </a:t>
            </a:r>
            <a:r>
              <a:rPr lang="ru-RU" dirty="0">
                <a:solidFill>
                  <a:schemeClr val="bg2"/>
                </a:solidFill>
                <a:latin typeface="Times New Roman" panose="02020603050405020304" pitchFamily="18" charset="0"/>
                <a:cs typeface="Times New Roman" panose="02020603050405020304" pitchFamily="18" charset="0"/>
              </a:rPr>
              <a:t>обязательном социальном страховании на случай временной нетрудоспособности и в связи с </a:t>
            </a:r>
            <a:r>
              <a:rPr lang="ru-RU" dirty="0" smtClean="0">
                <a:solidFill>
                  <a:schemeClr val="bg2"/>
                </a:solidFill>
                <a:latin typeface="Times New Roman" panose="02020603050405020304" pitchFamily="18" charset="0"/>
                <a:cs typeface="Times New Roman" panose="02020603050405020304" pitchFamily="18" charset="0"/>
              </a:rPr>
              <a:t>материнством»</a:t>
            </a:r>
          </a:p>
          <a:p>
            <a:pPr marL="285750" indent="-285750">
              <a:spcBef>
                <a:spcPts val="700"/>
              </a:spcBef>
              <a:buFontTx/>
              <a:buChar char="-"/>
            </a:pPr>
            <a:endParaRPr lang="ru-RU" dirty="0" smtClean="0">
              <a:solidFill>
                <a:schemeClr val="bg2"/>
              </a:solidFill>
              <a:latin typeface="Times New Roman" panose="02020603050405020304" pitchFamily="18" charset="0"/>
              <a:cs typeface="Times New Roman" panose="02020603050405020304" pitchFamily="18" charset="0"/>
            </a:endParaRPr>
          </a:p>
          <a:p>
            <a:pPr marL="285750" indent="-285750">
              <a:spcBef>
                <a:spcPts val="700"/>
              </a:spcBef>
              <a:buFontTx/>
              <a:buChar char="-"/>
            </a:pPr>
            <a:r>
              <a:rPr lang="ru-RU" b="1" dirty="0">
                <a:solidFill>
                  <a:schemeClr val="bg2"/>
                </a:solidFill>
                <a:latin typeface="Times New Roman" panose="02020603050405020304" pitchFamily="18" charset="0"/>
                <a:cs typeface="Times New Roman" panose="02020603050405020304" pitchFamily="18" charset="0"/>
              </a:rPr>
              <a:t>Федеральный закон от 19.05.1995 </a:t>
            </a:r>
            <a:r>
              <a:rPr lang="ru-RU" b="1" dirty="0" smtClean="0">
                <a:solidFill>
                  <a:schemeClr val="bg2"/>
                </a:solidFill>
                <a:latin typeface="Times New Roman" panose="02020603050405020304" pitchFamily="18" charset="0"/>
                <a:cs typeface="Times New Roman" panose="02020603050405020304" pitchFamily="18" charset="0"/>
              </a:rPr>
              <a:t>№ </a:t>
            </a:r>
            <a:r>
              <a:rPr lang="ru-RU" b="1" dirty="0">
                <a:solidFill>
                  <a:schemeClr val="bg2"/>
                </a:solidFill>
                <a:latin typeface="Times New Roman" panose="02020603050405020304" pitchFamily="18" charset="0"/>
                <a:cs typeface="Times New Roman" panose="02020603050405020304" pitchFamily="18" charset="0"/>
              </a:rPr>
              <a:t>81-ФЗ </a:t>
            </a:r>
            <a:r>
              <a:rPr lang="ru-RU" dirty="0" smtClean="0">
                <a:solidFill>
                  <a:schemeClr val="bg2"/>
                </a:solidFill>
                <a:latin typeface="Times New Roman" panose="02020603050405020304" pitchFamily="18" charset="0"/>
                <a:cs typeface="Times New Roman" panose="02020603050405020304" pitchFamily="18" charset="0"/>
              </a:rPr>
              <a:t>«О </a:t>
            </a:r>
            <a:r>
              <a:rPr lang="ru-RU" dirty="0">
                <a:solidFill>
                  <a:schemeClr val="bg2"/>
                </a:solidFill>
                <a:latin typeface="Times New Roman" panose="02020603050405020304" pitchFamily="18" charset="0"/>
                <a:cs typeface="Times New Roman" panose="02020603050405020304" pitchFamily="18" charset="0"/>
              </a:rPr>
              <a:t>государственных пособиях гражданам, имеющим </a:t>
            </a:r>
            <a:r>
              <a:rPr lang="ru-RU" dirty="0" smtClean="0">
                <a:solidFill>
                  <a:schemeClr val="bg2"/>
                </a:solidFill>
                <a:latin typeface="Times New Roman" panose="02020603050405020304" pitchFamily="18" charset="0"/>
                <a:cs typeface="Times New Roman" panose="02020603050405020304" pitchFamily="18" charset="0"/>
              </a:rPr>
              <a:t>детей»</a:t>
            </a:r>
          </a:p>
          <a:p>
            <a:pPr marL="285750" indent="-285750">
              <a:spcBef>
                <a:spcPts val="700"/>
              </a:spcBef>
              <a:buFontTx/>
              <a:buChar char="-"/>
            </a:pPr>
            <a:endParaRPr lang="ru-RU" dirty="0" smtClean="0">
              <a:solidFill>
                <a:schemeClr val="bg2"/>
              </a:solidFill>
              <a:latin typeface="Times New Roman" panose="02020603050405020304" pitchFamily="18" charset="0"/>
              <a:cs typeface="Times New Roman" panose="02020603050405020304" pitchFamily="18" charset="0"/>
            </a:endParaRPr>
          </a:p>
          <a:p>
            <a:pPr marL="285750" indent="-285750">
              <a:spcBef>
                <a:spcPts val="700"/>
              </a:spcBef>
              <a:buFontTx/>
              <a:buChar char="-"/>
            </a:pPr>
            <a:r>
              <a:rPr lang="ru-RU" b="1" dirty="0" smtClean="0">
                <a:solidFill>
                  <a:schemeClr val="bg2"/>
                </a:solidFill>
                <a:latin typeface="Times New Roman" panose="02020603050405020304" pitchFamily="18" charset="0"/>
                <a:cs typeface="Times New Roman" panose="02020603050405020304" pitchFamily="18" charset="0"/>
              </a:rPr>
              <a:t>Постановление </a:t>
            </a:r>
            <a:r>
              <a:rPr lang="ru-RU" b="1" dirty="0">
                <a:solidFill>
                  <a:schemeClr val="bg2"/>
                </a:solidFill>
                <a:latin typeface="Times New Roman" panose="02020603050405020304" pitchFamily="18" charset="0"/>
                <a:cs typeface="Times New Roman" panose="02020603050405020304" pitchFamily="18" charset="0"/>
              </a:rPr>
              <a:t>Правительства РФ от 23.11.2021 </a:t>
            </a:r>
            <a:r>
              <a:rPr lang="ru-RU" b="1" dirty="0" smtClean="0">
                <a:solidFill>
                  <a:schemeClr val="bg2"/>
                </a:solidFill>
                <a:latin typeface="Times New Roman" panose="02020603050405020304" pitchFamily="18" charset="0"/>
                <a:cs typeface="Times New Roman" panose="02020603050405020304" pitchFamily="18" charset="0"/>
              </a:rPr>
              <a:t>№ </a:t>
            </a:r>
            <a:r>
              <a:rPr lang="ru-RU" b="1" dirty="0">
                <a:solidFill>
                  <a:schemeClr val="bg2"/>
                </a:solidFill>
                <a:latin typeface="Times New Roman" panose="02020603050405020304" pitchFamily="18" charset="0"/>
                <a:cs typeface="Times New Roman" panose="02020603050405020304" pitchFamily="18" charset="0"/>
              </a:rPr>
              <a:t>2010 </a:t>
            </a:r>
            <a:r>
              <a:rPr lang="ru-RU" dirty="0" smtClean="0">
                <a:solidFill>
                  <a:schemeClr val="bg2"/>
                </a:solidFill>
                <a:latin typeface="Times New Roman" panose="02020603050405020304" pitchFamily="18" charset="0"/>
                <a:cs typeface="Times New Roman" panose="02020603050405020304" pitchFamily="18" charset="0"/>
              </a:rPr>
              <a:t>«Об </a:t>
            </a:r>
            <a:r>
              <a:rPr lang="ru-RU" dirty="0">
                <a:solidFill>
                  <a:schemeClr val="bg2"/>
                </a:solidFill>
                <a:latin typeface="Times New Roman" panose="02020603050405020304" pitchFamily="18" charset="0"/>
                <a:cs typeface="Times New Roman" panose="02020603050405020304" pitchFamily="18" charset="0"/>
              </a:rPr>
              <a:t>утверждении Правил получения Фондом социального страхования Российской Федерации сведений и документов, необходимых для назначения и выплаты пособий по временной нетрудоспособности, по беременности и родам, единовременного пособия при рождении ребенка, ежемесячного пособия по уходу за </a:t>
            </a:r>
            <a:r>
              <a:rPr lang="ru-RU" dirty="0" smtClean="0">
                <a:solidFill>
                  <a:schemeClr val="bg2"/>
                </a:solidFill>
                <a:latin typeface="Times New Roman" panose="02020603050405020304" pitchFamily="18" charset="0"/>
                <a:cs typeface="Times New Roman" panose="02020603050405020304" pitchFamily="18" charset="0"/>
              </a:rPr>
              <a:t>ребенком»</a:t>
            </a:r>
          </a:p>
          <a:p>
            <a:pPr marL="285750" indent="-285750">
              <a:spcBef>
                <a:spcPts val="700"/>
              </a:spcBef>
              <a:buFontTx/>
              <a:buChar char="-"/>
            </a:pPr>
            <a:endParaRPr lang="ru-RU" dirty="0" smtClean="0">
              <a:solidFill>
                <a:schemeClr val="bg2"/>
              </a:solidFill>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a:off x="1427162" y="122489"/>
            <a:ext cx="10614274" cy="400110"/>
          </a:xfrm>
          <a:prstGeom prst="rect">
            <a:avLst/>
          </a:prstGeom>
        </p:spPr>
        <p:txBody>
          <a:bodyPr vert="horz" wrap="square" lIns="91440" tIns="45720" rIns="91440" bIns="45720" rtlCol="0" anchor="t">
            <a:spAutoFit/>
          </a:bodyPr>
          <a:lstStyle/>
          <a:p>
            <a:pPr>
              <a:spcBef>
                <a:spcPct val="0"/>
              </a:spcBef>
            </a:pPr>
            <a:r>
              <a:rPr lang="ru-RU" sz="2000" b="1" dirty="0" smtClean="0">
                <a:solidFill>
                  <a:schemeClr val="accent3">
                    <a:lumMod val="50000"/>
                  </a:schemeClr>
                </a:solidFill>
                <a:latin typeface="Cambria Math" panose="02040503050406030204" pitchFamily="18" charset="0"/>
                <a:ea typeface="Cambria Math" panose="02040503050406030204" pitchFamily="18" charset="0"/>
              </a:rPr>
              <a:t>Нормативные </a:t>
            </a:r>
            <a:r>
              <a:rPr lang="ru-RU" sz="2000" b="1" dirty="0">
                <a:solidFill>
                  <a:schemeClr val="accent3">
                    <a:lumMod val="50000"/>
                  </a:schemeClr>
                </a:solidFill>
                <a:latin typeface="Cambria Math" panose="02040503050406030204" pitchFamily="18" charset="0"/>
                <a:ea typeface="Cambria Math" panose="02040503050406030204" pitchFamily="18" charset="0"/>
              </a:rPr>
              <a:t>правовые </a:t>
            </a:r>
            <a:r>
              <a:rPr lang="ru-RU" sz="2000" b="1" dirty="0" smtClean="0">
                <a:solidFill>
                  <a:schemeClr val="accent3">
                    <a:lumMod val="50000"/>
                  </a:schemeClr>
                </a:solidFill>
                <a:latin typeface="Cambria Math" panose="02040503050406030204" pitchFamily="18" charset="0"/>
                <a:ea typeface="Cambria Math" panose="02040503050406030204" pitchFamily="18" charset="0"/>
              </a:rPr>
              <a:t>акты по назначению и выплате пособий </a:t>
            </a:r>
            <a:r>
              <a:rPr lang="ru-RU" sz="2000" b="1" smtClean="0">
                <a:solidFill>
                  <a:schemeClr val="accent3">
                    <a:lumMod val="50000"/>
                  </a:schemeClr>
                </a:solidFill>
                <a:latin typeface="Cambria Math" panose="02040503050406030204" pitchFamily="18" charset="0"/>
                <a:ea typeface="Cambria Math" panose="02040503050406030204" pitchFamily="18" charset="0"/>
              </a:rPr>
              <a:t>в 2023 </a:t>
            </a:r>
            <a:r>
              <a:rPr lang="ru-RU" sz="2000" b="1" dirty="0" smtClean="0">
                <a:solidFill>
                  <a:schemeClr val="accent3">
                    <a:lumMod val="50000"/>
                  </a:schemeClr>
                </a:solidFill>
                <a:latin typeface="Cambria Math" panose="02040503050406030204" pitchFamily="18" charset="0"/>
                <a:ea typeface="Cambria Math" panose="02040503050406030204" pitchFamily="18" charset="0"/>
              </a:rPr>
              <a:t>году</a:t>
            </a:r>
            <a:endParaRPr lang="ru-RU" sz="2000" b="1" dirty="0">
              <a:solidFill>
                <a:schemeClr val="accent3">
                  <a:lumMod val="50000"/>
                </a:schemeClr>
              </a:solidFill>
              <a:latin typeface="Cambria Math" panose="02040503050406030204" pitchFamily="18" charset="0"/>
              <a:ea typeface="Cambria Math" panose="02040503050406030204" pitchFamily="18" charset="0"/>
            </a:endParaRPr>
          </a:p>
        </p:txBody>
      </p:sp>
      <p:pic>
        <p:nvPicPr>
          <p:cNvPr id="1026" name="Picture 2" descr="ÐÐ°ÑÑÐ¸Ð½ÐºÐ¸ Ð¿Ð¾ Ð·Ð°Ð¿ÑÐ¾ÑÑ Ð·Ð°ÐºÐ¾Ð½Ð¾Ð´Ð°ÑÐµÐ»ÑÑÑÐ²Ð¾"/>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9504"/>
          <a:stretch/>
        </p:blipFill>
        <p:spPr bwMode="auto">
          <a:xfrm>
            <a:off x="4894552" y="4355205"/>
            <a:ext cx="1646449" cy="1281979"/>
          </a:xfrm>
          <a:prstGeom prst="rect">
            <a:avLst/>
          </a:prstGeom>
          <a:noFill/>
          <a:extLst>
            <a:ext uri="{909E8E84-426E-40DD-AFC4-6F175D3DCCD1}">
              <a14:hiddenFill xmlns:a14="http://schemas.microsoft.com/office/drawing/2010/main">
                <a:solidFill>
                  <a:srgbClr val="FFFFFF"/>
                </a:solidFill>
              </a14:hiddenFill>
            </a:ext>
          </a:extLst>
        </p:spPr>
      </p:pic>
      <p:sp>
        <p:nvSpPr>
          <p:cNvPr id="2" name="Номер слайда 1"/>
          <p:cNvSpPr>
            <a:spLocks noGrp="1"/>
          </p:cNvSpPr>
          <p:nvPr>
            <p:ph type="sldNum" sz="quarter" idx="12"/>
          </p:nvPr>
        </p:nvSpPr>
        <p:spPr>
          <a:xfrm>
            <a:off x="11527069" y="6492875"/>
            <a:ext cx="683339" cy="365125"/>
          </a:xfrm>
        </p:spPr>
        <p:txBody>
          <a:bodyPr vert="horz" lIns="91440" tIns="45720" rIns="91440" bIns="45720" rtlCol="0" anchor="ctr"/>
          <a:lstStyle/>
          <a:p>
            <a:fld id="{AFEA9C49-A223-410A-8F80-6DDB0FBED808}" type="slidenum">
              <a:rPr lang="ru-RU" sz="1400">
                <a:solidFill>
                  <a:schemeClr val="tx1"/>
                </a:solidFill>
                <a:latin typeface="Monotype Corsiva" panose="03010101010201010101" pitchFamily="66" charset="0"/>
                <a:cs typeface="David" panose="020E0502060401010101" pitchFamily="34" charset="-79"/>
              </a:rPr>
              <a:pPr/>
              <a:t>2</a:t>
            </a:fld>
            <a:endParaRPr lang="ru-RU" sz="1400" dirty="0">
              <a:solidFill>
                <a:schemeClr val="tx1"/>
              </a:solidFill>
              <a:latin typeface="Monotype Corsiva" panose="03010101010201010101" pitchFamily="66" charset="0"/>
              <a:cs typeface="David" panose="020E0502060401010101" pitchFamily="34" charset="-79"/>
            </a:endParaRPr>
          </a:p>
        </p:txBody>
      </p:sp>
      <p:grpSp>
        <p:nvGrpSpPr>
          <p:cNvPr id="12" name="Group 4"/>
          <p:cNvGrpSpPr>
            <a:grpSpLocks/>
          </p:cNvGrpSpPr>
          <p:nvPr/>
        </p:nvGrpSpPr>
        <p:grpSpPr bwMode="auto">
          <a:xfrm>
            <a:off x="18408" y="739483"/>
            <a:ext cx="12192000" cy="80025"/>
            <a:chOff x="-2" y="284"/>
            <a:chExt cx="5762" cy="33"/>
          </a:xfrm>
        </p:grpSpPr>
        <p:sp>
          <p:nvSpPr>
            <p:cNvPr id="20" name="Line 6"/>
            <p:cNvSpPr>
              <a:spLocks noChangeShapeType="1"/>
            </p:cNvSpPr>
            <p:nvPr/>
          </p:nvSpPr>
          <p:spPr bwMode="auto">
            <a:xfrm>
              <a:off x="650" y="288"/>
              <a:ext cx="5110"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21" name="Line 7"/>
            <p:cNvSpPr>
              <a:spLocks noChangeShapeType="1"/>
            </p:cNvSpPr>
            <p:nvPr/>
          </p:nvSpPr>
          <p:spPr bwMode="auto">
            <a:xfrm>
              <a:off x="650" y="316"/>
              <a:ext cx="5110" cy="1"/>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22" name="Line 9"/>
            <p:cNvSpPr>
              <a:spLocks noChangeShapeType="1"/>
            </p:cNvSpPr>
            <p:nvPr/>
          </p:nvSpPr>
          <p:spPr bwMode="auto">
            <a:xfrm>
              <a:off x="-2" y="284"/>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sp>
          <p:nvSpPr>
            <p:cNvPr id="23" name="Line 10"/>
            <p:cNvSpPr>
              <a:spLocks noChangeShapeType="1"/>
            </p:cNvSpPr>
            <p:nvPr/>
          </p:nvSpPr>
          <p:spPr bwMode="auto">
            <a:xfrm>
              <a:off x="-2" y="316"/>
              <a:ext cx="182" cy="0"/>
            </a:xfrm>
            <a:prstGeom prst="line">
              <a:avLst/>
            </a:prstGeom>
            <a:noFill/>
            <a:ln w="19050">
              <a:solidFill>
                <a:schemeClr val="accent3">
                  <a:lumMod val="60000"/>
                  <a:lumOff val="40000"/>
                </a:schemeClr>
              </a:solidFill>
              <a:round/>
              <a:headEnd/>
              <a:tailEnd/>
            </a:ln>
            <a:extLst>
              <a:ext uri="{909E8E84-426E-40DD-AFC4-6F175D3DCCD1}">
                <a14:hiddenFill xmlns:a14="http://schemas.microsoft.com/office/drawing/2010/main">
                  <a:noFill/>
                </a14:hiddenFill>
              </a:ext>
            </a:extLst>
          </p:spPr>
          <p:txBody>
            <a:bodyPr/>
            <a:lstStyle/>
            <a:p>
              <a:endParaRPr lang="ru-RU" sz="1286"/>
            </a:p>
          </p:txBody>
        </p:sp>
      </p:gr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508" y="122489"/>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2744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309500" y="33653"/>
            <a:ext cx="5333512" cy="400110"/>
          </a:xfrm>
          <a:prstGeom prst="rect">
            <a:avLst/>
          </a:prstGeom>
        </p:spPr>
        <p:txBody>
          <a:bodyPr wrap="none">
            <a:spAutoFit/>
          </a:bodyPr>
          <a:lstStyle/>
          <a:p>
            <a:pPr algn="ctr"/>
            <a:r>
              <a:rPr lang="ru-RU" sz="2000" b="1" dirty="0">
                <a:solidFill>
                  <a:schemeClr val="accent1">
                    <a:lumMod val="50000"/>
                  </a:schemeClr>
                </a:solidFill>
                <a:latin typeface="Times New Roman" panose="02020603050405020304" pitchFamily="18" charset="0"/>
                <a:cs typeface="Times New Roman" panose="02020603050405020304" pitchFamily="18" charset="0"/>
              </a:rPr>
              <a:t>С </a:t>
            </a:r>
            <a:r>
              <a:rPr lang="ru-RU" sz="2000" b="1" dirty="0" smtClean="0">
                <a:solidFill>
                  <a:schemeClr val="accent1">
                    <a:lumMod val="50000"/>
                  </a:schemeClr>
                </a:solidFill>
                <a:latin typeface="Times New Roman" panose="02020603050405020304" pitchFamily="18" charset="0"/>
                <a:cs typeface="Times New Roman" panose="02020603050405020304" pitchFamily="18" charset="0"/>
              </a:rPr>
              <a:t>2023 </a:t>
            </a:r>
            <a:r>
              <a:rPr lang="ru-RU" sz="2000" b="1" dirty="0">
                <a:solidFill>
                  <a:schemeClr val="accent1">
                    <a:lumMod val="50000"/>
                  </a:schemeClr>
                </a:solidFill>
                <a:latin typeface="Times New Roman" panose="02020603050405020304" pitchFamily="18" charset="0"/>
                <a:cs typeface="Times New Roman" panose="02020603050405020304" pitchFamily="18" charset="0"/>
              </a:rPr>
              <a:t>года </a:t>
            </a:r>
            <a:r>
              <a:rPr lang="ru-RU" sz="2000" b="1" dirty="0" smtClean="0">
                <a:solidFill>
                  <a:schemeClr val="accent1">
                    <a:lumMod val="50000"/>
                  </a:schemeClr>
                </a:solidFill>
                <a:latin typeface="Times New Roman" panose="02020603050405020304" pitchFamily="18" charset="0"/>
                <a:cs typeface="Times New Roman" panose="02020603050405020304" pitchFamily="18" charset="0"/>
              </a:rPr>
              <a:t>СФР </a:t>
            </a:r>
            <a:r>
              <a:rPr lang="ru-RU" sz="2000" b="1" dirty="0" err="1">
                <a:solidFill>
                  <a:schemeClr val="accent1">
                    <a:lumMod val="50000"/>
                  </a:schemeClr>
                </a:solidFill>
                <a:latin typeface="Times New Roman" panose="02020603050405020304" pitchFamily="18" charset="0"/>
                <a:cs typeface="Times New Roman" panose="02020603050405020304" pitchFamily="18" charset="0"/>
              </a:rPr>
              <a:t>проактивно</a:t>
            </a:r>
            <a:r>
              <a:rPr lang="ru-RU" sz="2000" b="1" dirty="0">
                <a:solidFill>
                  <a:schemeClr val="accent1">
                    <a:lumMod val="50000"/>
                  </a:schemeClr>
                </a:solidFill>
                <a:latin typeface="Times New Roman" panose="02020603050405020304" pitchFamily="18" charset="0"/>
                <a:cs typeface="Times New Roman" panose="02020603050405020304" pitchFamily="18" charset="0"/>
              </a:rPr>
              <a:t> выплачивает: </a:t>
            </a:r>
          </a:p>
        </p:txBody>
      </p:sp>
      <p:grpSp>
        <p:nvGrpSpPr>
          <p:cNvPr id="6" name="Group 4"/>
          <p:cNvGrpSpPr>
            <a:grpSpLocks/>
          </p:cNvGrpSpPr>
          <p:nvPr/>
        </p:nvGrpSpPr>
        <p:grpSpPr bwMode="auto">
          <a:xfrm>
            <a:off x="114300" y="444667"/>
            <a:ext cx="12077700" cy="69217"/>
            <a:chOff x="-2" y="284"/>
            <a:chExt cx="5762" cy="33"/>
          </a:xfrm>
        </p:grpSpPr>
        <p:sp>
          <p:nvSpPr>
            <p:cNvPr id="7" name="Line 6"/>
            <p:cNvSpPr>
              <a:spLocks noChangeShapeType="1"/>
            </p:cNvSpPr>
            <p:nvPr/>
          </p:nvSpPr>
          <p:spPr bwMode="auto">
            <a:xfrm>
              <a:off x="650" y="288"/>
              <a:ext cx="5110"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8" name="Line 7"/>
            <p:cNvSpPr>
              <a:spLocks noChangeShapeType="1"/>
            </p:cNvSpPr>
            <p:nvPr/>
          </p:nvSpPr>
          <p:spPr bwMode="auto">
            <a:xfrm>
              <a:off x="650" y="316"/>
              <a:ext cx="5110" cy="1"/>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2" name="Line 9"/>
            <p:cNvSpPr>
              <a:spLocks noChangeShapeType="1"/>
            </p:cNvSpPr>
            <p:nvPr/>
          </p:nvSpPr>
          <p:spPr bwMode="auto">
            <a:xfrm>
              <a:off x="-2" y="284"/>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3" name="Line 10"/>
            <p:cNvSpPr>
              <a:spLocks noChangeShapeType="1"/>
            </p:cNvSpPr>
            <p:nvPr/>
          </p:nvSpPr>
          <p:spPr bwMode="auto">
            <a:xfrm>
              <a:off x="-2" y="316"/>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grpSp>
      <p:sp>
        <p:nvSpPr>
          <p:cNvPr id="2" name="Номер слайда 1"/>
          <p:cNvSpPr>
            <a:spLocks noGrp="1"/>
          </p:cNvSpPr>
          <p:nvPr>
            <p:ph type="sldNum" sz="quarter" idx="12"/>
          </p:nvPr>
        </p:nvSpPr>
        <p:spPr>
          <a:xfrm>
            <a:off x="9445282" y="6828624"/>
            <a:ext cx="2743200" cy="45719"/>
          </a:xfrm>
        </p:spPr>
        <p:txBody>
          <a:bodyPr/>
          <a:lstStyle/>
          <a:p>
            <a:endParaRPr lang="ru-RU" dirty="0"/>
          </a:p>
        </p:txBody>
      </p:sp>
      <p:sp>
        <p:nvSpPr>
          <p:cNvPr id="11" name="Прямоугольник 10"/>
          <p:cNvSpPr/>
          <p:nvPr/>
        </p:nvSpPr>
        <p:spPr>
          <a:xfrm>
            <a:off x="2525929" y="714639"/>
            <a:ext cx="2869843" cy="707886"/>
          </a:xfrm>
          <a:prstGeom prst="rect">
            <a:avLst/>
          </a:prstGeom>
        </p:spPr>
        <p:txBody>
          <a:bodyPr wrap="square">
            <a:spAutoFit/>
          </a:bodyPr>
          <a:lstStyle/>
          <a:p>
            <a:pPr algn="ctr"/>
            <a:r>
              <a:rPr lang="ru-RU" sz="2000" b="1" u="sng" dirty="0" smtClean="0">
                <a:solidFill>
                  <a:schemeClr val="accent1">
                    <a:lumMod val="50000"/>
                  </a:schemeClr>
                </a:solidFill>
                <a:latin typeface="Times New Roman" panose="02020603050405020304" pitchFamily="18" charset="0"/>
                <a:cs typeface="Times New Roman" panose="02020603050405020304" pitchFamily="18" charset="0"/>
              </a:rPr>
              <a:t>Пособие по временной нетрудоспособности</a:t>
            </a:r>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b="4025"/>
          <a:stretch/>
        </p:blipFill>
        <p:spPr>
          <a:xfrm>
            <a:off x="204070" y="4650887"/>
            <a:ext cx="1502108" cy="1965157"/>
          </a:xfrm>
          <a:prstGeom prst="rect">
            <a:avLst/>
          </a:prstGeo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t="893" b="2434"/>
          <a:stretch/>
        </p:blipFill>
        <p:spPr>
          <a:xfrm>
            <a:off x="9708842" y="4697077"/>
            <a:ext cx="2216079" cy="1785258"/>
          </a:xfrm>
          <a:prstGeom prst="rect">
            <a:avLst/>
          </a:prstGeom>
        </p:spPr>
      </p:pic>
      <p:pic>
        <p:nvPicPr>
          <p:cNvPr id="10" name="Рисунок 9"/>
          <p:cNvPicPr>
            <a:picLocks noChangeAspect="1"/>
          </p:cNvPicPr>
          <p:nvPr/>
        </p:nvPicPr>
        <p:blipFill rotWithShape="1">
          <a:blip r:embed="rId4">
            <a:extLst>
              <a:ext uri="{28A0092B-C50C-407E-A947-70E740481C1C}">
                <a14:useLocalDpi xmlns:a14="http://schemas.microsoft.com/office/drawing/2010/main" val="0"/>
              </a:ext>
            </a:extLst>
          </a:blip>
          <a:srcRect l="14744"/>
          <a:stretch/>
        </p:blipFill>
        <p:spPr>
          <a:xfrm>
            <a:off x="10374125" y="644770"/>
            <a:ext cx="1367062" cy="2048441"/>
          </a:xfrm>
          <a:prstGeom prst="rect">
            <a:avLst/>
          </a:prstGeom>
        </p:spPr>
      </p:pic>
      <p:pic>
        <p:nvPicPr>
          <p:cNvPr id="16" name="Рисунок 15"/>
          <p:cNvPicPr>
            <a:picLocks noChangeAspect="1"/>
          </p:cNvPicPr>
          <p:nvPr/>
        </p:nvPicPr>
        <p:blipFill rotWithShape="1">
          <a:blip r:embed="rId5">
            <a:extLst>
              <a:ext uri="{28A0092B-C50C-407E-A947-70E740481C1C}">
                <a14:useLocalDpi xmlns:a14="http://schemas.microsoft.com/office/drawing/2010/main" val="0"/>
              </a:ext>
            </a:extLst>
          </a:blip>
          <a:srcRect l="9439" t="4150" r="8746" b="2970"/>
          <a:stretch/>
        </p:blipFill>
        <p:spPr>
          <a:xfrm>
            <a:off x="204070" y="902816"/>
            <a:ext cx="1966717" cy="1706416"/>
          </a:xfrm>
          <a:prstGeom prst="rect">
            <a:avLst/>
          </a:prstGeom>
        </p:spPr>
      </p:pic>
      <p:sp>
        <p:nvSpPr>
          <p:cNvPr id="18" name="Прямоугольник 17"/>
          <p:cNvSpPr/>
          <p:nvPr/>
        </p:nvSpPr>
        <p:spPr>
          <a:xfrm>
            <a:off x="827415" y="3682921"/>
            <a:ext cx="2869843" cy="707886"/>
          </a:xfrm>
          <a:prstGeom prst="rect">
            <a:avLst/>
          </a:prstGeom>
        </p:spPr>
        <p:txBody>
          <a:bodyPr wrap="square">
            <a:spAutoFit/>
          </a:bodyPr>
          <a:lstStyle/>
          <a:p>
            <a:pPr algn="ctr"/>
            <a:r>
              <a:rPr lang="ru-RU" sz="2000" b="1" u="sng" dirty="0" smtClean="0">
                <a:solidFill>
                  <a:schemeClr val="accent1">
                    <a:lumMod val="50000"/>
                  </a:schemeClr>
                </a:solidFill>
                <a:latin typeface="Times New Roman" panose="02020603050405020304" pitchFamily="18" charset="0"/>
                <a:cs typeface="Times New Roman" panose="02020603050405020304" pitchFamily="18" charset="0"/>
              </a:rPr>
              <a:t>Пособие по беременности и родам:</a:t>
            </a:r>
          </a:p>
        </p:txBody>
      </p:sp>
      <p:sp>
        <p:nvSpPr>
          <p:cNvPr id="19" name="Прямоугольник 18"/>
          <p:cNvSpPr/>
          <p:nvPr/>
        </p:nvSpPr>
        <p:spPr>
          <a:xfrm>
            <a:off x="6635949" y="765580"/>
            <a:ext cx="2869843" cy="707886"/>
          </a:xfrm>
          <a:prstGeom prst="rect">
            <a:avLst/>
          </a:prstGeom>
        </p:spPr>
        <p:txBody>
          <a:bodyPr wrap="square">
            <a:spAutoFit/>
          </a:bodyPr>
          <a:lstStyle/>
          <a:p>
            <a:pPr algn="ctr"/>
            <a:r>
              <a:rPr lang="ru-RU" sz="2000" b="1" u="sng" dirty="0" smtClean="0">
                <a:solidFill>
                  <a:schemeClr val="accent1">
                    <a:lumMod val="50000"/>
                  </a:schemeClr>
                </a:solidFill>
                <a:latin typeface="Times New Roman" panose="02020603050405020304" pitchFamily="18" charset="0"/>
                <a:cs typeface="Times New Roman" panose="02020603050405020304" pitchFamily="18" charset="0"/>
              </a:rPr>
              <a:t>Пособие при рождении ребенка</a:t>
            </a:r>
            <a:endParaRPr lang="ru-RU" sz="2000" b="1" u="sng" dirty="0">
              <a:solidFill>
                <a:schemeClr val="accent1">
                  <a:lumMod val="50000"/>
                </a:schemeClr>
              </a:solidFill>
            </a:endParaRPr>
          </a:p>
        </p:txBody>
      </p:sp>
      <p:sp>
        <p:nvSpPr>
          <p:cNvPr id="20" name="Прямоугольник 19"/>
          <p:cNvSpPr/>
          <p:nvPr/>
        </p:nvSpPr>
        <p:spPr>
          <a:xfrm>
            <a:off x="8132752" y="3677663"/>
            <a:ext cx="2869843" cy="707886"/>
          </a:xfrm>
          <a:prstGeom prst="rect">
            <a:avLst/>
          </a:prstGeom>
        </p:spPr>
        <p:txBody>
          <a:bodyPr wrap="square">
            <a:spAutoFit/>
          </a:bodyPr>
          <a:lstStyle/>
          <a:p>
            <a:pPr algn="ctr"/>
            <a:r>
              <a:rPr lang="ru-RU" sz="2000" b="1" u="sng" dirty="0" smtClean="0">
                <a:solidFill>
                  <a:schemeClr val="accent1">
                    <a:lumMod val="50000"/>
                  </a:schemeClr>
                </a:solidFill>
                <a:latin typeface="Times New Roman" panose="02020603050405020304" pitchFamily="18" charset="0"/>
                <a:cs typeface="Times New Roman" panose="02020603050405020304" pitchFamily="18" charset="0"/>
              </a:rPr>
              <a:t>Пособие </a:t>
            </a:r>
            <a:r>
              <a:rPr lang="ru-RU" sz="2000" b="1" u="sng" dirty="0">
                <a:solidFill>
                  <a:schemeClr val="accent1">
                    <a:lumMod val="50000"/>
                  </a:schemeClr>
                </a:solidFill>
                <a:latin typeface="Times New Roman" panose="02020603050405020304" pitchFamily="18" charset="0"/>
                <a:cs typeface="Times New Roman" panose="02020603050405020304" pitchFamily="18" charset="0"/>
              </a:rPr>
              <a:t>по уходу за ребенком до </a:t>
            </a:r>
            <a:r>
              <a:rPr lang="ru-RU" sz="2000" b="1" u="sng" dirty="0" smtClean="0">
                <a:solidFill>
                  <a:schemeClr val="accent1">
                    <a:lumMod val="50000"/>
                  </a:schemeClr>
                </a:solidFill>
                <a:latin typeface="Times New Roman" panose="02020603050405020304" pitchFamily="18" charset="0"/>
                <a:cs typeface="Times New Roman" panose="02020603050405020304" pitchFamily="18" charset="0"/>
              </a:rPr>
              <a:t>1,5 лет</a:t>
            </a:r>
            <a:endParaRPr lang="ru-RU" sz="2000" b="1" u="sng" dirty="0">
              <a:solidFill>
                <a:schemeClr val="accent1">
                  <a:lumMod val="50000"/>
                </a:schemeClr>
              </a:solidFill>
            </a:endParaRPr>
          </a:p>
        </p:txBody>
      </p:sp>
      <p:cxnSp>
        <p:nvCxnSpPr>
          <p:cNvPr id="22" name="Прямая соединительная линия 21"/>
          <p:cNvCxnSpPr/>
          <p:nvPr/>
        </p:nvCxnSpPr>
        <p:spPr>
          <a:xfrm>
            <a:off x="263233" y="3682921"/>
            <a:ext cx="454769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7113668" y="3682921"/>
            <a:ext cx="454769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p:nvPr/>
        </p:nvCxnSpPr>
        <p:spPr>
          <a:xfrm>
            <a:off x="5976257" y="688028"/>
            <a:ext cx="0" cy="2157663"/>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Прямая соединительная линия 26"/>
          <p:cNvCxnSpPr/>
          <p:nvPr/>
        </p:nvCxnSpPr>
        <p:spPr>
          <a:xfrm>
            <a:off x="5976257" y="4408515"/>
            <a:ext cx="0" cy="2157663"/>
          </a:xfrm>
          <a:prstGeom prst="line">
            <a:avLst/>
          </a:prstGeom>
        </p:spPr>
        <p:style>
          <a:lnRef idx="1">
            <a:schemeClr val="accent1"/>
          </a:lnRef>
          <a:fillRef idx="0">
            <a:schemeClr val="accent1"/>
          </a:fillRef>
          <a:effectRef idx="0">
            <a:schemeClr val="accent1"/>
          </a:effectRef>
          <a:fontRef idx="minor">
            <a:schemeClr val="tx1"/>
          </a:fontRef>
        </p:style>
      </p:cxnSp>
      <p:sp>
        <p:nvSpPr>
          <p:cNvPr id="31" name="Стрелка вправо 30"/>
          <p:cNvSpPr/>
          <p:nvPr/>
        </p:nvSpPr>
        <p:spPr>
          <a:xfrm rot="2022417">
            <a:off x="4932386" y="3025601"/>
            <a:ext cx="497305" cy="150184"/>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0000"/>
              </a:solidFill>
            </a:endParaRPr>
          </a:p>
        </p:txBody>
      </p:sp>
      <p:sp>
        <p:nvSpPr>
          <p:cNvPr id="32" name="Прямоугольник 31"/>
          <p:cNvSpPr/>
          <p:nvPr/>
        </p:nvSpPr>
        <p:spPr>
          <a:xfrm>
            <a:off x="2633061" y="1677320"/>
            <a:ext cx="2869843" cy="1015663"/>
          </a:xfrm>
          <a:prstGeom prst="rect">
            <a:avLst/>
          </a:prstGeom>
          <a:ln w="19050">
            <a:solidFill>
              <a:schemeClr val="accent2">
                <a:lumMod val="75000"/>
              </a:schemeClr>
            </a:solidFill>
            <a:prstDash val="dash"/>
          </a:ln>
        </p:spPr>
        <p:txBody>
          <a:bodyPr wrap="square">
            <a:spAutoFit/>
          </a:bodyPr>
          <a:lstStyle/>
          <a:p>
            <a:pPr algn="ct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Событие: формирование электронного листка нетрудоспособности</a:t>
            </a:r>
          </a:p>
        </p:txBody>
      </p:sp>
      <p:sp>
        <p:nvSpPr>
          <p:cNvPr id="34" name="Прямоугольник 33"/>
          <p:cNvSpPr/>
          <p:nvPr/>
        </p:nvSpPr>
        <p:spPr>
          <a:xfrm>
            <a:off x="2537079" y="4591562"/>
            <a:ext cx="2869843" cy="1015663"/>
          </a:xfrm>
          <a:prstGeom prst="rect">
            <a:avLst/>
          </a:prstGeom>
          <a:ln w="19050">
            <a:solidFill>
              <a:schemeClr val="accent2">
                <a:lumMod val="75000"/>
              </a:schemeClr>
            </a:solidFill>
            <a:prstDash val="dash"/>
          </a:ln>
        </p:spPr>
        <p:txBody>
          <a:bodyPr wrap="square">
            <a:spAutoFit/>
          </a:bodyPr>
          <a:lstStyle/>
          <a:p>
            <a:pPr algn="ct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Событие: формирование электронного листка нетрудоспособности</a:t>
            </a:r>
          </a:p>
        </p:txBody>
      </p:sp>
      <p:sp>
        <p:nvSpPr>
          <p:cNvPr id="35" name="Стрелка вправо 34"/>
          <p:cNvSpPr/>
          <p:nvPr/>
        </p:nvSpPr>
        <p:spPr>
          <a:xfrm rot="19309217">
            <a:off x="4969809" y="4169242"/>
            <a:ext cx="497305" cy="150184"/>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0000"/>
              </a:solidFill>
            </a:endParaRPr>
          </a:p>
        </p:txBody>
      </p:sp>
      <p:sp>
        <p:nvSpPr>
          <p:cNvPr id="37" name="Прямоугольник 36"/>
          <p:cNvSpPr/>
          <p:nvPr/>
        </p:nvSpPr>
        <p:spPr>
          <a:xfrm>
            <a:off x="6635949" y="1668990"/>
            <a:ext cx="3224153" cy="1015663"/>
          </a:xfrm>
          <a:prstGeom prst="rect">
            <a:avLst/>
          </a:prstGeom>
          <a:ln w="19050">
            <a:solidFill>
              <a:schemeClr val="accent2">
                <a:lumMod val="75000"/>
              </a:schemeClr>
            </a:solidFill>
            <a:prstDash val="dash"/>
          </a:ln>
        </p:spPr>
        <p:txBody>
          <a:bodyPr wrap="square">
            <a:spAutoFit/>
          </a:bodyPr>
          <a:lstStyle/>
          <a:p>
            <a:pPr algn="ct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Событие: </a:t>
            </a:r>
          </a:p>
          <a:p>
            <a:pPr algn="ct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актовая запись о рождении ребенка (ЕГР ЗАГС)</a:t>
            </a:r>
          </a:p>
        </p:txBody>
      </p:sp>
      <p:sp>
        <p:nvSpPr>
          <p:cNvPr id="38" name="Стрелка вправо 37"/>
          <p:cNvSpPr/>
          <p:nvPr/>
        </p:nvSpPr>
        <p:spPr>
          <a:xfrm rot="8066847">
            <a:off x="6446583" y="3049480"/>
            <a:ext cx="497305" cy="150184"/>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0000"/>
              </a:solidFill>
            </a:endParaRPr>
          </a:p>
        </p:txBody>
      </p:sp>
      <p:sp>
        <p:nvSpPr>
          <p:cNvPr id="40" name="Прямоугольник 39"/>
          <p:cNvSpPr/>
          <p:nvPr/>
        </p:nvSpPr>
        <p:spPr>
          <a:xfrm>
            <a:off x="6407628" y="4591561"/>
            <a:ext cx="2869843" cy="1015663"/>
          </a:xfrm>
          <a:prstGeom prst="rect">
            <a:avLst/>
          </a:prstGeom>
          <a:ln w="19050">
            <a:solidFill>
              <a:schemeClr val="accent2">
                <a:lumMod val="75000"/>
              </a:schemeClr>
            </a:solidFill>
            <a:prstDash val="dash"/>
          </a:ln>
        </p:spPr>
        <p:txBody>
          <a:bodyPr wrap="square">
            <a:spAutoFit/>
          </a:bodyPr>
          <a:lstStyle/>
          <a:p>
            <a:pPr algn="ctr"/>
            <a:r>
              <a:rPr lang="ru-RU" sz="2000" dirty="0" smtClean="0">
                <a:solidFill>
                  <a:schemeClr val="accent1">
                    <a:lumMod val="50000"/>
                  </a:schemeClr>
                </a:solidFill>
                <a:latin typeface="Times New Roman" panose="02020603050405020304" pitchFamily="18" charset="0"/>
                <a:cs typeface="Times New Roman" panose="02020603050405020304" pitchFamily="18" charset="0"/>
              </a:rPr>
              <a:t>Событие: сообщение от страхователя об инициации пособия</a:t>
            </a:r>
          </a:p>
        </p:txBody>
      </p:sp>
      <p:sp>
        <p:nvSpPr>
          <p:cNvPr id="41" name="Стрелка вправо 40"/>
          <p:cNvSpPr/>
          <p:nvPr/>
        </p:nvSpPr>
        <p:spPr>
          <a:xfrm rot="13025427">
            <a:off x="6483645" y="4154825"/>
            <a:ext cx="497305" cy="150184"/>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0000"/>
              </a:solidFill>
            </a:endParaRPr>
          </a:p>
        </p:txBody>
      </p:sp>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88622" y="3316057"/>
            <a:ext cx="1019006" cy="704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5789" y="57746"/>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08510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ChangeArrowheads="1"/>
          </p:cNvSpPr>
          <p:nvPr/>
        </p:nvSpPr>
        <p:spPr bwMode="auto">
          <a:xfrm>
            <a:off x="756138" y="711519"/>
            <a:ext cx="11076234" cy="6002813"/>
          </a:xfrm>
          <a:prstGeom prst="rect">
            <a:avLst/>
          </a:prstGeom>
          <a:noFill/>
          <a:ln w="28575" cmpd="thinThick">
            <a:solidFill>
              <a:srgbClr val="703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ru-RU" sz="2000" dirty="0"/>
              <a:t>- </a:t>
            </a:r>
            <a:r>
              <a:rPr lang="ru-RU" sz="2200" dirty="0">
                <a:solidFill>
                  <a:srgbClr val="002060"/>
                </a:solidFill>
                <a:latin typeface="+mn-lt"/>
              </a:rPr>
              <a:t>Назначение и выплата страхового обеспечения осуществляются страховщиком на основании сведений и документов:</a:t>
            </a:r>
          </a:p>
          <a:p>
            <a:pPr marL="342900" indent="-342900">
              <a:buFont typeface="Arial" panose="020B0604020202020204" pitchFamily="34" charset="0"/>
              <a:buChar char="•"/>
              <a:defRPr/>
            </a:pPr>
            <a:r>
              <a:rPr lang="ru-RU" sz="2200" dirty="0">
                <a:solidFill>
                  <a:srgbClr val="002060"/>
                </a:solidFill>
                <a:latin typeface="+mn-lt"/>
              </a:rPr>
              <a:t>представляемых страхователем, </a:t>
            </a:r>
            <a:endParaRPr lang="ru-RU" sz="2200" dirty="0" smtClean="0">
              <a:solidFill>
                <a:srgbClr val="002060"/>
              </a:solidFill>
              <a:latin typeface="+mn-lt"/>
            </a:endParaRPr>
          </a:p>
          <a:p>
            <a:pPr>
              <a:defRPr/>
            </a:pPr>
            <a:endParaRPr lang="ru-RU" sz="2200" dirty="0" smtClean="0">
              <a:solidFill>
                <a:srgbClr val="002060"/>
              </a:solidFill>
              <a:latin typeface="+mn-lt"/>
            </a:endParaRPr>
          </a:p>
          <a:p>
            <a:pPr>
              <a:defRPr/>
            </a:pPr>
            <a:endParaRPr lang="ru-RU" sz="2200" dirty="0">
              <a:solidFill>
                <a:srgbClr val="002060"/>
              </a:solidFill>
              <a:latin typeface="+mn-lt"/>
            </a:endParaRPr>
          </a:p>
          <a:p>
            <a:pPr>
              <a:defRPr/>
            </a:pPr>
            <a:endParaRPr lang="ru-RU" sz="2200" dirty="0">
              <a:solidFill>
                <a:srgbClr val="002060"/>
              </a:solidFill>
              <a:latin typeface="+mn-lt"/>
            </a:endParaRPr>
          </a:p>
          <a:p>
            <a:pPr>
              <a:defRPr/>
            </a:pPr>
            <a:endParaRPr lang="ru-RU" sz="2200" dirty="0" smtClean="0">
              <a:solidFill>
                <a:srgbClr val="002060"/>
              </a:solidFill>
              <a:latin typeface="+mn-lt"/>
            </a:endParaRPr>
          </a:p>
          <a:p>
            <a:pPr marL="342900" indent="-342900">
              <a:buFont typeface="Arial" panose="020B0604020202020204" pitchFamily="34" charset="0"/>
              <a:buChar char="•"/>
              <a:defRPr/>
            </a:pPr>
            <a:r>
              <a:rPr lang="ru-RU" sz="2200" dirty="0" smtClean="0">
                <a:solidFill>
                  <a:srgbClr val="002060"/>
                </a:solidFill>
                <a:latin typeface="+mn-lt"/>
              </a:rPr>
              <a:t>сведений</a:t>
            </a:r>
            <a:r>
              <a:rPr lang="ru-RU" sz="2200" dirty="0">
                <a:solidFill>
                  <a:srgbClr val="002060"/>
                </a:solidFill>
                <a:latin typeface="+mn-lt"/>
              </a:rPr>
              <a:t>, имеющихся в распоряжении страховщика, </a:t>
            </a:r>
          </a:p>
          <a:p>
            <a:pPr marL="342900" indent="-342900">
              <a:buFont typeface="Arial" panose="020B0604020202020204" pitchFamily="34" charset="0"/>
              <a:buChar char="•"/>
              <a:defRPr/>
            </a:pPr>
            <a:r>
              <a:rPr lang="ru-RU" sz="2200" dirty="0">
                <a:solidFill>
                  <a:srgbClr val="002060"/>
                </a:solidFill>
                <a:latin typeface="+mn-lt"/>
              </a:rPr>
              <a:t>сведений и документов, запрашиваемых страховщиком у государственных органов, органов государственных внебюджетных фондов, органов местного самоуправления либо подведомственных государственным органам или органам местного самоуправления организаций.</a:t>
            </a:r>
          </a:p>
          <a:p>
            <a:pPr>
              <a:defRPr/>
            </a:pPr>
            <a:endParaRPr lang="ru-RU" sz="2200" dirty="0">
              <a:solidFill>
                <a:srgbClr val="002060"/>
              </a:solidFill>
              <a:latin typeface="+mn-lt"/>
            </a:endParaRPr>
          </a:p>
          <a:p>
            <a:pPr>
              <a:defRPr/>
            </a:pPr>
            <a:r>
              <a:rPr lang="ru-RU" sz="2200" dirty="0" smtClean="0">
                <a:solidFill>
                  <a:srgbClr val="002060"/>
                </a:solidFill>
                <a:latin typeface="+mn-lt"/>
              </a:rPr>
              <a:t>  - Взаимодействие </a:t>
            </a:r>
            <a:r>
              <a:rPr lang="ru-RU" sz="2200" dirty="0">
                <a:solidFill>
                  <a:srgbClr val="002060"/>
                </a:solidFill>
                <a:latin typeface="+mn-lt"/>
              </a:rPr>
              <a:t>страхователей и страховщика в электронном виде </a:t>
            </a:r>
            <a:r>
              <a:rPr lang="ru-RU" sz="2200" dirty="0" smtClean="0">
                <a:solidFill>
                  <a:srgbClr val="002060"/>
                </a:solidFill>
                <a:latin typeface="+mn-lt"/>
              </a:rPr>
              <a:t>  </a:t>
            </a:r>
          </a:p>
          <a:p>
            <a:pPr>
              <a:defRPr/>
            </a:pPr>
            <a:r>
              <a:rPr lang="ru-RU" sz="2200" dirty="0">
                <a:solidFill>
                  <a:srgbClr val="002060"/>
                </a:solidFill>
                <a:latin typeface="+mn-lt"/>
              </a:rPr>
              <a:t> </a:t>
            </a:r>
            <a:r>
              <a:rPr lang="ru-RU" sz="2200" dirty="0" smtClean="0">
                <a:solidFill>
                  <a:srgbClr val="002060"/>
                </a:solidFill>
                <a:latin typeface="+mn-lt"/>
              </a:rPr>
              <a:t>    осуществляется </a:t>
            </a:r>
            <a:r>
              <a:rPr lang="ru-RU" sz="2200" dirty="0">
                <a:solidFill>
                  <a:srgbClr val="002060"/>
                </a:solidFill>
                <a:latin typeface="+mn-lt"/>
              </a:rPr>
              <a:t>с использованием СЭДО страховщика. </a:t>
            </a:r>
          </a:p>
          <a:p>
            <a:pPr>
              <a:defRPr/>
            </a:pPr>
            <a:endParaRPr lang="ru-RU" sz="2200" dirty="0">
              <a:solidFill>
                <a:srgbClr val="002060"/>
              </a:solidFill>
              <a:latin typeface="+mn-lt"/>
            </a:endParaRPr>
          </a:p>
        </p:txBody>
      </p:sp>
      <p:sp>
        <p:nvSpPr>
          <p:cNvPr id="5124" name="TextBox 4"/>
          <p:cNvSpPr txBox="1">
            <a:spLocks noChangeArrowheads="1"/>
          </p:cNvSpPr>
          <p:nvPr/>
        </p:nvSpPr>
        <p:spPr bwMode="auto">
          <a:xfrm>
            <a:off x="11832372" y="6575426"/>
            <a:ext cx="2619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sz="1200" dirty="0">
                <a:latin typeface="Times New Roman" panose="02020603050405020304" pitchFamily="18" charset="0"/>
                <a:cs typeface="Times New Roman" panose="02020603050405020304" pitchFamily="18" charset="0"/>
              </a:rPr>
              <a:t>5</a:t>
            </a:r>
          </a:p>
        </p:txBody>
      </p:sp>
      <p:sp>
        <p:nvSpPr>
          <p:cNvPr id="5125" name="Rectangle 6"/>
          <p:cNvSpPr>
            <a:spLocks noChangeArrowheads="1"/>
          </p:cNvSpPr>
          <p:nvPr/>
        </p:nvSpPr>
        <p:spPr bwMode="auto">
          <a:xfrm>
            <a:off x="1080516" y="1944006"/>
            <a:ext cx="1008240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i="1" dirty="0">
                <a:solidFill>
                  <a:srgbClr val="FF0000"/>
                </a:solidFill>
                <a:latin typeface="Calibri" panose="020F0502020204030204" pitchFamily="34" charset="0"/>
                <a:cs typeface="Times New Roman" panose="02020603050405020304" pitchFamily="18" charset="0"/>
              </a:rPr>
              <a:t>Сведения размещаются страхователем по запросу страховщика в объеме, указанном в таком запросе. </a:t>
            </a:r>
            <a:r>
              <a:rPr lang="ru-RU" altLang="ru-RU" i="1" u="sng" dirty="0">
                <a:solidFill>
                  <a:srgbClr val="FF0000"/>
                </a:solidFill>
                <a:latin typeface="Calibri" panose="020F0502020204030204" pitchFamily="34" charset="0"/>
                <a:cs typeface="Times New Roman" panose="02020603050405020304" pitchFamily="18" charset="0"/>
              </a:rPr>
              <a:t>При наличии у страховщика этих сведений они не запрашиваются у страхователя</a:t>
            </a:r>
            <a:r>
              <a:rPr lang="ru-RU" altLang="ru-RU" i="1" u="sng" dirty="0">
                <a:solidFill>
                  <a:srgbClr val="FF0000"/>
                </a:solidFill>
                <a:latin typeface="Calibri" panose="020F0502020204030204" pitchFamily="34" charset="0"/>
              </a:rPr>
              <a:t> </a:t>
            </a:r>
          </a:p>
        </p:txBody>
      </p:sp>
      <p:grpSp>
        <p:nvGrpSpPr>
          <p:cNvPr id="6" name="Group 4"/>
          <p:cNvGrpSpPr>
            <a:grpSpLocks/>
          </p:cNvGrpSpPr>
          <p:nvPr/>
        </p:nvGrpSpPr>
        <p:grpSpPr bwMode="auto">
          <a:xfrm>
            <a:off x="114300" y="444667"/>
            <a:ext cx="12077700" cy="69217"/>
            <a:chOff x="-2" y="284"/>
            <a:chExt cx="5762" cy="33"/>
          </a:xfrm>
        </p:grpSpPr>
        <p:sp>
          <p:nvSpPr>
            <p:cNvPr id="7" name="Line 6"/>
            <p:cNvSpPr>
              <a:spLocks noChangeShapeType="1"/>
            </p:cNvSpPr>
            <p:nvPr/>
          </p:nvSpPr>
          <p:spPr bwMode="auto">
            <a:xfrm>
              <a:off x="650" y="288"/>
              <a:ext cx="5110"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8" name="Line 7"/>
            <p:cNvSpPr>
              <a:spLocks noChangeShapeType="1"/>
            </p:cNvSpPr>
            <p:nvPr/>
          </p:nvSpPr>
          <p:spPr bwMode="auto">
            <a:xfrm>
              <a:off x="650" y="316"/>
              <a:ext cx="5110" cy="1"/>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9" name="Line 9"/>
            <p:cNvSpPr>
              <a:spLocks noChangeShapeType="1"/>
            </p:cNvSpPr>
            <p:nvPr/>
          </p:nvSpPr>
          <p:spPr bwMode="auto">
            <a:xfrm>
              <a:off x="-2" y="284"/>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0" name="Line 10"/>
            <p:cNvSpPr>
              <a:spLocks noChangeShapeType="1"/>
            </p:cNvSpPr>
            <p:nvPr/>
          </p:nvSpPr>
          <p:spPr bwMode="auto">
            <a:xfrm>
              <a:off x="-2" y="316"/>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grpSp>
      <p:pic>
        <p:nvPicPr>
          <p:cNvPr id="1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790" y="96674"/>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29604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897811" y="-1"/>
            <a:ext cx="8790034" cy="629727"/>
          </a:xfrm>
        </p:spPr>
        <p:txBody>
          <a:bodyPr>
            <a:noAutofit/>
          </a:bodyPr>
          <a:lstStyle/>
          <a:p>
            <a:pPr algn="l">
              <a:lnSpc>
                <a:spcPct val="100000"/>
              </a:lnSpc>
              <a:spcBef>
                <a:spcPts val="0"/>
              </a:spcBef>
              <a:defRPr/>
            </a:pPr>
            <a:r>
              <a:rPr lang="ru-RU" sz="2000" b="1" dirty="0" smtClean="0">
                <a:solidFill>
                  <a:srgbClr val="002060"/>
                </a:solidFill>
                <a:latin typeface="+mn-lt"/>
                <a:ea typeface="+mn-ea"/>
                <a:cs typeface="Arial" panose="020B0604020202020204" pitchFamily="34" charset="0"/>
              </a:rPr>
              <a:t/>
            </a:r>
            <a:br>
              <a:rPr lang="ru-RU" sz="2000" b="1" dirty="0" smtClean="0">
                <a:solidFill>
                  <a:srgbClr val="002060"/>
                </a:solidFill>
                <a:latin typeface="+mn-lt"/>
                <a:ea typeface="+mn-ea"/>
                <a:cs typeface="Arial" panose="020B0604020202020204" pitchFamily="34" charset="0"/>
              </a:rPr>
            </a:br>
            <a:r>
              <a:rPr lang="ru-RU" sz="2000" b="1" dirty="0">
                <a:solidFill>
                  <a:srgbClr val="002060"/>
                </a:solidFill>
                <a:latin typeface="+mn-lt"/>
                <a:ea typeface="+mn-ea"/>
                <a:cs typeface="Arial" panose="020B0604020202020204" pitchFamily="34" charset="0"/>
              </a:rPr>
              <a:t/>
            </a:r>
            <a:br>
              <a:rPr lang="ru-RU" sz="2000" b="1" dirty="0">
                <a:solidFill>
                  <a:srgbClr val="002060"/>
                </a:solidFill>
                <a:latin typeface="+mn-lt"/>
                <a:ea typeface="+mn-ea"/>
                <a:cs typeface="Arial" panose="020B0604020202020204" pitchFamily="34" charset="0"/>
              </a:rPr>
            </a:br>
            <a:r>
              <a:rPr lang="ru-RU" sz="2000" b="1" dirty="0" smtClean="0">
                <a:solidFill>
                  <a:srgbClr val="002060"/>
                </a:solidFill>
                <a:latin typeface="+mn-lt"/>
                <a:ea typeface="+mn-ea"/>
                <a:cs typeface="Arial" panose="020B0604020202020204" pitchFamily="34" charset="0"/>
              </a:rPr>
              <a:t/>
            </a:r>
            <a:br>
              <a:rPr lang="ru-RU" sz="2000" b="1" dirty="0" smtClean="0">
                <a:solidFill>
                  <a:srgbClr val="002060"/>
                </a:solidFill>
                <a:latin typeface="+mn-lt"/>
                <a:ea typeface="+mn-ea"/>
                <a:cs typeface="Arial" panose="020B0604020202020204" pitchFamily="34" charset="0"/>
              </a:rPr>
            </a:br>
            <a:r>
              <a:rPr lang="ru-RU" sz="2000" b="1" dirty="0" smtClean="0">
                <a:solidFill>
                  <a:srgbClr val="002060"/>
                </a:solidFill>
                <a:latin typeface="+mn-lt"/>
                <a:ea typeface="+mn-ea"/>
                <a:cs typeface="Arial" panose="020B0604020202020204" pitchFamily="34" charset="0"/>
              </a:rPr>
              <a:t>Пособия </a:t>
            </a:r>
            <a:r>
              <a:rPr lang="ru-RU" sz="2000" b="1" dirty="0">
                <a:solidFill>
                  <a:srgbClr val="002060"/>
                </a:solidFill>
                <a:latin typeface="+mn-lt"/>
                <a:ea typeface="+mn-ea"/>
                <a:cs typeface="Arial" panose="020B0604020202020204" pitchFamily="34" charset="0"/>
              </a:rPr>
              <a:t>по временной нетрудоспособности, </a:t>
            </a:r>
            <a:r>
              <a:rPr lang="ru-RU" sz="2000" b="1" dirty="0" smtClean="0">
                <a:solidFill>
                  <a:srgbClr val="002060"/>
                </a:solidFill>
                <a:latin typeface="+mn-lt"/>
                <a:ea typeface="+mn-ea"/>
                <a:cs typeface="Arial" panose="020B0604020202020204" pitchFamily="34" charset="0"/>
              </a:rPr>
              <a:t>по </a:t>
            </a:r>
            <a:r>
              <a:rPr lang="ru-RU" sz="2000" b="1" dirty="0">
                <a:solidFill>
                  <a:srgbClr val="002060"/>
                </a:solidFill>
                <a:latin typeface="+mn-lt"/>
                <a:ea typeface="+mn-ea"/>
                <a:cs typeface="Arial" panose="020B0604020202020204" pitchFamily="34" charset="0"/>
              </a:rPr>
              <a:t>беременности и родам</a:t>
            </a:r>
          </a:p>
        </p:txBody>
      </p:sp>
      <p:sp>
        <p:nvSpPr>
          <p:cNvPr id="4" name="Овал 3"/>
          <p:cNvSpPr/>
          <p:nvPr/>
        </p:nvSpPr>
        <p:spPr>
          <a:xfrm>
            <a:off x="688589" y="1118843"/>
            <a:ext cx="595313" cy="582612"/>
          </a:xfrm>
          <a:prstGeom prst="ellipse">
            <a:avLst/>
          </a:prstGeom>
          <a:noFill/>
          <a:ln w="25400" cmpd="sng">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dirty="0">
                <a:solidFill>
                  <a:schemeClr val="accent5">
                    <a:lumMod val="75000"/>
                  </a:schemeClr>
                </a:solidFill>
                <a:latin typeface="Arial" panose="020B0604020202020204" pitchFamily="34" charset="0"/>
                <a:cs typeface="Arial" panose="020B0604020202020204" pitchFamily="34" charset="0"/>
              </a:rPr>
              <a:t>1</a:t>
            </a:r>
          </a:p>
        </p:txBody>
      </p:sp>
      <p:sp>
        <p:nvSpPr>
          <p:cNvPr id="12" name="Скругленный прямоугольник 11"/>
          <p:cNvSpPr/>
          <p:nvPr/>
        </p:nvSpPr>
        <p:spPr>
          <a:xfrm>
            <a:off x="1480954" y="932248"/>
            <a:ext cx="9843538" cy="1131941"/>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2000" b="1" dirty="0" smtClean="0">
                <a:solidFill>
                  <a:srgbClr val="002060"/>
                </a:solidFill>
                <a:cs typeface="Arial" panose="020B0604020202020204" pitchFamily="34" charset="0"/>
              </a:rPr>
              <a:t>Основание </a:t>
            </a:r>
            <a:r>
              <a:rPr lang="ru-RU" sz="2000" b="1" dirty="0">
                <a:solidFill>
                  <a:srgbClr val="002060"/>
                </a:solidFill>
                <a:cs typeface="Arial" panose="020B0604020202020204" pitchFamily="34" charset="0"/>
              </a:rPr>
              <a:t>для назначения и выплаты – ЭЛН</a:t>
            </a:r>
          </a:p>
          <a:p>
            <a:pPr>
              <a:defRPr/>
            </a:pPr>
            <a:endParaRPr lang="ru-RU" dirty="0" smtClean="0">
              <a:solidFill>
                <a:schemeClr val="tx1"/>
              </a:solidFill>
              <a:cs typeface="Arial" panose="020B0604020202020204" pitchFamily="34" charset="0"/>
            </a:endParaRPr>
          </a:p>
          <a:p>
            <a:pPr>
              <a:defRPr/>
            </a:pPr>
            <a:r>
              <a:rPr lang="ru-RU" dirty="0" smtClean="0">
                <a:solidFill>
                  <a:schemeClr val="tx1"/>
                </a:solidFill>
                <a:cs typeface="Arial" panose="020B0604020202020204" pitchFamily="34" charset="0"/>
              </a:rPr>
              <a:t>* </a:t>
            </a:r>
            <a:r>
              <a:rPr lang="ru-RU" dirty="0">
                <a:solidFill>
                  <a:srgbClr val="002060"/>
                </a:solidFill>
                <a:cs typeface="Arial" panose="020B0604020202020204" pitchFamily="34" charset="0"/>
              </a:rPr>
              <a:t>ЭЛН формируется в </a:t>
            </a:r>
            <a:r>
              <a:rPr lang="ru-RU" dirty="0" err="1">
                <a:solidFill>
                  <a:srgbClr val="002060"/>
                </a:solidFill>
                <a:cs typeface="Arial" panose="020B0604020202020204" pitchFamily="34" charset="0"/>
              </a:rPr>
              <a:t>медорганизации</a:t>
            </a:r>
            <a:r>
              <a:rPr lang="ru-RU" dirty="0">
                <a:solidFill>
                  <a:srgbClr val="002060"/>
                </a:solidFill>
                <a:cs typeface="Arial" panose="020B0604020202020204" pitchFamily="34" charset="0"/>
              </a:rPr>
              <a:t> → размещается в ИС страховщика →  подписывается   УКЭП медработника и </a:t>
            </a:r>
            <a:r>
              <a:rPr lang="ru-RU" dirty="0" err="1">
                <a:solidFill>
                  <a:srgbClr val="002060"/>
                </a:solidFill>
                <a:cs typeface="Arial" panose="020B0604020202020204" pitchFamily="34" charset="0"/>
              </a:rPr>
              <a:t>медорганизации</a:t>
            </a:r>
            <a:r>
              <a:rPr lang="ru-RU" dirty="0">
                <a:solidFill>
                  <a:srgbClr val="002060"/>
                </a:solidFill>
                <a:cs typeface="Arial" panose="020B0604020202020204" pitchFamily="34" charset="0"/>
              </a:rPr>
              <a:t> </a:t>
            </a:r>
          </a:p>
        </p:txBody>
      </p:sp>
      <p:sp>
        <p:nvSpPr>
          <p:cNvPr id="16" name="Скругленный прямоугольник 15"/>
          <p:cNvSpPr/>
          <p:nvPr/>
        </p:nvSpPr>
        <p:spPr>
          <a:xfrm>
            <a:off x="1480954" y="2252062"/>
            <a:ext cx="9843538" cy="1997075"/>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2000" b="1" dirty="0">
                <a:solidFill>
                  <a:srgbClr val="002060"/>
                </a:solidFill>
                <a:cs typeface="Arial" panose="020B0604020202020204" pitchFamily="34" charset="0"/>
              </a:rPr>
              <a:t>Оператор ЕИИС «Соцстрах» обеспечивает (в </a:t>
            </a:r>
            <a:r>
              <a:rPr lang="ru-RU" sz="2000" b="1" dirty="0" err="1">
                <a:solidFill>
                  <a:srgbClr val="002060"/>
                </a:solidFill>
                <a:cs typeface="Arial" panose="020B0604020202020204" pitchFamily="34" charset="0"/>
              </a:rPr>
              <a:t>т.ч</a:t>
            </a:r>
            <a:r>
              <a:rPr lang="ru-RU" sz="2000" b="1" dirty="0">
                <a:solidFill>
                  <a:srgbClr val="002060"/>
                </a:solidFill>
                <a:cs typeface="Arial" panose="020B0604020202020204" pitchFamily="34" charset="0"/>
              </a:rPr>
              <a:t>. в автоматизированном режиме) формирование и направление запроса в ПФР</a:t>
            </a:r>
            <a:r>
              <a:rPr lang="ru-RU" sz="2000" b="1" dirty="0">
                <a:solidFill>
                  <a:schemeClr val="tx1"/>
                </a:solidFill>
                <a:cs typeface="Arial" panose="020B0604020202020204" pitchFamily="34" charset="0"/>
              </a:rPr>
              <a:t> </a:t>
            </a:r>
            <a:r>
              <a:rPr lang="ru-RU" sz="1200" dirty="0">
                <a:solidFill>
                  <a:srgbClr val="002060"/>
                </a:solidFill>
                <a:cs typeface="Arial" panose="020B0604020202020204" pitchFamily="34" charset="0"/>
              </a:rPr>
              <a:t>(содержит ФИО, дату рождения, СНИЛС)</a:t>
            </a:r>
          </a:p>
          <a:p>
            <a:pPr>
              <a:defRPr/>
            </a:pPr>
            <a:r>
              <a:rPr lang="ru-RU" sz="2000" b="1" dirty="0">
                <a:solidFill>
                  <a:srgbClr val="002060"/>
                </a:solidFill>
                <a:cs typeface="Arial" panose="020B0604020202020204" pitchFamily="34" charset="0"/>
              </a:rPr>
              <a:t>Цель запроса</a:t>
            </a:r>
            <a:r>
              <a:rPr lang="ru-RU" sz="2000" dirty="0">
                <a:solidFill>
                  <a:srgbClr val="002060"/>
                </a:solidFill>
                <a:cs typeface="Arial" panose="020B0604020202020204" pitchFamily="34" charset="0"/>
              </a:rPr>
              <a:t>: - идентификация застрахованного лица;</a:t>
            </a:r>
          </a:p>
          <a:p>
            <a:pPr>
              <a:defRPr/>
            </a:pPr>
            <a:r>
              <a:rPr lang="ru-RU" sz="2000" dirty="0">
                <a:solidFill>
                  <a:srgbClr val="002060"/>
                </a:solidFill>
                <a:cs typeface="Arial" panose="020B0604020202020204" pitchFamily="34" charset="0"/>
              </a:rPr>
              <a:t>	   </a:t>
            </a:r>
            <a:r>
              <a:rPr lang="ru-RU" sz="2000" dirty="0" smtClean="0">
                <a:solidFill>
                  <a:srgbClr val="002060"/>
                </a:solidFill>
                <a:cs typeface="Arial" panose="020B0604020202020204" pitchFamily="34" charset="0"/>
              </a:rPr>
              <a:t>            - </a:t>
            </a:r>
            <a:r>
              <a:rPr lang="ru-RU" sz="2000" dirty="0">
                <a:solidFill>
                  <a:srgbClr val="002060"/>
                </a:solidFill>
                <a:cs typeface="Arial" panose="020B0604020202020204" pitchFamily="34" charset="0"/>
              </a:rPr>
              <a:t>проверка факта его трудоустройства  у соответствующего (</a:t>
            </a:r>
            <a:r>
              <a:rPr lang="ru-RU" sz="2000" dirty="0" err="1" smtClean="0">
                <a:solidFill>
                  <a:srgbClr val="002060"/>
                </a:solidFill>
                <a:cs typeface="Arial" panose="020B0604020202020204" pitchFamily="34" charset="0"/>
              </a:rPr>
              <a:t>щих</a:t>
            </a:r>
            <a:r>
              <a:rPr lang="ru-RU" sz="2000" dirty="0" smtClean="0">
                <a:solidFill>
                  <a:srgbClr val="002060"/>
                </a:solidFill>
                <a:cs typeface="Arial" panose="020B0604020202020204" pitchFamily="34" charset="0"/>
              </a:rPr>
              <a:t>)                       </a:t>
            </a:r>
          </a:p>
          <a:p>
            <a:pPr>
              <a:defRPr/>
            </a:pPr>
            <a:r>
              <a:rPr lang="ru-RU" sz="2000" dirty="0">
                <a:solidFill>
                  <a:srgbClr val="002060"/>
                </a:solidFill>
                <a:cs typeface="Arial" panose="020B0604020202020204" pitchFamily="34" charset="0"/>
              </a:rPr>
              <a:t> </a:t>
            </a:r>
            <a:r>
              <a:rPr lang="ru-RU" sz="2000" dirty="0" smtClean="0">
                <a:solidFill>
                  <a:srgbClr val="002060"/>
                </a:solidFill>
                <a:cs typeface="Arial" panose="020B0604020202020204" pitchFamily="34" charset="0"/>
              </a:rPr>
              <a:t>                                 страхователя(ей</a:t>
            </a:r>
            <a:r>
              <a:rPr lang="ru-RU" sz="2000" dirty="0">
                <a:solidFill>
                  <a:srgbClr val="002060"/>
                </a:solidFill>
                <a:cs typeface="Arial" panose="020B0604020202020204" pitchFamily="34" charset="0"/>
              </a:rPr>
              <a:t>)     </a:t>
            </a:r>
          </a:p>
          <a:p>
            <a:pPr>
              <a:defRPr/>
            </a:pPr>
            <a:r>
              <a:rPr lang="ru-RU" sz="2000" dirty="0">
                <a:solidFill>
                  <a:srgbClr val="002060"/>
                </a:solidFill>
                <a:cs typeface="Arial" panose="020B0604020202020204" pitchFamily="34" charset="0"/>
              </a:rPr>
              <a:t>	    </a:t>
            </a:r>
            <a:r>
              <a:rPr lang="ru-RU" sz="2000" dirty="0" smtClean="0">
                <a:solidFill>
                  <a:srgbClr val="002060"/>
                </a:solidFill>
                <a:cs typeface="Arial" panose="020B0604020202020204" pitchFamily="34" charset="0"/>
              </a:rPr>
              <a:t>           - </a:t>
            </a:r>
            <a:r>
              <a:rPr lang="ru-RU" sz="2000" dirty="0">
                <a:solidFill>
                  <a:srgbClr val="002060"/>
                </a:solidFill>
                <a:cs typeface="Arial" panose="020B0604020202020204" pitchFamily="34" charset="0"/>
              </a:rPr>
              <a:t>получение сведений о страхователе (</a:t>
            </a:r>
            <a:r>
              <a:rPr lang="ru-RU" sz="2000" dirty="0" err="1">
                <a:solidFill>
                  <a:srgbClr val="002060"/>
                </a:solidFill>
                <a:cs typeface="Arial" panose="020B0604020202020204" pitchFamily="34" charset="0"/>
              </a:rPr>
              <a:t>ях</a:t>
            </a:r>
            <a:r>
              <a:rPr lang="ru-RU" sz="2000" dirty="0">
                <a:solidFill>
                  <a:srgbClr val="002060"/>
                </a:solidFill>
                <a:cs typeface="Arial" panose="020B0604020202020204" pitchFamily="34" charset="0"/>
              </a:rPr>
              <a:t>), включая ИНН и КПП 	  </a:t>
            </a:r>
          </a:p>
        </p:txBody>
      </p:sp>
      <p:sp>
        <p:nvSpPr>
          <p:cNvPr id="17" name="Овал 16"/>
          <p:cNvSpPr/>
          <p:nvPr/>
        </p:nvSpPr>
        <p:spPr>
          <a:xfrm>
            <a:off x="690715" y="2959292"/>
            <a:ext cx="595313" cy="582613"/>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2</a:t>
            </a:r>
          </a:p>
        </p:txBody>
      </p:sp>
      <p:sp>
        <p:nvSpPr>
          <p:cNvPr id="18" name="Овал 17"/>
          <p:cNvSpPr/>
          <p:nvPr/>
        </p:nvSpPr>
        <p:spPr>
          <a:xfrm>
            <a:off x="690715" y="5133181"/>
            <a:ext cx="595312" cy="582612"/>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3</a:t>
            </a:r>
          </a:p>
        </p:txBody>
      </p:sp>
      <p:sp>
        <p:nvSpPr>
          <p:cNvPr id="19" name="Стрелка вниз 18"/>
          <p:cNvSpPr/>
          <p:nvPr/>
        </p:nvSpPr>
        <p:spPr>
          <a:xfrm>
            <a:off x="846327" y="1993045"/>
            <a:ext cx="317462" cy="479743"/>
          </a:xfrm>
          <a:prstGeom prst="downArrow">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0" name="Стрелка вниз 19"/>
          <p:cNvSpPr/>
          <p:nvPr/>
        </p:nvSpPr>
        <p:spPr>
          <a:xfrm>
            <a:off x="846326" y="4094291"/>
            <a:ext cx="350838" cy="486504"/>
          </a:xfrm>
          <a:prstGeom prst="downArrow">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3" name="Скругленный прямоугольник 12"/>
          <p:cNvSpPr/>
          <p:nvPr/>
        </p:nvSpPr>
        <p:spPr>
          <a:xfrm>
            <a:off x="1480954" y="4357687"/>
            <a:ext cx="9843538" cy="2133600"/>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ru-RU" b="1" dirty="0">
              <a:solidFill>
                <a:srgbClr val="002060"/>
              </a:solidFill>
              <a:cs typeface="Arial" panose="020B0604020202020204" pitchFamily="34" charset="0"/>
            </a:endParaRPr>
          </a:p>
          <a:p>
            <a:pPr>
              <a:defRPr/>
            </a:pPr>
            <a:r>
              <a:rPr lang="ru-RU" sz="2000" b="1" dirty="0">
                <a:solidFill>
                  <a:srgbClr val="002060"/>
                </a:solidFill>
                <a:cs typeface="Arial" panose="020B0604020202020204" pitchFamily="34" charset="0"/>
              </a:rPr>
              <a:t>ПФР отвечает на запрос в течение 1 календарного дня</a:t>
            </a:r>
          </a:p>
          <a:p>
            <a:pPr>
              <a:defRPr/>
            </a:pPr>
            <a:r>
              <a:rPr lang="ru-RU" sz="2000" dirty="0">
                <a:solidFill>
                  <a:srgbClr val="002060"/>
                </a:solidFill>
              </a:rPr>
              <a:t>- о соответствии (не соответствии) данных застрахованного лица, содержащихся в запросе, сведениям индивидуального (персонифицированного) учета в системе обязательного пенсионного страхования;</a:t>
            </a:r>
          </a:p>
          <a:p>
            <a:pPr>
              <a:defRPr/>
            </a:pPr>
            <a:r>
              <a:rPr lang="ru-RU" sz="2000" dirty="0">
                <a:solidFill>
                  <a:srgbClr val="002060"/>
                </a:solidFill>
              </a:rPr>
              <a:t>- о страхователе (страхователях) застрахованного лица, у которого занято застрахованное лицо, включая ИНН и КПП, либо об отсутствии страхователя.</a:t>
            </a:r>
          </a:p>
          <a:p>
            <a:pPr>
              <a:defRPr/>
            </a:pPr>
            <a:r>
              <a:rPr lang="ru-RU" sz="2000" b="1" dirty="0">
                <a:solidFill>
                  <a:srgbClr val="002060"/>
                </a:solidFill>
                <a:cs typeface="Arial" panose="020B0604020202020204" pitchFamily="34" charset="0"/>
              </a:rPr>
              <a:t> </a:t>
            </a:r>
          </a:p>
        </p:txBody>
      </p:sp>
      <p:sp>
        <p:nvSpPr>
          <p:cNvPr id="7179" name="TextBox 4"/>
          <p:cNvSpPr txBox="1">
            <a:spLocks noChangeArrowheads="1"/>
          </p:cNvSpPr>
          <p:nvPr/>
        </p:nvSpPr>
        <p:spPr bwMode="auto">
          <a:xfrm>
            <a:off x="11499728" y="6491287"/>
            <a:ext cx="26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sz="1200" dirty="0" smtClean="0">
                <a:latin typeface="Times New Roman" panose="02020603050405020304" pitchFamily="18" charset="0"/>
                <a:cs typeface="Times New Roman" panose="02020603050405020304" pitchFamily="18" charset="0"/>
              </a:rPr>
              <a:t>6</a:t>
            </a:r>
            <a:endParaRPr lang="ru-RU" altLang="ru-RU" sz="1200" dirty="0">
              <a:latin typeface="Times New Roman" panose="02020603050405020304" pitchFamily="18" charset="0"/>
              <a:cs typeface="Times New Roman" panose="02020603050405020304" pitchFamily="18" charset="0"/>
            </a:endParaRPr>
          </a:p>
        </p:txBody>
      </p:sp>
      <p:grpSp>
        <p:nvGrpSpPr>
          <p:cNvPr id="14" name="Group 4"/>
          <p:cNvGrpSpPr>
            <a:grpSpLocks/>
          </p:cNvGrpSpPr>
          <p:nvPr/>
        </p:nvGrpSpPr>
        <p:grpSpPr bwMode="auto">
          <a:xfrm>
            <a:off x="114300" y="629727"/>
            <a:ext cx="12077700" cy="189781"/>
            <a:chOff x="-2" y="284"/>
            <a:chExt cx="5762" cy="33"/>
          </a:xfrm>
        </p:grpSpPr>
        <p:sp>
          <p:nvSpPr>
            <p:cNvPr id="15" name="Line 6"/>
            <p:cNvSpPr>
              <a:spLocks noChangeShapeType="1"/>
            </p:cNvSpPr>
            <p:nvPr/>
          </p:nvSpPr>
          <p:spPr bwMode="auto">
            <a:xfrm>
              <a:off x="650" y="288"/>
              <a:ext cx="5110"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21" name="Line 7"/>
            <p:cNvSpPr>
              <a:spLocks noChangeShapeType="1"/>
            </p:cNvSpPr>
            <p:nvPr/>
          </p:nvSpPr>
          <p:spPr bwMode="auto">
            <a:xfrm>
              <a:off x="650" y="316"/>
              <a:ext cx="5110" cy="1"/>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22" name="Line 9"/>
            <p:cNvSpPr>
              <a:spLocks noChangeShapeType="1"/>
            </p:cNvSpPr>
            <p:nvPr/>
          </p:nvSpPr>
          <p:spPr bwMode="auto">
            <a:xfrm>
              <a:off x="-2" y="284"/>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23" name="Line 10"/>
            <p:cNvSpPr>
              <a:spLocks noChangeShapeType="1"/>
            </p:cNvSpPr>
            <p:nvPr/>
          </p:nvSpPr>
          <p:spPr bwMode="auto">
            <a:xfrm>
              <a:off x="-2" y="316"/>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grpSp>
      <p:pic>
        <p:nvPicPr>
          <p:cNvPr id="2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6628" y="122487"/>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81720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Скругленный прямоугольник 11"/>
          <p:cNvSpPr/>
          <p:nvPr/>
        </p:nvSpPr>
        <p:spPr>
          <a:xfrm>
            <a:off x="1480953" y="1052423"/>
            <a:ext cx="10252337" cy="1427253"/>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ru-RU" sz="2000" dirty="0">
              <a:solidFill>
                <a:srgbClr val="002060"/>
              </a:solidFill>
              <a:cs typeface="Arial" panose="020B0604020202020204" pitchFamily="34" charset="0"/>
            </a:endParaRPr>
          </a:p>
          <a:p>
            <a:pPr>
              <a:defRPr/>
            </a:pPr>
            <a:endParaRPr lang="ru-RU" sz="2000" dirty="0">
              <a:solidFill>
                <a:srgbClr val="002060"/>
              </a:solidFill>
              <a:cs typeface="Arial" panose="020B0604020202020204" pitchFamily="34" charset="0"/>
            </a:endParaRPr>
          </a:p>
          <a:p>
            <a:pPr>
              <a:defRPr/>
            </a:pPr>
            <a:r>
              <a:rPr lang="ru-RU" sz="2000" dirty="0">
                <a:solidFill>
                  <a:srgbClr val="002060"/>
                </a:solidFill>
                <a:cs typeface="Arial" panose="020B0604020202020204" pitchFamily="34" charset="0"/>
              </a:rPr>
              <a:t>Страхователю направляется информация об открытии ЭЛН (а также о закрытии, продлении, аннулировании, направлении ЗЛ на МСЭ и при необходимости запрос о предоставлении сведений). </a:t>
            </a:r>
          </a:p>
          <a:p>
            <a:pPr>
              <a:defRPr/>
            </a:pPr>
            <a:r>
              <a:rPr lang="ru-RU" sz="2000" dirty="0" smtClean="0">
                <a:solidFill>
                  <a:srgbClr val="002060"/>
                </a:solidFill>
                <a:cs typeface="Arial" panose="020B0604020202020204" pitchFamily="34" charset="0"/>
              </a:rPr>
              <a:t>Застрахованному </a:t>
            </a:r>
            <a:r>
              <a:rPr lang="ru-RU" sz="2000" dirty="0">
                <a:solidFill>
                  <a:srgbClr val="002060"/>
                </a:solidFill>
                <a:cs typeface="Arial" panose="020B0604020202020204" pitchFamily="34" charset="0"/>
              </a:rPr>
              <a:t>лицу в ЛК на ЕПГУ – сведения об открытии ЭЛН</a:t>
            </a:r>
          </a:p>
          <a:p>
            <a:pPr algn="ctr">
              <a:defRPr/>
            </a:pPr>
            <a:endParaRPr lang="ru-RU" dirty="0">
              <a:solidFill>
                <a:schemeClr val="tx1"/>
              </a:solidFill>
              <a:latin typeface="Arial" panose="020B0604020202020204" pitchFamily="34" charset="0"/>
              <a:cs typeface="Arial" panose="020B0604020202020204" pitchFamily="34" charset="0"/>
            </a:endParaRPr>
          </a:p>
          <a:p>
            <a:pPr algn="ctr">
              <a:defRPr/>
            </a:pPr>
            <a:endParaRPr lang="ru-RU" dirty="0">
              <a:solidFill>
                <a:schemeClr val="tx1"/>
              </a:solidFill>
              <a:latin typeface="Arial" panose="020B0604020202020204" pitchFamily="34" charset="0"/>
              <a:cs typeface="Arial" panose="020B0604020202020204" pitchFamily="34" charset="0"/>
            </a:endParaRPr>
          </a:p>
        </p:txBody>
      </p:sp>
      <p:sp>
        <p:nvSpPr>
          <p:cNvPr id="14" name="Скругленный прямоугольник 13"/>
          <p:cNvSpPr/>
          <p:nvPr/>
        </p:nvSpPr>
        <p:spPr>
          <a:xfrm>
            <a:off x="1480952" y="4262439"/>
            <a:ext cx="10252339" cy="2416175"/>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b="1" u="sng" dirty="0">
                <a:solidFill>
                  <a:srgbClr val="002060"/>
                </a:solidFill>
              </a:rPr>
              <a:t>Страховщик вправе запросить сведения:</a:t>
            </a:r>
          </a:p>
          <a:p>
            <a:pPr>
              <a:defRPr/>
            </a:pPr>
            <a:r>
              <a:rPr lang="ru-RU" dirty="0">
                <a:solidFill>
                  <a:srgbClr val="002060"/>
                </a:solidFill>
              </a:rPr>
              <a:t>- </a:t>
            </a:r>
            <a:r>
              <a:rPr lang="ru-RU" i="1" u="sng" dirty="0">
                <a:solidFill>
                  <a:srgbClr val="002060"/>
                </a:solidFill>
              </a:rPr>
              <a:t>ЕГР ЗАГС </a:t>
            </a:r>
            <a:r>
              <a:rPr lang="ru-RU" dirty="0">
                <a:solidFill>
                  <a:srgbClr val="002060"/>
                </a:solidFill>
              </a:rPr>
              <a:t>- о </a:t>
            </a:r>
            <a:r>
              <a:rPr lang="ru-RU" dirty="0" err="1">
                <a:solidFill>
                  <a:srgbClr val="002060"/>
                </a:solidFill>
              </a:rPr>
              <a:t>гос.регистрации</a:t>
            </a:r>
            <a:r>
              <a:rPr lang="ru-RU" dirty="0">
                <a:solidFill>
                  <a:srgbClr val="002060"/>
                </a:solidFill>
              </a:rPr>
              <a:t> актов гражданского состояния</a:t>
            </a:r>
          </a:p>
          <a:p>
            <a:pPr>
              <a:defRPr/>
            </a:pPr>
            <a:r>
              <a:rPr lang="ru-RU" dirty="0">
                <a:solidFill>
                  <a:srgbClr val="002060"/>
                </a:solidFill>
              </a:rPr>
              <a:t>- </a:t>
            </a:r>
            <a:r>
              <a:rPr lang="ru-RU" i="1" u="sng" dirty="0">
                <a:solidFill>
                  <a:srgbClr val="002060"/>
                </a:solidFill>
              </a:rPr>
              <a:t>ЕГИССО </a:t>
            </a:r>
            <a:r>
              <a:rPr lang="ru-RU" dirty="0">
                <a:solidFill>
                  <a:srgbClr val="002060"/>
                </a:solidFill>
              </a:rPr>
              <a:t>- об отнесении застрахованного лица к категории ЧАЭС («Маяк», «</a:t>
            </a:r>
            <a:r>
              <a:rPr lang="ru-RU" dirty="0" err="1">
                <a:solidFill>
                  <a:srgbClr val="002060"/>
                </a:solidFill>
              </a:rPr>
              <a:t>Теча</a:t>
            </a:r>
            <a:r>
              <a:rPr lang="ru-RU" dirty="0">
                <a:solidFill>
                  <a:srgbClr val="002060"/>
                </a:solidFill>
              </a:rPr>
              <a:t>», Семипалатинский полигон)</a:t>
            </a:r>
          </a:p>
          <a:p>
            <a:pPr>
              <a:defRPr/>
            </a:pPr>
            <a:r>
              <a:rPr lang="ru-RU" dirty="0">
                <a:solidFill>
                  <a:srgbClr val="002060"/>
                </a:solidFill>
              </a:rPr>
              <a:t>- </a:t>
            </a:r>
            <a:r>
              <a:rPr lang="ru-RU" i="1" u="sng" dirty="0">
                <a:solidFill>
                  <a:srgbClr val="002060"/>
                </a:solidFill>
              </a:rPr>
              <a:t>ФРИ</a:t>
            </a:r>
            <a:r>
              <a:rPr lang="ru-RU" dirty="0">
                <a:solidFill>
                  <a:srgbClr val="002060"/>
                </a:solidFill>
              </a:rPr>
              <a:t> - о наличии у застрахованного лица инвалидности</a:t>
            </a:r>
          </a:p>
          <a:p>
            <a:pPr>
              <a:defRPr/>
            </a:pPr>
            <a:r>
              <a:rPr lang="ru-RU" dirty="0">
                <a:solidFill>
                  <a:srgbClr val="002060"/>
                </a:solidFill>
              </a:rPr>
              <a:t>- </a:t>
            </a:r>
            <a:r>
              <a:rPr lang="ru-RU" i="1" u="sng" dirty="0">
                <a:solidFill>
                  <a:srgbClr val="002060"/>
                </a:solidFill>
              </a:rPr>
              <a:t>ФССП</a:t>
            </a:r>
            <a:r>
              <a:rPr lang="ru-RU" dirty="0">
                <a:solidFill>
                  <a:srgbClr val="002060"/>
                </a:solidFill>
              </a:rPr>
              <a:t> - исполнительные документы, предусматривающие обращение взыскания на пособие по ВН</a:t>
            </a:r>
          </a:p>
          <a:p>
            <a:pPr>
              <a:defRPr/>
            </a:pPr>
            <a:r>
              <a:rPr lang="ru-RU" dirty="0">
                <a:solidFill>
                  <a:srgbClr val="002060"/>
                </a:solidFill>
              </a:rPr>
              <a:t>- </a:t>
            </a:r>
            <a:r>
              <a:rPr lang="ru-RU" i="1" u="sng" dirty="0">
                <a:solidFill>
                  <a:srgbClr val="002060"/>
                </a:solidFill>
              </a:rPr>
              <a:t>ФНС</a:t>
            </a:r>
            <a:r>
              <a:rPr lang="ru-RU" dirty="0">
                <a:solidFill>
                  <a:srgbClr val="002060"/>
                </a:solidFill>
              </a:rPr>
              <a:t> - подтверждающие прекращение страхователем деятельности в случае отсутствия таких сведений у страховщика</a:t>
            </a:r>
          </a:p>
        </p:txBody>
      </p:sp>
      <p:sp>
        <p:nvSpPr>
          <p:cNvPr id="16" name="Скругленный прямоугольник 15"/>
          <p:cNvSpPr/>
          <p:nvPr/>
        </p:nvSpPr>
        <p:spPr>
          <a:xfrm>
            <a:off x="1480953" y="2690813"/>
            <a:ext cx="10252337" cy="1344612"/>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2000" dirty="0">
                <a:solidFill>
                  <a:srgbClr val="002060"/>
                </a:solidFill>
                <a:cs typeface="Arial" panose="020B0604020202020204" pitchFamily="34" charset="0"/>
              </a:rPr>
              <a:t>Страхователь </a:t>
            </a:r>
            <a:r>
              <a:rPr lang="ru-RU" sz="2000" b="1" dirty="0">
                <a:solidFill>
                  <a:srgbClr val="002060"/>
                </a:solidFill>
                <a:cs typeface="Arial" panose="020B0604020202020204" pitchFamily="34" charset="0"/>
              </a:rPr>
              <a:t>не позднее 3-х рабочих дней со дня получения сведений о закрытии ЭЛН </a:t>
            </a:r>
            <a:r>
              <a:rPr lang="ru-RU" sz="2000" dirty="0">
                <a:solidFill>
                  <a:srgbClr val="002060"/>
                </a:solidFill>
                <a:cs typeface="Arial" panose="020B0604020202020204" pitchFamily="34" charset="0"/>
              </a:rPr>
              <a:t>и запроса о предоставлении сведений (при необходимости) размещает в ЕИИС «Соцстрах» сведения, необходимые для назначения и выплаты пособий</a:t>
            </a:r>
          </a:p>
        </p:txBody>
      </p:sp>
      <p:sp>
        <p:nvSpPr>
          <p:cNvPr id="10" name="Овал 9"/>
          <p:cNvSpPr/>
          <p:nvPr/>
        </p:nvSpPr>
        <p:spPr>
          <a:xfrm>
            <a:off x="673250" y="1195864"/>
            <a:ext cx="630237" cy="584200"/>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4</a:t>
            </a:r>
          </a:p>
        </p:txBody>
      </p:sp>
      <p:sp>
        <p:nvSpPr>
          <p:cNvPr id="13" name="Овал 12"/>
          <p:cNvSpPr/>
          <p:nvPr/>
        </p:nvSpPr>
        <p:spPr>
          <a:xfrm>
            <a:off x="692330" y="3071812"/>
            <a:ext cx="638175" cy="582613"/>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5</a:t>
            </a:r>
          </a:p>
        </p:txBody>
      </p:sp>
      <p:sp>
        <p:nvSpPr>
          <p:cNvPr id="19" name="Стрелка вниз 18"/>
          <p:cNvSpPr/>
          <p:nvPr/>
        </p:nvSpPr>
        <p:spPr>
          <a:xfrm>
            <a:off x="821864" y="2186556"/>
            <a:ext cx="379105" cy="478763"/>
          </a:xfrm>
          <a:prstGeom prst="downArrow">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1" name="Заголовок 1"/>
          <p:cNvSpPr>
            <a:spLocks noGrp="1"/>
          </p:cNvSpPr>
          <p:nvPr>
            <p:ph type="ctrTitle"/>
          </p:nvPr>
        </p:nvSpPr>
        <p:spPr>
          <a:xfrm>
            <a:off x="1940943" y="0"/>
            <a:ext cx="8799438" cy="709504"/>
          </a:xfrm>
        </p:spPr>
        <p:txBody>
          <a:bodyPr>
            <a:noAutofit/>
          </a:bodyPr>
          <a:lstStyle/>
          <a:p>
            <a:pPr>
              <a:lnSpc>
                <a:spcPct val="100000"/>
              </a:lnSpc>
              <a:spcBef>
                <a:spcPts val="0"/>
              </a:spcBef>
              <a:defRPr/>
            </a:pPr>
            <a:r>
              <a:rPr lang="ru-RU" sz="2000" b="1" dirty="0" smtClean="0">
                <a:solidFill>
                  <a:srgbClr val="002060"/>
                </a:solidFill>
                <a:latin typeface="+mn-lt"/>
                <a:ea typeface="+mn-ea"/>
                <a:cs typeface="Arial" panose="020B0604020202020204" pitchFamily="34" charset="0"/>
              </a:rPr>
              <a:t/>
            </a:r>
            <a:br>
              <a:rPr lang="ru-RU" sz="2000" b="1" dirty="0" smtClean="0">
                <a:solidFill>
                  <a:srgbClr val="002060"/>
                </a:solidFill>
                <a:latin typeface="+mn-lt"/>
                <a:ea typeface="+mn-ea"/>
                <a:cs typeface="Arial" panose="020B0604020202020204" pitchFamily="34" charset="0"/>
              </a:rPr>
            </a:br>
            <a:r>
              <a:rPr lang="ru-RU" sz="2000" b="1" dirty="0">
                <a:solidFill>
                  <a:srgbClr val="002060"/>
                </a:solidFill>
                <a:latin typeface="+mn-lt"/>
                <a:ea typeface="+mn-ea"/>
                <a:cs typeface="Arial" panose="020B0604020202020204" pitchFamily="34" charset="0"/>
              </a:rPr>
              <a:t/>
            </a:r>
            <a:br>
              <a:rPr lang="ru-RU" sz="2000" b="1" dirty="0">
                <a:solidFill>
                  <a:srgbClr val="002060"/>
                </a:solidFill>
                <a:latin typeface="+mn-lt"/>
                <a:ea typeface="+mn-ea"/>
                <a:cs typeface="Arial" panose="020B0604020202020204" pitchFamily="34" charset="0"/>
              </a:rPr>
            </a:br>
            <a:r>
              <a:rPr lang="ru-RU" sz="2000" b="1" dirty="0" smtClean="0">
                <a:solidFill>
                  <a:srgbClr val="002060"/>
                </a:solidFill>
                <a:latin typeface="+mn-lt"/>
                <a:ea typeface="+mn-ea"/>
                <a:cs typeface="Arial" panose="020B0604020202020204" pitchFamily="34" charset="0"/>
              </a:rPr>
              <a:t/>
            </a:r>
            <a:br>
              <a:rPr lang="ru-RU" sz="2000" b="1" dirty="0" smtClean="0">
                <a:solidFill>
                  <a:srgbClr val="002060"/>
                </a:solidFill>
                <a:latin typeface="+mn-lt"/>
                <a:ea typeface="+mn-ea"/>
                <a:cs typeface="Arial" panose="020B0604020202020204" pitchFamily="34" charset="0"/>
              </a:rPr>
            </a:br>
            <a:r>
              <a:rPr lang="ru-RU" sz="2000" b="1" dirty="0">
                <a:solidFill>
                  <a:srgbClr val="002060"/>
                </a:solidFill>
                <a:latin typeface="+mn-lt"/>
                <a:ea typeface="+mn-ea"/>
                <a:cs typeface="Arial" panose="020B0604020202020204" pitchFamily="34" charset="0"/>
              </a:rPr>
              <a:t/>
            </a:r>
            <a:br>
              <a:rPr lang="ru-RU" sz="2000" b="1" dirty="0">
                <a:solidFill>
                  <a:srgbClr val="002060"/>
                </a:solidFill>
                <a:latin typeface="+mn-lt"/>
                <a:ea typeface="+mn-ea"/>
                <a:cs typeface="Arial" panose="020B0604020202020204" pitchFamily="34" charset="0"/>
              </a:rPr>
            </a:br>
            <a:r>
              <a:rPr lang="ru-RU" sz="2000" b="1" dirty="0" smtClean="0">
                <a:solidFill>
                  <a:srgbClr val="002060"/>
                </a:solidFill>
                <a:latin typeface="+mn-lt"/>
                <a:ea typeface="+mn-ea"/>
                <a:cs typeface="Arial" panose="020B0604020202020204" pitchFamily="34" charset="0"/>
              </a:rPr>
              <a:t>Пособия </a:t>
            </a:r>
            <a:r>
              <a:rPr lang="ru-RU" sz="2000" b="1" dirty="0">
                <a:solidFill>
                  <a:srgbClr val="002060"/>
                </a:solidFill>
                <a:latin typeface="+mn-lt"/>
                <a:ea typeface="+mn-ea"/>
                <a:cs typeface="Arial" panose="020B0604020202020204" pitchFamily="34" charset="0"/>
              </a:rPr>
              <a:t>по временной нетрудоспособности, </a:t>
            </a:r>
            <a:r>
              <a:rPr lang="ru-RU" sz="2000" b="1" dirty="0" smtClean="0">
                <a:solidFill>
                  <a:srgbClr val="002060"/>
                </a:solidFill>
                <a:latin typeface="+mn-lt"/>
                <a:ea typeface="+mn-ea"/>
                <a:cs typeface="Arial" panose="020B0604020202020204" pitchFamily="34" charset="0"/>
              </a:rPr>
              <a:t>по </a:t>
            </a:r>
            <a:r>
              <a:rPr lang="ru-RU" sz="2000" b="1" dirty="0">
                <a:solidFill>
                  <a:srgbClr val="002060"/>
                </a:solidFill>
                <a:latin typeface="+mn-lt"/>
                <a:ea typeface="+mn-ea"/>
                <a:cs typeface="Arial" panose="020B0604020202020204" pitchFamily="34" charset="0"/>
              </a:rPr>
              <a:t>беременности и родам</a:t>
            </a:r>
          </a:p>
        </p:txBody>
      </p:sp>
      <p:sp>
        <p:nvSpPr>
          <p:cNvPr id="8201" name="TextBox 4"/>
          <p:cNvSpPr txBox="1">
            <a:spLocks noChangeArrowheads="1"/>
          </p:cNvSpPr>
          <p:nvPr/>
        </p:nvSpPr>
        <p:spPr bwMode="auto">
          <a:xfrm>
            <a:off x="11733291" y="6402389"/>
            <a:ext cx="26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sz="1200" dirty="0" smtClean="0">
                <a:latin typeface="Times New Roman" panose="02020603050405020304" pitchFamily="18" charset="0"/>
                <a:cs typeface="Times New Roman" panose="02020603050405020304" pitchFamily="18" charset="0"/>
              </a:rPr>
              <a:t>7</a:t>
            </a:r>
            <a:endParaRPr lang="ru-RU" altLang="ru-RU" sz="1200" dirty="0">
              <a:latin typeface="Times New Roman" panose="02020603050405020304" pitchFamily="18" charset="0"/>
              <a:cs typeface="Times New Roman" panose="02020603050405020304" pitchFamily="18" charset="0"/>
            </a:endParaRPr>
          </a:p>
        </p:txBody>
      </p:sp>
      <p:grpSp>
        <p:nvGrpSpPr>
          <p:cNvPr id="11" name="Group 4"/>
          <p:cNvGrpSpPr>
            <a:grpSpLocks/>
          </p:cNvGrpSpPr>
          <p:nvPr/>
        </p:nvGrpSpPr>
        <p:grpSpPr bwMode="auto">
          <a:xfrm>
            <a:off x="114300" y="709504"/>
            <a:ext cx="12077700" cy="239402"/>
            <a:chOff x="-2" y="284"/>
            <a:chExt cx="5762" cy="33"/>
          </a:xfrm>
        </p:grpSpPr>
        <p:sp>
          <p:nvSpPr>
            <p:cNvPr id="15" name="Line 6"/>
            <p:cNvSpPr>
              <a:spLocks noChangeShapeType="1"/>
            </p:cNvSpPr>
            <p:nvPr/>
          </p:nvSpPr>
          <p:spPr bwMode="auto">
            <a:xfrm>
              <a:off x="650" y="288"/>
              <a:ext cx="5110"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7" name="Line 7"/>
            <p:cNvSpPr>
              <a:spLocks noChangeShapeType="1"/>
            </p:cNvSpPr>
            <p:nvPr/>
          </p:nvSpPr>
          <p:spPr bwMode="auto">
            <a:xfrm>
              <a:off x="650" y="316"/>
              <a:ext cx="5110" cy="1"/>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8" name="Line 9"/>
            <p:cNvSpPr>
              <a:spLocks noChangeShapeType="1"/>
            </p:cNvSpPr>
            <p:nvPr/>
          </p:nvSpPr>
          <p:spPr bwMode="auto">
            <a:xfrm>
              <a:off x="-2" y="284"/>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20" name="Line 10"/>
            <p:cNvSpPr>
              <a:spLocks noChangeShapeType="1"/>
            </p:cNvSpPr>
            <p:nvPr/>
          </p:nvSpPr>
          <p:spPr bwMode="auto">
            <a:xfrm>
              <a:off x="-2" y="316"/>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grpSp>
      <p:pic>
        <p:nvPicPr>
          <p:cNvPr id="2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790" y="92509"/>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72750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480953" y="623094"/>
            <a:ext cx="10249912" cy="2577306"/>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2000" b="1" dirty="0" smtClean="0">
                <a:solidFill>
                  <a:srgbClr val="002060"/>
                </a:solidFill>
                <a:ea typeface="+mj-ea"/>
                <a:cs typeface="Arial" panose="020B0604020202020204" pitchFamily="34" charset="0"/>
              </a:rPr>
              <a:t>Основание </a:t>
            </a:r>
            <a:r>
              <a:rPr lang="ru-RU" sz="2000" b="1" dirty="0">
                <a:solidFill>
                  <a:srgbClr val="002060"/>
                </a:solidFill>
                <a:ea typeface="+mj-ea"/>
                <a:cs typeface="Arial" panose="020B0604020202020204" pitchFamily="34" charset="0"/>
              </a:rPr>
              <a:t>для назначения и выплаты:</a:t>
            </a:r>
            <a:r>
              <a:rPr lang="ru-RU" sz="2000" dirty="0">
                <a:solidFill>
                  <a:srgbClr val="002060"/>
                </a:solidFill>
                <a:ea typeface="+mj-ea"/>
                <a:cs typeface="Arial" panose="020B0604020202020204" pitchFamily="34" charset="0"/>
              </a:rPr>
              <a:t> </a:t>
            </a:r>
            <a:r>
              <a:rPr lang="ru-RU" sz="2000" b="1" dirty="0">
                <a:solidFill>
                  <a:srgbClr val="002060"/>
                </a:solidFill>
                <a:ea typeface="+mj-ea"/>
                <a:cs typeface="Arial" panose="020B0604020202020204" pitchFamily="34" charset="0"/>
              </a:rPr>
              <a:t>сведения из ЕГР ЗАГС</a:t>
            </a:r>
          </a:p>
          <a:p>
            <a:pPr>
              <a:defRPr/>
            </a:pPr>
            <a:r>
              <a:rPr lang="ru-RU" sz="2000" dirty="0" smtClean="0">
                <a:solidFill>
                  <a:srgbClr val="002060"/>
                </a:solidFill>
                <a:cs typeface="Arial" panose="020B0604020202020204" pitchFamily="34" charset="0"/>
              </a:rPr>
              <a:t>-  </a:t>
            </a:r>
            <a:r>
              <a:rPr lang="ru-RU" sz="2000" dirty="0">
                <a:solidFill>
                  <a:srgbClr val="002060"/>
                </a:solidFill>
                <a:cs typeface="Arial" panose="020B0604020202020204" pitchFamily="34" charset="0"/>
              </a:rPr>
              <a:t>сведения ЕГР ЗАГС дополняются оператором ИС «</a:t>
            </a:r>
            <a:r>
              <a:rPr lang="ru-RU" sz="2000" dirty="0" err="1">
                <a:solidFill>
                  <a:srgbClr val="002060"/>
                </a:solidFill>
                <a:cs typeface="Arial" panose="020B0604020202020204" pitchFamily="34" charset="0"/>
              </a:rPr>
              <a:t>Соцстрах»+</a:t>
            </a:r>
            <a:r>
              <a:rPr lang="ru-RU" sz="2000" dirty="0" err="1" smtClean="0">
                <a:solidFill>
                  <a:srgbClr val="002060"/>
                </a:solidFill>
                <a:cs typeface="Arial" panose="020B0604020202020204" pitchFamily="34" charset="0"/>
              </a:rPr>
              <a:t>ЕГИССО</a:t>
            </a:r>
            <a:r>
              <a:rPr lang="ru-RU" sz="2000" dirty="0">
                <a:solidFill>
                  <a:srgbClr val="002060"/>
                </a:solidFill>
                <a:cs typeface="Arial" panose="020B0604020202020204" pitchFamily="34" charset="0"/>
              </a:rPr>
              <a:t> </a:t>
            </a:r>
            <a:r>
              <a:rPr lang="ru-RU" sz="2000" dirty="0" smtClean="0">
                <a:solidFill>
                  <a:srgbClr val="002060"/>
                </a:solidFill>
                <a:cs typeface="Arial" panose="020B0604020202020204" pitchFamily="34" charset="0"/>
              </a:rPr>
              <a:t>СНИЛС </a:t>
            </a:r>
            <a:r>
              <a:rPr lang="ru-RU" sz="2000" dirty="0">
                <a:solidFill>
                  <a:srgbClr val="002060"/>
                </a:solidFill>
                <a:cs typeface="Arial" panose="020B0604020202020204" pitchFamily="34" charset="0"/>
              </a:rPr>
              <a:t>ребенка, СНИЛС родителей (лиц, их заменяющих)</a:t>
            </a:r>
          </a:p>
          <a:p>
            <a:pPr>
              <a:defRPr/>
            </a:pPr>
            <a:r>
              <a:rPr lang="ru-RU" sz="2000" dirty="0">
                <a:solidFill>
                  <a:srgbClr val="002060"/>
                </a:solidFill>
                <a:cs typeface="Arial" panose="020B0604020202020204" pitchFamily="34" charset="0"/>
              </a:rPr>
              <a:t>- </a:t>
            </a:r>
            <a:r>
              <a:rPr lang="ru-RU" sz="2000" dirty="0" smtClean="0">
                <a:solidFill>
                  <a:srgbClr val="002060"/>
                </a:solidFill>
                <a:cs typeface="Arial" panose="020B0604020202020204" pitchFamily="34" charset="0"/>
              </a:rPr>
              <a:t>  в </a:t>
            </a:r>
            <a:r>
              <a:rPr lang="ru-RU" sz="2000" dirty="0">
                <a:solidFill>
                  <a:srgbClr val="002060"/>
                </a:solidFill>
                <a:cs typeface="Arial" panose="020B0604020202020204" pitchFamily="34" charset="0"/>
              </a:rPr>
              <a:t>ПФР идентифицируется застрахованное лицо (по аналогии с ВН)</a:t>
            </a:r>
          </a:p>
          <a:p>
            <a:pPr marL="285750" indent="-285750">
              <a:buFontTx/>
              <a:buChar char="-"/>
              <a:defRPr/>
            </a:pPr>
            <a:r>
              <a:rPr lang="ru-RU" sz="2000" dirty="0">
                <a:solidFill>
                  <a:srgbClr val="002060"/>
                </a:solidFill>
                <a:cs typeface="Arial" panose="020B0604020202020204" pitchFamily="34" charset="0"/>
              </a:rPr>
              <a:t>из ЕГИССО поступают сведения о назначении (не назначении) пособия другому родителю</a:t>
            </a:r>
          </a:p>
          <a:p>
            <a:pPr marL="285750" indent="-285750">
              <a:buFontTx/>
              <a:buChar char="-"/>
              <a:defRPr/>
            </a:pPr>
            <a:r>
              <a:rPr lang="ru-RU" sz="2000" dirty="0">
                <a:solidFill>
                  <a:srgbClr val="002060"/>
                </a:solidFill>
                <a:cs typeface="Arial" panose="020B0604020202020204" pitchFamily="34" charset="0"/>
              </a:rPr>
              <a:t>у страхователя могут быть запрошены сведения о РК </a:t>
            </a:r>
            <a:r>
              <a:rPr lang="ru-RU" dirty="0">
                <a:solidFill>
                  <a:srgbClr val="002060"/>
                </a:solidFill>
                <a:cs typeface="Arial" panose="020B0604020202020204" pitchFamily="34" charset="0"/>
              </a:rPr>
              <a:t>(в случае отсутствия </a:t>
            </a:r>
            <a:r>
              <a:rPr lang="ru-RU" dirty="0" smtClean="0">
                <a:solidFill>
                  <a:srgbClr val="002060"/>
                </a:solidFill>
                <a:cs typeface="Arial" panose="020B0604020202020204" pitchFamily="34" charset="0"/>
              </a:rPr>
              <a:t>у страховщика</a:t>
            </a:r>
            <a:r>
              <a:rPr lang="ru-RU" dirty="0">
                <a:solidFill>
                  <a:srgbClr val="002060"/>
                </a:solidFill>
                <a:cs typeface="Arial" panose="020B0604020202020204" pitchFamily="34" charset="0"/>
              </a:rPr>
              <a:t>)</a:t>
            </a:r>
          </a:p>
        </p:txBody>
      </p:sp>
      <p:sp>
        <p:nvSpPr>
          <p:cNvPr id="6" name="Заголовок 1"/>
          <p:cNvSpPr>
            <a:spLocks noGrp="1"/>
          </p:cNvSpPr>
          <p:nvPr>
            <p:ph type="ctrTitle"/>
          </p:nvPr>
        </p:nvSpPr>
        <p:spPr>
          <a:xfrm>
            <a:off x="2255365" y="-91066"/>
            <a:ext cx="8701088" cy="533400"/>
          </a:xfrm>
        </p:spPr>
        <p:txBody>
          <a:bodyPr>
            <a:noAutofit/>
          </a:bodyPr>
          <a:lstStyle/>
          <a:p>
            <a:pPr>
              <a:lnSpc>
                <a:spcPct val="100000"/>
              </a:lnSpc>
              <a:spcBef>
                <a:spcPts val="0"/>
              </a:spcBef>
              <a:defRPr/>
            </a:pPr>
            <a:r>
              <a:rPr lang="ru-RU" sz="2000" b="1" dirty="0">
                <a:solidFill>
                  <a:srgbClr val="002060"/>
                </a:solidFill>
                <a:latin typeface="+mn-lt"/>
                <a:ea typeface="+mn-ea"/>
                <a:cs typeface="Arial" panose="020B0604020202020204" pitchFamily="34" charset="0"/>
              </a:rPr>
              <a:t>Единовременное пособие при рождении ребенка</a:t>
            </a:r>
          </a:p>
        </p:txBody>
      </p:sp>
      <p:sp>
        <p:nvSpPr>
          <p:cNvPr id="8" name="Скругленный прямоугольник 7"/>
          <p:cNvSpPr/>
          <p:nvPr/>
        </p:nvSpPr>
        <p:spPr>
          <a:xfrm>
            <a:off x="1480954" y="3200400"/>
            <a:ext cx="10249911" cy="3352800"/>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b="1" u="sng" dirty="0">
                <a:solidFill>
                  <a:srgbClr val="002060"/>
                </a:solidFill>
              </a:rPr>
              <a:t>Страховщик вправе запросить сведения:</a:t>
            </a:r>
          </a:p>
          <a:p>
            <a:pPr>
              <a:defRPr/>
            </a:pPr>
            <a:r>
              <a:rPr lang="ru-RU" dirty="0">
                <a:solidFill>
                  <a:srgbClr val="002060"/>
                </a:solidFill>
              </a:rPr>
              <a:t>- </a:t>
            </a:r>
            <a:r>
              <a:rPr lang="ru-RU" i="1" u="sng" dirty="0">
                <a:solidFill>
                  <a:srgbClr val="002060"/>
                </a:solidFill>
              </a:rPr>
              <a:t>ЕГР ЗАГС </a:t>
            </a:r>
            <a:r>
              <a:rPr lang="ru-RU" dirty="0">
                <a:solidFill>
                  <a:srgbClr val="002060"/>
                </a:solidFill>
              </a:rPr>
              <a:t>– о </a:t>
            </a:r>
            <a:r>
              <a:rPr lang="ru-RU" dirty="0" err="1">
                <a:solidFill>
                  <a:srgbClr val="002060"/>
                </a:solidFill>
              </a:rPr>
              <a:t>гос.регистрации</a:t>
            </a:r>
            <a:r>
              <a:rPr lang="ru-RU" dirty="0">
                <a:solidFill>
                  <a:srgbClr val="002060"/>
                </a:solidFill>
              </a:rPr>
              <a:t> расторжения брака</a:t>
            </a:r>
          </a:p>
          <a:p>
            <a:pPr>
              <a:defRPr/>
            </a:pPr>
            <a:r>
              <a:rPr lang="ru-RU" dirty="0">
                <a:solidFill>
                  <a:srgbClr val="002060"/>
                </a:solidFill>
              </a:rPr>
              <a:t>- </a:t>
            </a:r>
            <a:r>
              <a:rPr lang="ru-RU" i="1" u="sng" dirty="0">
                <a:solidFill>
                  <a:srgbClr val="002060"/>
                </a:solidFill>
              </a:rPr>
              <a:t>ЕГИССО</a:t>
            </a:r>
            <a:r>
              <a:rPr lang="ru-RU" i="1" dirty="0">
                <a:solidFill>
                  <a:srgbClr val="002060"/>
                </a:solidFill>
              </a:rPr>
              <a:t> </a:t>
            </a:r>
            <a:r>
              <a:rPr lang="ru-RU" dirty="0">
                <a:solidFill>
                  <a:srgbClr val="002060"/>
                </a:solidFill>
              </a:rPr>
              <a:t>– об установлении над ребенком опеки в случае назначения пособия лицу, заменяющему родителей</a:t>
            </a:r>
          </a:p>
          <a:p>
            <a:pPr>
              <a:defRPr/>
            </a:pPr>
            <a:r>
              <a:rPr lang="ru-RU" dirty="0">
                <a:solidFill>
                  <a:srgbClr val="002060"/>
                </a:solidFill>
              </a:rPr>
              <a:t>- </a:t>
            </a:r>
            <a:r>
              <a:rPr lang="ru-RU" i="1" u="sng" dirty="0">
                <a:solidFill>
                  <a:srgbClr val="002060"/>
                </a:solidFill>
              </a:rPr>
              <a:t>ФНС</a:t>
            </a:r>
            <a:r>
              <a:rPr lang="ru-RU" dirty="0">
                <a:solidFill>
                  <a:srgbClr val="002060"/>
                </a:solidFill>
              </a:rPr>
              <a:t> - подтверждающие прекращение страхователем деятельности в случае отсутствия таких сведений у страховщика</a:t>
            </a:r>
          </a:p>
          <a:p>
            <a:pPr>
              <a:defRPr/>
            </a:pPr>
            <a:r>
              <a:rPr lang="ru-RU" dirty="0">
                <a:solidFill>
                  <a:srgbClr val="002060"/>
                </a:solidFill>
              </a:rPr>
              <a:t>- </a:t>
            </a:r>
            <a:r>
              <a:rPr lang="ru-RU" i="1" u="sng" dirty="0">
                <a:solidFill>
                  <a:srgbClr val="002060"/>
                </a:solidFill>
              </a:rPr>
              <a:t>федеральный орган исполнительной власти, уполномоченный на осуществление правоприменительных функций по федеральному контролю (надзору) в сфере внутренних дел</a:t>
            </a:r>
            <a:r>
              <a:rPr lang="ru-RU" dirty="0">
                <a:solidFill>
                  <a:srgbClr val="002060"/>
                </a:solidFill>
              </a:rPr>
              <a:t>, - о регистрации по месту жительства ребенка и о регистрации по месту жительства родителя ребенка, осуществляющего трудовую деятельность на дату его рождения, в случае, если брак между родителями расторгнут</a:t>
            </a:r>
          </a:p>
        </p:txBody>
      </p:sp>
      <p:sp>
        <p:nvSpPr>
          <p:cNvPr id="9221" name="TextBox 4"/>
          <p:cNvSpPr txBox="1">
            <a:spLocks noChangeArrowheads="1"/>
          </p:cNvSpPr>
          <p:nvPr/>
        </p:nvSpPr>
        <p:spPr bwMode="auto">
          <a:xfrm>
            <a:off x="11730865" y="6414293"/>
            <a:ext cx="26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sz="1200" dirty="0" smtClean="0">
                <a:latin typeface="Times New Roman" panose="02020603050405020304" pitchFamily="18" charset="0"/>
                <a:cs typeface="Times New Roman" panose="02020603050405020304" pitchFamily="18" charset="0"/>
              </a:rPr>
              <a:t>8</a:t>
            </a:r>
            <a:endParaRPr lang="ru-RU" altLang="ru-RU" sz="1200" dirty="0">
              <a:latin typeface="Times New Roman" panose="02020603050405020304" pitchFamily="18" charset="0"/>
              <a:cs typeface="Times New Roman" panose="02020603050405020304" pitchFamily="18" charset="0"/>
            </a:endParaRPr>
          </a:p>
        </p:txBody>
      </p:sp>
      <p:sp>
        <p:nvSpPr>
          <p:cNvPr id="7" name="Овал 6"/>
          <p:cNvSpPr/>
          <p:nvPr/>
        </p:nvSpPr>
        <p:spPr>
          <a:xfrm>
            <a:off x="690714" y="1462087"/>
            <a:ext cx="595313" cy="581025"/>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1</a:t>
            </a:r>
          </a:p>
        </p:txBody>
      </p:sp>
      <p:grpSp>
        <p:nvGrpSpPr>
          <p:cNvPr id="9" name="Group 4"/>
          <p:cNvGrpSpPr>
            <a:grpSpLocks/>
          </p:cNvGrpSpPr>
          <p:nvPr/>
        </p:nvGrpSpPr>
        <p:grpSpPr bwMode="auto">
          <a:xfrm>
            <a:off x="114300" y="444667"/>
            <a:ext cx="12077700" cy="69217"/>
            <a:chOff x="-2" y="284"/>
            <a:chExt cx="5762" cy="33"/>
          </a:xfrm>
        </p:grpSpPr>
        <p:sp>
          <p:nvSpPr>
            <p:cNvPr id="10" name="Line 6"/>
            <p:cNvSpPr>
              <a:spLocks noChangeShapeType="1"/>
            </p:cNvSpPr>
            <p:nvPr/>
          </p:nvSpPr>
          <p:spPr bwMode="auto">
            <a:xfrm>
              <a:off x="650" y="288"/>
              <a:ext cx="5110"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1" name="Line 7"/>
            <p:cNvSpPr>
              <a:spLocks noChangeShapeType="1"/>
            </p:cNvSpPr>
            <p:nvPr/>
          </p:nvSpPr>
          <p:spPr bwMode="auto">
            <a:xfrm>
              <a:off x="650" y="316"/>
              <a:ext cx="5110" cy="1"/>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2" name="Line 9"/>
            <p:cNvSpPr>
              <a:spLocks noChangeShapeType="1"/>
            </p:cNvSpPr>
            <p:nvPr/>
          </p:nvSpPr>
          <p:spPr bwMode="auto">
            <a:xfrm>
              <a:off x="-2" y="284"/>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3" name="Line 10"/>
            <p:cNvSpPr>
              <a:spLocks noChangeShapeType="1"/>
            </p:cNvSpPr>
            <p:nvPr/>
          </p:nvSpPr>
          <p:spPr bwMode="auto">
            <a:xfrm>
              <a:off x="-2" y="316"/>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grpSp>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790" y="136169"/>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14961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1480954" y="619125"/>
            <a:ext cx="10079466" cy="1138238"/>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u="sng" dirty="0">
              <a:solidFill>
                <a:srgbClr val="002060"/>
              </a:solidFill>
              <a:cs typeface="Arial" panose="020B0604020202020204" pitchFamily="34" charset="0"/>
            </a:endParaRPr>
          </a:p>
          <a:p>
            <a:pPr>
              <a:defRPr/>
            </a:pPr>
            <a:r>
              <a:rPr lang="ru-RU" sz="2000" b="1" dirty="0">
                <a:solidFill>
                  <a:srgbClr val="002060"/>
                </a:solidFill>
                <a:cs typeface="Arial" panose="020B0604020202020204" pitchFamily="34" charset="0"/>
              </a:rPr>
              <a:t>Основание для назначения и выплаты: </a:t>
            </a:r>
            <a:r>
              <a:rPr lang="ru-RU" sz="2000" dirty="0">
                <a:solidFill>
                  <a:srgbClr val="002060"/>
                </a:solidFill>
                <a:cs typeface="Arial" panose="020B0604020202020204" pitchFamily="34" charset="0"/>
              </a:rPr>
              <a:t>- </a:t>
            </a:r>
            <a:r>
              <a:rPr lang="ru-RU" sz="2000" b="1" dirty="0">
                <a:solidFill>
                  <a:srgbClr val="002060"/>
                </a:solidFill>
                <a:cs typeface="Arial" panose="020B0604020202020204" pitchFamily="34" charset="0"/>
              </a:rPr>
              <a:t>заявление застрахованного лица о назначении пособия, которое подается страхователю вместе с заявлением о предоставлении отпуска</a:t>
            </a:r>
            <a:endParaRPr lang="ru-RU" b="1" dirty="0">
              <a:solidFill>
                <a:srgbClr val="002060"/>
              </a:solidFill>
              <a:cs typeface="Arial" panose="020B0604020202020204" pitchFamily="34" charset="0"/>
            </a:endParaRPr>
          </a:p>
          <a:p>
            <a:pPr>
              <a:defRPr/>
            </a:pPr>
            <a:endParaRPr lang="ru-RU" sz="1200" dirty="0">
              <a:solidFill>
                <a:srgbClr val="002060"/>
              </a:solidFill>
              <a:cs typeface="Arial" panose="020B0604020202020204" pitchFamily="34" charset="0"/>
            </a:endParaRPr>
          </a:p>
        </p:txBody>
      </p:sp>
      <p:sp>
        <p:nvSpPr>
          <p:cNvPr id="5" name="Заголовок 1"/>
          <p:cNvSpPr>
            <a:spLocks noGrp="1"/>
          </p:cNvSpPr>
          <p:nvPr>
            <p:ph type="ctrTitle"/>
          </p:nvPr>
        </p:nvSpPr>
        <p:spPr>
          <a:xfrm>
            <a:off x="2050257" y="-11831"/>
            <a:ext cx="8701088" cy="452438"/>
          </a:xfrm>
        </p:spPr>
        <p:txBody>
          <a:bodyPr>
            <a:noAutofit/>
          </a:bodyPr>
          <a:lstStyle/>
          <a:p>
            <a:pPr>
              <a:lnSpc>
                <a:spcPct val="100000"/>
              </a:lnSpc>
              <a:spcBef>
                <a:spcPts val="0"/>
              </a:spcBef>
              <a:defRPr/>
            </a:pPr>
            <a:r>
              <a:rPr lang="ru-RU" sz="2000" b="1" dirty="0">
                <a:solidFill>
                  <a:srgbClr val="002060"/>
                </a:solidFill>
                <a:latin typeface="+mn-lt"/>
                <a:ea typeface="+mn-ea"/>
                <a:cs typeface="Arial" panose="020B0604020202020204" pitchFamily="34" charset="0"/>
              </a:rPr>
              <a:t>Ежемесячное пособие по уходу за ребенком</a:t>
            </a:r>
          </a:p>
        </p:txBody>
      </p:sp>
      <p:sp>
        <p:nvSpPr>
          <p:cNvPr id="4" name="Овал 3"/>
          <p:cNvSpPr/>
          <p:nvPr/>
        </p:nvSpPr>
        <p:spPr>
          <a:xfrm>
            <a:off x="690712" y="901071"/>
            <a:ext cx="595313" cy="582613"/>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1</a:t>
            </a:r>
          </a:p>
        </p:txBody>
      </p:sp>
      <p:sp>
        <p:nvSpPr>
          <p:cNvPr id="6" name="Скругленный прямоугольник 5"/>
          <p:cNvSpPr/>
          <p:nvPr/>
        </p:nvSpPr>
        <p:spPr>
          <a:xfrm>
            <a:off x="1513015" y="1975408"/>
            <a:ext cx="10079466" cy="2728913"/>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u="sng" dirty="0">
              <a:solidFill>
                <a:srgbClr val="002060"/>
              </a:solidFill>
              <a:cs typeface="Arial" panose="020B0604020202020204" pitchFamily="34" charset="0"/>
            </a:endParaRPr>
          </a:p>
          <a:p>
            <a:pPr>
              <a:defRPr/>
            </a:pPr>
            <a:r>
              <a:rPr lang="ru-RU" sz="2000" dirty="0">
                <a:solidFill>
                  <a:srgbClr val="002060"/>
                </a:solidFill>
                <a:cs typeface="Arial" panose="020B0604020202020204" pitchFamily="34" charset="0"/>
              </a:rPr>
              <a:t>Страхователь </a:t>
            </a:r>
            <a:r>
              <a:rPr lang="ru-RU" sz="2000" b="1" dirty="0">
                <a:solidFill>
                  <a:srgbClr val="002060"/>
                </a:solidFill>
                <a:cs typeface="Arial" panose="020B0604020202020204" pitchFamily="34" charset="0"/>
              </a:rPr>
              <a:t>не позднее 3-х рабочих дней </a:t>
            </a:r>
            <a:r>
              <a:rPr lang="ru-RU" sz="2000" dirty="0">
                <a:solidFill>
                  <a:srgbClr val="002060"/>
                </a:solidFill>
                <a:cs typeface="Arial" panose="020B0604020202020204" pitchFamily="34" charset="0"/>
              </a:rPr>
              <a:t>направляет </a:t>
            </a:r>
            <a:r>
              <a:rPr lang="ru-RU" sz="2000" u="sng" dirty="0">
                <a:solidFill>
                  <a:srgbClr val="002060"/>
                </a:solidFill>
                <a:cs typeface="Arial" panose="020B0604020202020204" pitchFamily="34" charset="0"/>
              </a:rPr>
              <a:t>(без запроса) </a:t>
            </a:r>
            <a:r>
              <a:rPr lang="ru-RU" sz="2000" dirty="0">
                <a:solidFill>
                  <a:srgbClr val="002060"/>
                </a:solidFill>
                <a:cs typeface="Arial" panose="020B0604020202020204" pitchFamily="34" charset="0"/>
              </a:rPr>
              <a:t>страховщику </a:t>
            </a:r>
            <a:r>
              <a:rPr lang="ru-RU" sz="2000" dirty="0">
                <a:solidFill>
                  <a:srgbClr val="002060"/>
                </a:solidFill>
              </a:rPr>
              <a:t>сведения:</a:t>
            </a:r>
          </a:p>
          <a:p>
            <a:pPr>
              <a:defRPr/>
            </a:pPr>
            <a:r>
              <a:rPr lang="ru-RU" sz="2000" dirty="0">
                <a:solidFill>
                  <a:srgbClr val="002060"/>
                </a:solidFill>
              </a:rPr>
              <a:t>- о дате начала и дате окончания отпуска по уходу за ребенком</a:t>
            </a:r>
          </a:p>
          <a:p>
            <a:pPr>
              <a:defRPr/>
            </a:pPr>
            <a:r>
              <a:rPr lang="ru-RU" sz="2000" dirty="0">
                <a:solidFill>
                  <a:srgbClr val="002060"/>
                </a:solidFill>
                <a:cs typeface="Arial" panose="020B0604020202020204" pitchFamily="34" charset="0"/>
              </a:rPr>
              <a:t>- о замене лет расчетного периода</a:t>
            </a:r>
          </a:p>
          <a:p>
            <a:pPr marL="285750" indent="-285750">
              <a:buFontTx/>
              <a:buChar char="-"/>
              <a:defRPr/>
            </a:pPr>
            <a:r>
              <a:rPr lang="ru-RU" sz="2000" dirty="0">
                <a:solidFill>
                  <a:srgbClr val="002060"/>
                </a:solidFill>
                <a:cs typeface="Arial" panose="020B0604020202020204" pitchFamily="34" charset="0"/>
              </a:rPr>
              <a:t>о продолжительности рабочего времени</a:t>
            </a:r>
          </a:p>
          <a:p>
            <a:pPr>
              <a:defRPr/>
            </a:pPr>
            <a:r>
              <a:rPr lang="ru-RU" sz="2000" dirty="0">
                <a:solidFill>
                  <a:srgbClr val="002060"/>
                </a:solidFill>
                <a:cs typeface="Arial" panose="020B0604020202020204" pitchFamily="34" charset="0"/>
              </a:rPr>
              <a:t>И в случае необходимости </a:t>
            </a:r>
            <a:r>
              <a:rPr lang="ru-RU" sz="2000" u="sng" dirty="0">
                <a:solidFill>
                  <a:srgbClr val="002060"/>
                </a:solidFill>
                <a:cs typeface="Arial" panose="020B0604020202020204" pitchFamily="34" charset="0"/>
              </a:rPr>
              <a:t>по запросу </a:t>
            </a:r>
            <a:r>
              <a:rPr lang="ru-RU" sz="2000" dirty="0">
                <a:solidFill>
                  <a:srgbClr val="002060"/>
                </a:solidFill>
                <a:cs typeface="Arial" panose="020B0604020202020204" pitchFamily="34" charset="0"/>
              </a:rPr>
              <a:t>страховщика сведения:</a:t>
            </a:r>
          </a:p>
          <a:p>
            <a:pPr marL="285750" indent="-285750">
              <a:buFontTx/>
              <a:buChar char="-"/>
              <a:defRPr/>
            </a:pPr>
            <a:r>
              <a:rPr lang="ru-RU" sz="2000" dirty="0">
                <a:solidFill>
                  <a:srgbClr val="002060"/>
                </a:solidFill>
                <a:cs typeface="Arial" panose="020B0604020202020204" pitchFamily="34" charset="0"/>
              </a:rPr>
              <a:t>о заработке</a:t>
            </a:r>
          </a:p>
          <a:p>
            <a:pPr marL="285750" indent="-285750">
              <a:buFontTx/>
              <a:buChar char="-"/>
              <a:defRPr/>
            </a:pPr>
            <a:r>
              <a:rPr lang="ru-RU" sz="2000" dirty="0">
                <a:solidFill>
                  <a:srgbClr val="002060"/>
                </a:solidFill>
                <a:cs typeface="Arial" panose="020B0604020202020204" pitchFamily="34" charset="0"/>
              </a:rPr>
              <a:t>о РК</a:t>
            </a:r>
          </a:p>
          <a:p>
            <a:pPr marL="285750" indent="-285750">
              <a:buFontTx/>
              <a:buChar char="-"/>
              <a:defRPr/>
            </a:pPr>
            <a:r>
              <a:rPr lang="ru-RU" sz="2000" dirty="0">
                <a:solidFill>
                  <a:srgbClr val="002060"/>
                </a:solidFill>
                <a:cs typeface="Arial" panose="020B0604020202020204" pitchFamily="34" charset="0"/>
              </a:rPr>
              <a:t>об исключаемых периодах</a:t>
            </a:r>
          </a:p>
          <a:p>
            <a:pPr>
              <a:defRPr/>
            </a:pPr>
            <a:endParaRPr lang="ru-RU" dirty="0">
              <a:solidFill>
                <a:srgbClr val="002060"/>
              </a:solidFill>
              <a:cs typeface="Arial" panose="020B0604020202020204" pitchFamily="34" charset="0"/>
            </a:endParaRPr>
          </a:p>
        </p:txBody>
      </p:sp>
      <p:sp>
        <p:nvSpPr>
          <p:cNvPr id="8" name="Овал 7"/>
          <p:cNvSpPr/>
          <p:nvPr/>
        </p:nvSpPr>
        <p:spPr>
          <a:xfrm>
            <a:off x="690711" y="3048558"/>
            <a:ext cx="595313" cy="582612"/>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2</a:t>
            </a:r>
          </a:p>
        </p:txBody>
      </p:sp>
      <p:sp>
        <p:nvSpPr>
          <p:cNvPr id="9" name="Скругленный прямоугольник 8"/>
          <p:cNvSpPr/>
          <p:nvPr/>
        </p:nvSpPr>
        <p:spPr>
          <a:xfrm>
            <a:off x="1448893" y="4922367"/>
            <a:ext cx="10143588" cy="1639242"/>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b="1" dirty="0">
                <a:solidFill>
                  <a:srgbClr val="002060"/>
                </a:solidFill>
                <a:cs typeface="Arial" panose="020B0604020202020204" pitchFamily="34" charset="0"/>
              </a:rPr>
              <a:t>Оператор ЕИИС «Соцстрах» обеспечивает (в </a:t>
            </a:r>
            <a:r>
              <a:rPr lang="ru-RU" b="1" dirty="0" err="1">
                <a:solidFill>
                  <a:srgbClr val="002060"/>
                </a:solidFill>
                <a:cs typeface="Arial" panose="020B0604020202020204" pitchFamily="34" charset="0"/>
              </a:rPr>
              <a:t>т.ч</a:t>
            </a:r>
            <a:r>
              <a:rPr lang="ru-RU" b="1" dirty="0">
                <a:solidFill>
                  <a:srgbClr val="002060"/>
                </a:solidFill>
                <a:cs typeface="Arial" panose="020B0604020202020204" pitchFamily="34" charset="0"/>
              </a:rPr>
              <a:t>. в автоматизированном режиме) формирование и направление запроса в ПФР</a:t>
            </a:r>
            <a:r>
              <a:rPr lang="ru-RU" b="1" dirty="0">
                <a:solidFill>
                  <a:schemeClr val="tx1"/>
                </a:solidFill>
                <a:cs typeface="Arial" panose="020B0604020202020204" pitchFamily="34" charset="0"/>
              </a:rPr>
              <a:t> </a:t>
            </a:r>
            <a:r>
              <a:rPr lang="ru-RU" sz="1200" dirty="0">
                <a:solidFill>
                  <a:srgbClr val="002060"/>
                </a:solidFill>
                <a:cs typeface="Arial" panose="020B0604020202020204" pitchFamily="34" charset="0"/>
              </a:rPr>
              <a:t>(содержит ФИО, дату рождения, СНИЛС)</a:t>
            </a:r>
          </a:p>
          <a:p>
            <a:pPr>
              <a:defRPr/>
            </a:pPr>
            <a:r>
              <a:rPr lang="ru-RU" b="1" dirty="0">
                <a:solidFill>
                  <a:srgbClr val="002060"/>
                </a:solidFill>
                <a:cs typeface="Arial" panose="020B0604020202020204" pitchFamily="34" charset="0"/>
              </a:rPr>
              <a:t>Цель запроса</a:t>
            </a:r>
            <a:r>
              <a:rPr lang="ru-RU" dirty="0">
                <a:solidFill>
                  <a:srgbClr val="002060"/>
                </a:solidFill>
                <a:cs typeface="Arial" panose="020B0604020202020204" pitchFamily="34" charset="0"/>
              </a:rPr>
              <a:t>: - идентификация застрахованного лица;</a:t>
            </a:r>
          </a:p>
          <a:p>
            <a:pPr>
              <a:defRPr/>
            </a:pPr>
            <a:r>
              <a:rPr lang="ru-RU" dirty="0">
                <a:solidFill>
                  <a:srgbClr val="002060"/>
                </a:solidFill>
                <a:cs typeface="Arial" panose="020B0604020202020204" pitchFamily="34" charset="0"/>
              </a:rPr>
              <a:t>	    - проверка факта его трудоустройства  у соответствующего (</a:t>
            </a:r>
            <a:r>
              <a:rPr lang="ru-RU" dirty="0" err="1">
                <a:solidFill>
                  <a:srgbClr val="002060"/>
                </a:solidFill>
                <a:cs typeface="Arial" panose="020B0604020202020204" pitchFamily="34" charset="0"/>
              </a:rPr>
              <a:t>щих</a:t>
            </a:r>
            <a:r>
              <a:rPr lang="ru-RU" dirty="0">
                <a:solidFill>
                  <a:srgbClr val="002060"/>
                </a:solidFill>
                <a:cs typeface="Arial" panose="020B0604020202020204" pitchFamily="34" charset="0"/>
              </a:rPr>
              <a:t>) </a:t>
            </a:r>
            <a:r>
              <a:rPr lang="ru-RU" dirty="0" smtClean="0">
                <a:solidFill>
                  <a:srgbClr val="002060"/>
                </a:solidFill>
                <a:cs typeface="Arial" panose="020B0604020202020204" pitchFamily="34" charset="0"/>
              </a:rPr>
              <a:t>страхователя </a:t>
            </a:r>
            <a:r>
              <a:rPr lang="ru-RU" dirty="0">
                <a:solidFill>
                  <a:srgbClr val="002060"/>
                </a:solidFill>
                <a:cs typeface="Arial" panose="020B0604020202020204" pitchFamily="34" charset="0"/>
              </a:rPr>
              <a:t>(ей)     </a:t>
            </a:r>
          </a:p>
          <a:p>
            <a:pPr>
              <a:defRPr/>
            </a:pPr>
            <a:r>
              <a:rPr lang="ru-RU" dirty="0">
                <a:solidFill>
                  <a:srgbClr val="002060"/>
                </a:solidFill>
                <a:cs typeface="Arial" panose="020B0604020202020204" pitchFamily="34" charset="0"/>
              </a:rPr>
              <a:t>	    - получение сведений о страхователе (</a:t>
            </a:r>
            <a:r>
              <a:rPr lang="ru-RU" dirty="0" err="1">
                <a:solidFill>
                  <a:srgbClr val="002060"/>
                </a:solidFill>
                <a:cs typeface="Arial" panose="020B0604020202020204" pitchFamily="34" charset="0"/>
              </a:rPr>
              <a:t>ях</a:t>
            </a:r>
            <a:r>
              <a:rPr lang="ru-RU" dirty="0">
                <a:solidFill>
                  <a:srgbClr val="002060"/>
                </a:solidFill>
                <a:cs typeface="Arial" panose="020B0604020202020204" pitchFamily="34" charset="0"/>
              </a:rPr>
              <a:t>), включая ИНН и КПП 	  </a:t>
            </a:r>
          </a:p>
        </p:txBody>
      </p:sp>
      <p:sp>
        <p:nvSpPr>
          <p:cNvPr id="10" name="Овал 9"/>
          <p:cNvSpPr/>
          <p:nvPr/>
        </p:nvSpPr>
        <p:spPr>
          <a:xfrm>
            <a:off x="727819" y="5450682"/>
            <a:ext cx="595313" cy="582612"/>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3</a:t>
            </a:r>
          </a:p>
        </p:txBody>
      </p:sp>
      <p:sp>
        <p:nvSpPr>
          <p:cNvPr id="11" name="Стрелка вниз 10"/>
          <p:cNvSpPr/>
          <p:nvPr/>
        </p:nvSpPr>
        <p:spPr>
          <a:xfrm>
            <a:off x="843113" y="1758354"/>
            <a:ext cx="290513" cy="342900"/>
          </a:xfrm>
          <a:prstGeom prst="downArrow">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2" name="Стрелка вниз 11"/>
          <p:cNvSpPr/>
          <p:nvPr/>
        </p:nvSpPr>
        <p:spPr>
          <a:xfrm>
            <a:off x="843114" y="4578474"/>
            <a:ext cx="290512" cy="342900"/>
          </a:xfrm>
          <a:prstGeom prst="downArrow">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251" name="TextBox 4"/>
          <p:cNvSpPr txBox="1">
            <a:spLocks noChangeArrowheads="1"/>
          </p:cNvSpPr>
          <p:nvPr/>
        </p:nvSpPr>
        <p:spPr bwMode="auto">
          <a:xfrm>
            <a:off x="11782364" y="6463527"/>
            <a:ext cx="26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sz="1200" dirty="0">
                <a:latin typeface="Times New Roman" panose="02020603050405020304" pitchFamily="18" charset="0"/>
                <a:cs typeface="Times New Roman" panose="02020603050405020304" pitchFamily="18" charset="0"/>
              </a:rPr>
              <a:t>9</a:t>
            </a:r>
          </a:p>
        </p:txBody>
      </p:sp>
      <p:grpSp>
        <p:nvGrpSpPr>
          <p:cNvPr id="13" name="Group 4"/>
          <p:cNvGrpSpPr>
            <a:grpSpLocks/>
          </p:cNvGrpSpPr>
          <p:nvPr/>
        </p:nvGrpSpPr>
        <p:grpSpPr bwMode="auto">
          <a:xfrm>
            <a:off x="114300" y="444667"/>
            <a:ext cx="12077700" cy="69217"/>
            <a:chOff x="-2" y="284"/>
            <a:chExt cx="5762" cy="33"/>
          </a:xfrm>
        </p:grpSpPr>
        <p:sp>
          <p:nvSpPr>
            <p:cNvPr id="14" name="Line 6"/>
            <p:cNvSpPr>
              <a:spLocks noChangeShapeType="1"/>
            </p:cNvSpPr>
            <p:nvPr/>
          </p:nvSpPr>
          <p:spPr bwMode="auto">
            <a:xfrm>
              <a:off x="650" y="288"/>
              <a:ext cx="5110"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5" name="Line 7"/>
            <p:cNvSpPr>
              <a:spLocks noChangeShapeType="1"/>
            </p:cNvSpPr>
            <p:nvPr/>
          </p:nvSpPr>
          <p:spPr bwMode="auto">
            <a:xfrm>
              <a:off x="650" y="316"/>
              <a:ext cx="5110" cy="1"/>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6" name="Line 9"/>
            <p:cNvSpPr>
              <a:spLocks noChangeShapeType="1"/>
            </p:cNvSpPr>
            <p:nvPr/>
          </p:nvSpPr>
          <p:spPr bwMode="auto">
            <a:xfrm>
              <a:off x="-2" y="284"/>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7" name="Line 10"/>
            <p:cNvSpPr>
              <a:spLocks noChangeShapeType="1"/>
            </p:cNvSpPr>
            <p:nvPr/>
          </p:nvSpPr>
          <p:spPr bwMode="auto">
            <a:xfrm>
              <a:off x="-2" y="316"/>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grpSp>
      <p:pic>
        <p:nvPicPr>
          <p:cNvPr id="1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790" y="136169"/>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56002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ctrTitle"/>
          </p:nvPr>
        </p:nvSpPr>
        <p:spPr>
          <a:xfrm>
            <a:off x="2011363" y="-127177"/>
            <a:ext cx="8701088" cy="609600"/>
          </a:xfrm>
        </p:spPr>
        <p:txBody>
          <a:bodyPr>
            <a:noAutofit/>
          </a:bodyPr>
          <a:lstStyle/>
          <a:p>
            <a:pPr>
              <a:lnSpc>
                <a:spcPct val="100000"/>
              </a:lnSpc>
              <a:spcBef>
                <a:spcPts val="0"/>
              </a:spcBef>
              <a:defRPr/>
            </a:pPr>
            <a:r>
              <a:rPr lang="ru-RU" sz="2000" b="1" dirty="0">
                <a:solidFill>
                  <a:srgbClr val="002060"/>
                </a:solidFill>
                <a:latin typeface="+mn-lt"/>
                <a:ea typeface="+mn-ea"/>
                <a:cs typeface="Arial" panose="020B0604020202020204" pitchFamily="34" charset="0"/>
              </a:rPr>
              <a:t>Ежемесячное пособие по уходу за ребенком</a:t>
            </a:r>
          </a:p>
        </p:txBody>
      </p:sp>
      <p:sp>
        <p:nvSpPr>
          <p:cNvPr id="6" name="Скругленный прямоугольник 5"/>
          <p:cNvSpPr/>
          <p:nvPr/>
        </p:nvSpPr>
        <p:spPr>
          <a:xfrm>
            <a:off x="1480953" y="4281487"/>
            <a:ext cx="10106088" cy="2286000"/>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2000" b="1" u="sng" dirty="0">
                <a:solidFill>
                  <a:srgbClr val="002060"/>
                </a:solidFill>
              </a:rPr>
              <a:t>Страховщик вправе запросить сведения:</a:t>
            </a:r>
          </a:p>
          <a:p>
            <a:pPr>
              <a:defRPr/>
            </a:pPr>
            <a:r>
              <a:rPr lang="ru-RU" sz="2000" dirty="0">
                <a:solidFill>
                  <a:srgbClr val="002060"/>
                </a:solidFill>
              </a:rPr>
              <a:t>- </a:t>
            </a:r>
            <a:r>
              <a:rPr lang="ru-RU" sz="2000" i="1" u="sng" dirty="0">
                <a:solidFill>
                  <a:srgbClr val="002060"/>
                </a:solidFill>
              </a:rPr>
              <a:t>ЕГР ЗАГС </a:t>
            </a:r>
            <a:r>
              <a:rPr lang="ru-RU" sz="2000" dirty="0">
                <a:solidFill>
                  <a:srgbClr val="002060"/>
                </a:solidFill>
              </a:rPr>
              <a:t>– о </a:t>
            </a:r>
            <a:r>
              <a:rPr lang="ru-RU" sz="2000" dirty="0" err="1">
                <a:solidFill>
                  <a:srgbClr val="002060"/>
                </a:solidFill>
              </a:rPr>
              <a:t>гос.регистрации</a:t>
            </a:r>
            <a:r>
              <a:rPr lang="ru-RU" sz="2000" dirty="0">
                <a:solidFill>
                  <a:srgbClr val="002060"/>
                </a:solidFill>
              </a:rPr>
              <a:t> рождения ребенка, за которым осуществляется уход</a:t>
            </a:r>
          </a:p>
          <a:p>
            <a:pPr>
              <a:defRPr/>
            </a:pPr>
            <a:r>
              <a:rPr lang="ru-RU" sz="2000" dirty="0">
                <a:solidFill>
                  <a:srgbClr val="002060"/>
                </a:solidFill>
              </a:rPr>
              <a:t>- </a:t>
            </a:r>
            <a:r>
              <a:rPr lang="ru-RU" sz="2000" i="1" u="sng" dirty="0">
                <a:solidFill>
                  <a:srgbClr val="002060"/>
                </a:solidFill>
              </a:rPr>
              <a:t>ЕГИССО</a:t>
            </a:r>
            <a:r>
              <a:rPr lang="ru-RU" sz="2000" dirty="0">
                <a:solidFill>
                  <a:srgbClr val="002060"/>
                </a:solidFill>
              </a:rPr>
              <a:t> – об установлении над ребенком опеки в случае назначения пособия лицу, заменяющему родителей</a:t>
            </a:r>
          </a:p>
          <a:p>
            <a:pPr>
              <a:defRPr/>
            </a:pPr>
            <a:r>
              <a:rPr lang="ru-RU" sz="2000" dirty="0">
                <a:solidFill>
                  <a:srgbClr val="002060"/>
                </a:solidFill>
              </a:rPr>
              <a:t>- </a:t>
            </a:r>
            <a:r>
              <a:rPr lang="ru-RU" sz="2000" i="1" u="sng" dirty="0">
                <a:solidFill>
                  <a:srgbClr val="002060"/>
                </a:solidFill>
              </a:rPr>
              <a:t>ФНС</a:t>
            </a:r>
            <a:r>
              <a:rPr lang="ru-RU" sz="2000" dirty="0">
                <a:solidFill>
                  <a:srgbClr val="002060"/>
                </a:solidFill>
              </a:rPr>
              <a:t> - подтверждающие прекращение страхователем деятельности в случае отсутствия таких сведений у страховщика</a:t>
            </a:r>
          </a:p>
        </p:txBody>
      </p:sp>
      <p:sp>
        <p:nvSpPr>
          <p:cNvPr id="4" name="Скругленный прямоугольник 3"/>
          <p:cNvSpPr/>
          <p:nvPr/>
        </p:nvSpPr>
        <p:spPr>
          <a:xfrm>
            <a:off x="1480953" y="595313"/>
            <a:ext cx="10106088" cy="2133600"/>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ru-RU" b="1" dirty="0">
              <a:solidFill>
                <a:srgbClr val="002060"/>
              </a:solidFill>
              <a:cs typeface="Arial" panose="020B0604020202020204" pitchFamily="34" charset="0"/>
            </a:endParaRPr>
          </a:p>
          <a:p>
            <a:pPr>
              <a:defRPr/>
            </a:pPr>
            <a:r>
              <a:rPr lang="ru-RU" sz="2000" b="1" dirty="0">
                <a:solidFill>
                  <a:srgbClr val="002060"/>
                </a:solidFill>
                <a:cs typeface="Arial" panose="020B0604020202020204" pitchFamily="34" charset="0"/>
              </a:rPr>
              <a:t>ПФР отвечает на запрос в течение 1 календарного дня</a:t>
            </a:r>
          </a:p>
          <a:p>
            <a:pPr>
              <a:defRPr/>
            </a:pPr>
            <a:r>
              <a:rPr lang="ru-RU" sz="2000" dirty="0">
                <a:solidFill>
                  <a:srgbClr val="002060"/>
                </a:solidFill>
              </a:rPr>
              <a:t>- о соответствии (не соответствии) данных застрахованного лица, содержащихся в запросе, сведениям индивидуального (персонифицированного) учета в системе обязательного пенсионного страхования;</a:t>
            </a:r>
          </a:p>
          <a:p>
            <a:pPr>
              <a:defRPr/>
            </a:pPr>
            <a:r>
              <a:rPr lang="ru-RU" sz="2000" dirty="0">
                <a:solidFill>
                  <a:srgbClr val="002060"/>
                </a:solidFill>
              </a:rPr>
              <a:t>- о страхователе (страхователях) застрахованного лица, у которого занято застрахованное лицо, включая ИНН и КПП, либо об отсутствии страхователя.</a:t>
            </a:r>
          </a:p>
          <a:p>
            <a:pPr>
              <a:defRPr/>
            </a:pPr>
            <a:r>
              <a:rPr lang="ru-RU" sz="2000" b="1" dirty="0">
                <a:solidFill>
                  <a:srgbClr val="002060"/>
                </a:solidFill>
                <a:cs typeface="Arial" panose="020B0604020202020204" pitchFamily="34" charset="0"/>
              </a:rPr>
              <a:t> </a:t>
            </a:r>
          </a:p>
        </p:txBody>
      </p:sp>
      <p:sp>
        <p:nvSpPr>
          <p:cNvPr id="7" name="Овал 6"/>
          <p:cNvSpPr/>
          <p:nvPr/>
        </p:nvSpPr>
        <p:spPr>
          <a:xfrm>
            <a:off x="690714" y="1370806"/>
            <a:ext cx="595313" cy="582613"/>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4</a:t>
            </a:r>
          </a:p>
        </p:txBody>
      </p:sp>
      <p:sp>
        <p:nvSpPr>
          <p:cNvPr id="8" name="Скругленный прямоугольник 7"/>
          <p:cNvSpPr/>
          <p:nvPr/>
        </p:nvSpPr>
        <p:spPr>
          <a:xfrm>
            <a:off x="1480953" y="2846390"/>
            <a:ext cx="10106088" cy="1200510"/>
          </a:xfrm>
          <a:prstGeom prst="round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ru-RU" sz="2000" b="1" dirty="0" smtClean="0">
                <a:solidFill>
                  <a:srgbClr val="002060"/>
                </a:solidFill>
                <a:cs typeface="Arial" panose="020B0604020202020204" pitchFamily="34" charset="0"/>
              </a:rPr>
              <a:t>Оператор </a:t>
            </a:r>
            <a:r>
              <a:rPr lang="ru-RU" sz="2000" b="1" dirty="0">
                <a:solidFill>
                  <a:srgbClr val="002060"/>
                </a:solidFill>
                <a:cs typeface="Arial" panose="020B0604020202020204" pitchFamily="34" charset="0"/>
              </a:rPr>
              <a:t>ЕИИС «Соцстрах» обеспечивает (в </a:t>
            </a:r>
            <a:r>
              <a:rPr lang="ru-RU" sz="2000" b="1" dirty="0" err="1">
                <a:solidFill>
                  <a:srgbClr val="002060"/>
                </a:solidFill>
                <a:cs typeface="Arial" panose="020B0604020202020204" pitchFamily="34" charset="0"/>
              </a:rPr>
              <a:t>т.ч</a:t>
            </a:r>
            <a:r>
              <a:rPr lang="ru-RU" sz="2000" b="1" dirty="0">
                <a:solidFill>
                  <a:srgbClr val="002060"/>
                </a:solidFill>
                <a:cs typeface="Arial" panose="020B0604020202020204" pitchFamily="34" charset="0"/>
              </a:rPr>
              <a:t>. в автоматизированном режиме) формирование и направление запроса в ЕГИССО </a:t>
            </a:r>
            <a:r>
              <a:rPr lang="ru-RU" sz="2000" dirty="0">
                <a:solidFill>
                  <a:srgbClr val="002060"/>
                </a:solidFill>
                <a:cs typeface="Arial" panose="020B0604020202020204" pitchFamily="34" charset="0"/>
              </a:rPr>
              <a:t>о предоставлении сведений о назначении (не назначении) пособия матери, отцу (обоим родителям) другим родственникам, опекунам</a:t>
            </a:r>
          </a:p>
        </p:txBody>
      </p:sp>
      <p:sp>
        <p:nvSpPr>
          <p:cNvPr id="9" name="Овал 8"/>
          <p:cNvSpPr/>
          <p:nvPr/>
        </p:nvSpPr>
        <p:spPr>
          <a:xfrm>
            <a:off x="721429" y="3155338"/>
            <a:ext cx="595312" cy="582613"/>
          </a:xfrm>
          <a:prstGeom prst="ellipse">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000" b="1" dirty="0">
                <a:solidFill>
                  <a:schemeClr val="accent5">
                    <a:lumMod val="75000"/>
                  </a:schemeClr>
                </a:solidFill>
                <a:latin typeface="Arial" panose="020B0604020202020204" pitchFamily="34" charset="0"/>
                <a:cs typeface="Arial" panose="020B0604020202020204" pitchFamily="34" charset="0"/>
              </a:rPr>
              <a:t>5</a:t>
            </a:r>
          </a:p>
        </p:txBody>
      </p:sp>
      <p:sp>
        <p:nvSpPr>
          <p:cNvPr id="10" name="Стрелка вниз 9"/>
          <p:cNvSpPr/>
          <p:nvPr/>
        </p:nvSpPr>
        <p:spPr>
          <a:xfrm>
            <a:off x="843113" y="2386013"/>
            <a:ext cx="351944" cy="460376"/>
          </a:xfrm>
          <a:prstGeom prst="downArrow">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1273" name="TextBox 4"/>
          <p:cNvSpPr txBox="1">
            <a:spLocks noChangeArrowheads="1"/>
          </p:cNvSpPr>
          <p:nvPr/>
        </p:nvSpPr>
        <p:spPr bwMode="auto">
          <a:xfrm>
            <a:off x="11750003" y="6429375"/>
            <a:ext cx="3385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sz="1200" dirty="0" smtClean="0">
                <a:latin typeface="Times New Roman" panose="02020603050405020304" pitchFamily="18" charset="0"/>
                <a:cs typeface="Times New Roman" panose="02020603050405020304" pitchFamily="18" charset="0"/>
              </a:rPr>
              <a:t>10</a:t>
            </a:r>
            <a:endParaRPr lang="ru-RU" altLang="ru-RU" sz="1200" dirty="0">
              <a:latin typeface="Times New Roman" panose="02020603050405020304" pitchFamily="18" charset="0"/>
              <a:cs typeface="Times New Roman" panose="02020603050405020304" pitchFamily="18" charset="0"/>
            </a:endParaRPr>
          </a:p>
        </p:txBody>
      </p:sp>
      <p:grpSp>
        <p:nvGrpSpPr>
          <p:cNvPr id="11" name="Group 4"/>
          <p:cNvGrpSpPr>
            <a:grpSpLocks/>
          </p:cNvGrpSpPr>
          <p:nvPr/>
        </p:nvGrpSpPr>
        <p:grpSpPr bwMode="auto">
          <a:xfrm>
            <a:off x="114300" y="444667"/>
            <a:ext cx="12077700" cy="69217"/>
            <a:chOff x="-2" y="284"/>
            <a:chExt cx="5762" cy="33"/>
          </a:xfrm>
        </p:grpSpPr>
        <p:sp>
          <p:nvSpPr>
            <p:cNvPr id="12" name="Line 6"/>
            <p:cNvSpPr>
              <a:spLocks noChangeShapeType="1"/>
            </p:cNvSpPr>
            <p:nvPr/>
          </p:nvSpPr>
          <p:spPr bwMode="auto">
            <a:xfrm>
              <a:off x="650" y="288"/>
              <a:ext cx="5110"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3" name="Line 7"/>
            <p:cNvSpPr>
              <a:spLocks noChangeShapeType="1"/>
            </p:cNvSpPr>
            <p:nvPr/>
          </p:nvSpPr>
          <p:spPr bwMode="auto">
            <a:xfrm>
              <a:off x="650" y="316"/>
              <a:ext cx="5110" cy="1"/>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4" name="Line 9"/>
            <p:cNvSpPr>
              <a:spLocks noChangeShapeType="1"/>
            </p:cNvSpPr>
            <p:nvPr/>
          </p:nvSpPr>
          <p:spPr bwMode="auto">
            <a:xfrm>
              <a:off x="-2" y="284"/>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sp>
          <p:nvSpPr>
            <p:cNvPr id="15" name="Line 10"/>
            <p:cNvSpPr>
              <a:spLocks noChangeShapeType="1"/>
            </p:cNvSpPr>
            <p:nvPr/>
          </p:nvSpPr>
          <p:spPr bwMode="auto">
            <a:xfrm>
              <a:off x="-2" y="316"/>
              <a:ext cx="182" cy="0"/>
            </a:xfrm>
            <a:prstGeom prst="line">
              <a:avLst/>
            </a:prstGeom>
            <a:noFill/>
            <a:ln w="19050">
              <a:solidFill>
                <a:srgbClr val="0069B8"/>
              </a:solidFill>
              <a:round/>
              <a:headEnd/>
              <a:tailEnd/>
            </a:ln>
            <a:extLst>
              <a:ext uri="{909E8E84-426E-40DD-AFC4-6F175D3DCCD1}">
                <a14:hiddenFill xmlns:a14="http://schemas.microsoft.com/office/drawing/2010/main">
                  <a:noFill/>
                </a14:hiddenFill>
              </a:ext>
            </a:extLst>
          </p:spPr>
          <p:txBody>
            <a:bodyPr/>
            <a:lstStyle/>
            <a:p>
              <a:endParaRPr lang="ru-RU" sz="1286" dirty="0"/>
            </a:p>
          </p:txBody>
        </p:sp>
      </p:grpSp>
      <p:pic>
        <p:nvPicPr>
          <p:cNvPr id="1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6503" y="136169"/>
            <a:ext cx="985164" cy="61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4263057"/>
      </p:ext>
    </p:extLst>
  </p:cSld>
  <p:clrMapOvr>
    <a:masterClrMapping/>
  </p:clrMapOvr>
  <p:timing>
    <p:tnLst>
      <p:par>
        <p:cTn id="1" dur="indefinite" restart="never" nodeType="tmRoot"/>
      </p:par>
    </p:tnLst>
  </p:timing>
</p:sld>
</file>

<file path=ppt/theme/theme1.xml><?xml version="1.0" encoding="utf-8"?>
<a:theme xmlns:a="http://schemas.openxmlformats.org/drawingml/2006/main" name="Сектор">
  <a:themeElements>
    <a:clrScheme name="Другая 1">
      <a:dk1>
        <a:srgbClr val="DDF2F1"/>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Cambria">
      <a:maj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8498</TotalTime>
  <Words>2025</Words>
  <Application>Microsoft Office PowerPoint</Application>
  <PresentationFormat>Широкоэкранный</PresentationFormat>
  <Paragraphs>158</Paragraphs>
  <Slides>16</Slides>
  <Notes>3</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16</vt:i4>
      </vt:variant>
    </vt:vector>
  </HeadingPairs>
  <TitlesOfParts>
    <vt:vector size="26" baseType="lpstr">
      <vt:lpstr>Arial</vt:lpstr>
      <vt:lpstr>Calibri</vt:lpstr>
      <vt:lpstr>Cambria</vt:lpstr>
      <vt:lpstr>Cambria Math</vt:lpstr>
      <vt:lpstr>Constantia</vt:lpstr>
      <vt:lpstr>David</vt:lpstr>
      <vt:lpstr>Monotype Corsiva</vt:lpstr>
      <vt:lpstr>Times New Roman</vt:lpstr>
      <vt:lpstr>Wingdings 3</vt:lpstr>
      <vt:lpstr>Сектор</vt:lpstr>
      <vt:lpstr>Презентация PowerPoint</vt:lpstr>
      <vt:lpstr>Презентация PowerPoint</vt:lpstr>
      <vt:lpstr>Презентация PowerPoint</vt:lpstr>
      <vt:lpstr>Презентация PowerPoint</vt:lpstr>
      <vt:lpstr>   Пособия по временной нетрудоспособности, по беременности и родам</vt:lpstr>
      <vt:lpstr>    Пособия по временной нетрудоспособности, по беременности и родам</vt:lpstr>
      <vt:lpstr>Единовременное пособие при рождении ребенка</vt:lpstr>
      <vt:lpstr>Ежемесячное пособие по уходу за ребенком</vt:lpstr>
      <vt:lpstr>Ежемесячное пособие по уходу за ребенком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Dmitry Selivanov</dc:creator>
  <cp:lastModifiedBy>user</cp:lastModifiedBy>
  <cp:revision>227</cp:revision>
  <cp:lastPrinted>2021-12-03T13:20:29Z</cp:lastPrinted>
  <dcterms:created xsi:type="dcterms:W3CDTF">2018-08-31T19:09:45Z</dcterms:created>
  <dcterms:modified xsi:type="dcterms:W3CDTF">2023-02-14T11:25:20Z</dcterms:modified>
</cp:coreProperties>
</file>