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3" r:id="rId2"/>
    <p:sldId id="306" r:id="rId3"/>
    <p:sldId id="263" r:id="rId4"/>
    <p:sldId id="305" r:id="rId5"/>
    <p:sldId id="259" r:id="rId6"/>
    <p:sldId id="307" r:id="rId7"/>
    <p:sldId id="271" r:id="rId8"/>
    <p:sldId id="308" r:id="rId9"/>
    <p:sldId id="266" r:id="rId10"/>
    <p:sldId id="321" r:id="rId11"/>
    <p:sldId id="270" r:id="rId12"/>
    <p:sldId id="258" r:id="rId13"/>
    <p:sldId id="265" r:id="rId14"/>
    <p:sldId id="309" r:id="rId15"/>
    <p:sldId id="310" r:id="rId16"/>
    <p:sldId id="269" r:id="rId17"/>
    <p:sldId id="264" r:id="rId18"/>
    <p:sldId id="311" r:id="rId19"/>
    <p:sldId id="268" r:id="rId20"/>
    <p:sldId id="320" r:id="rId21"/>
    <p:sldId id="274" r:id="rId22"/>
    <p:sldId id="272" r:id="rId23"/>
    <p:sldId id="302" r:id="rId24"/>
    <p:sldId id="314" r:id="rId25"/>
    <p:sldId id="267" r:id="rId26"/>
    <p:sldId id="318" r:id="rId27"/>
    <p:sldId id="280" r:id="rId28"/>
    <p:sldId id="282" r:id="rId29"/>
    <p:sldId id="279" r:id="rId30"/>
    <p:sldId id="283" r:id="rId31"/>
    <p:sldId id="284" r:id="rId32"/>
    <p:sldId id="277" r:id="rId33"/>
    <p:sldId id="317" r:id="rId34"/>
    <p:sldId id="286" r:id="rId35"/>
    <p:sldId id="313" r:id="rId36"/>
    <p:sldId id="281" r:id="rId37"/>
    <p:sldId id="294" r:id="rId38"/>
    <p:sldId id="296" r:id="rId39"/>
    <p:sldId id="297" r:id="rId40"/>
    <p:sldId id="315" r:id="rId41"/>
    <p:sldId id="295" r:id="rId42"/>
    <p:sldId id="299" r:id="rId43"/>
    <p:sldId id="298" r:id="rId44"/>
    <p:sldId id="289" r:id="rId45"/>
    <p:sldId id="290" r:id="rId46"/>
    <p:sldId id="287" r:id="rId47"/>
    <p:sldId id="301" r:id="rId48"/>
    <p:sldId id="300" r:id="rId49"/>
    <p:sldId id="261" r:id="rId50"/>
  </p:sldIdLst>
  <p:sldSz cx="12192000" cy="6858000"/>
  <p:notesSz cx="6797675" cy="987266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0000"/>
    <a:srgbClr val="FF99CC"/>
    <a:srgbClr val="FCA193"/>
    <a:srgbClr val="FF11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43" autoAdjust="0"/>
    <p:restoredTop sz="94660"/>
  </p:normalViewPr>
  <p:slideViewPr>
    <p:cSldViewPr snapToGrid="0">
      <p:cViewPr varScale="1">
        <p:scale>
          <a:sx n="70" d="100"/>
          <a:sy n="70" d="100"/>
        </p:scale>
        <p:origin x="540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3EAA1-D359-4C91-9CA0-C39F600D77A6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564B9-59D8-47B3-8541-F60CE0F415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8391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3EAA1-D359-4C91-9CA0-C39F600D77A6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564B9-59D8-47B3-8541-F60CE0F415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58086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3EAA1-D359-4C91-9CA0-C39F600D77A6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564B9-59D8-47B3-8541-F60CE0F415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18503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3EAA1-D359-4C91-9CA0-C39F600D77A6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564B9-59D8-47B3-8541-F60CE0F415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34277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3EAA1-D359-4C91-9CA0-C39F600D77A6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564B9-59D8-47B3-8541-F60CE0F415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446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3EAA1-D359-4C91-9CA0-C39F600D77A6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564B9-59D8-47B3-8541-F60CE0F415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0419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3EAA1-D359-4C91-9CA0-C39F600D77A6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564B9-59D8-47B3-8541-F60CE0F415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80260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3EAA1-D359-4C91-9CA0-C39F600D77A6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564B9-59D8-47B3-8541-F60CE0F415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46973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3EAA1-D359-4C91-9CA0-C39F600D77A6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564B9-59D8-47B3-8541-F60CE0F415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1003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3EAA1-D359-4C91-9CA0-C39F600D77A6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564B9-59D8-47B3-8541-F60CE0F415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4559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3EAA1-D359-4C91-9CA0-C39F600D77A6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564B9-59D8-47B3-8541-F60CE0F415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02365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F3EAA1-D359-4C91-9CA0-C39F600D77A6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B564B9-59D8-47B3-8541-F60CE0F415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8640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publication.pravo.gov.ru/Document/View/0001202212060023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buh.ru/news/uchet_nalogi/156117/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B9404CD821603ADF8A05E9F7EC451700F892561C99AF21EF5FCCE19524DBC75A8D01CBB23A7894A9798BAFE02C1B7140A6D8D3456588DAp8z8M" TargetMode="External"/><Relationship Id="rId2" Type="http://schemas.openxmlformats.org/officeDocument/2006/relationships/hyperlink" Target="consultantplus://offline/ref=B9404CD821603ADF8A05E9F7EC451700F892561C99AF21EF5FCCE19524DBC75A8D01CBB23B7697AA798BAFE02C1B7140A6D8D3456588DAp8z8M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1782FBA36314801581CAD58E2367649B06B9D9A4CE5E3EE577654116511F50794718F0CA174AEBFBE4D15A7DBA2AB88EBF7917AC9FT617M" TargetMode="External"/><Relationship Id="rId2" Type="http://schemas.openxmlformats.org/officeDocument/2006/relationships/hyperlink" Target="consultantplus://offline/ref=1782FBA36314801581CAD58E2367649B06B9D9A4CE5E3EE577654116511F50794718F0C31447B4FEF1C00271B837A68CA36515AET91EM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hyperlink" Target="consultantplus://offline/ref=1782FBA36314801581CAD58E2367649B06B9D9A4CE5E3EE577654116511F50794718F0CF1147B4FEF1C00271B837A68CA36515AET91EM" TargetMode="External"/><Relationship Id="rId4" Type="http://schemas.openxmlformats.org/officeDocument/2006/relationships/hyperlink" Target="consultantplus://offline/ref=1782FBA36314801581CAD58E2367649B06B9D9A4CE5E3EE577654116511F50794718F0CA1445EBFBE4D15A7DBA2AB88EBF7917AC9FT617M" TargetMode="Externa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7DBE9E0B2BD4A7BF7C88A917E54B40F5B6C844CA714B32CCBB4117207D01A74D77317F9BEC6E86FC70F1756EC924B9A010023BFDD6o5OBG" TargetMode="External"/><Relationship Id="rId2" Type="http://schemas.openxmlformats.org/officeDocument/2006/relationships/hyperlink" Target="consultantplus://offline/ref=7DBE9E0B2BD4A7BF7C88A917E54B40F5B6C940C27F4F32CCBB4117207D01A74D77317F9DE66A8CA92AE171279D2AA6A30C1C3BE3D65893o5OA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consultantplus://offline/ref=7DBE9E0B2BD4A7BF7C88B403F7237AF3ECC744CB7B4F3E99EC4346757304AF1D3F2131DBE86B8DA821B424689C76E3F51F1D3AE3D45A8F5B24FBo8O4G" TargetMode="Externa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consultantplus://offline/ref=5338680DAA46E21B971E6A6C462DA990A8C8C379F55E0FD88675604E02B784B335DB4A6C2384D7E7692FD669B3E5ACFBBE58E87AF6E4E2K5tBP" TargetMode="Externa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www.moedelo.org/Pro/View/Legals/97-425780415232#regl_phr5253" TargetMode="Externa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hyperlink" Target="https://audit-vela.com/" TargetMode="External"/><Relationship Id="rId7" Type="http://schemas.openxmlformats.org/officeDocument/2006/relationships/image" Target="../media/image17.png"/><Relationship Id="rId2" Type="http://schemas.openxmlformats.org/officeDocument/2006/relationships/hyperlink" Target="mailto:office@audit-vela.com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hyperlink" Target="https://auditvela.ru/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publication.pravo.gov.ru/Document/View/0001202212060023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xmlns="" id="{A4AF7700-08C2-3C29-485C-F1F49FEFCFC9}"/>
              </a:ext>
            </a:extLst>
          </p:cNvPr>
          <p:cNvSpPr/>
          <p:nvPr/>
        </p:nvSpPr>
        <p:spPr>
          <a:xfrm>
            <a:off x="506152" y="2054225"/>
            <a:ext cx="11400926" cy="3879429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6151" y="2054225"/>
            <a:ext cx="11400925" cy="3879422"/>
          </a:xfrm>
        </p:spPr>
        <p:txBody>
          <a:bodyPr>
            <a:normAutofit fontScale="62500" lnSpcReduction="20000"/>
          </a:bodyPr>
          <a:lstStyle/>
          <a:p>
            <a:pPr marL="0" indent="0" algn="ctr">
              <a:buNone/>
            </a:pPr>
            <a:endParaRPr lang="ru-RU" sz="36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ru-RU" sz="45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Семинар </a:t>
            </a:r>
          </a:p>
          <a:p>
            <a:pPr marL="0" indent="0" algn="ctr">
              <a:buNone/>
            </a:pPr>
            <a:endParaRPr lang="ru-RU" sz="70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ru-RU" sz="5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«Актуальные изменения налогового законодательства в 2023 году» для субъектов	малого и среднего предпринимательства Ростовской области	</a:t>
            </a:r>
          </a:p>
          <a:p>
            <a:pPr marL="0" indent="0" algn="ctr">
              <a:buNone/>
            </a:pPr>
            <a:endParaRPr lang="ru-RU" sz="40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ru-RU" sz="32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14.02.2023</a:t>
            </a:r>
          </a:p>
          <a:p>
            <a:pPr marL="0" indent="0" algn="just">
              <a:buNone/>
            </a:pPr>
            <a:endParaRPr lang="ru-RU" sz="4000" b="1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496234" y="170329"/>
            <a:ext cx="7906872" cy="1138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 flipV="1">
            <a:off x="506152" y="1314388"/>
            <a:ext cx="10923848" cy="1"/>
          </a:xfrm>
          <a:prstGeom prst="line">
            <a:avLst/>
          </a:prstGeom>
          <a:ln>
            <a:solidFill>
              <a:srgbClr val="FF1111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076" y="110530"/>
            <a:ext cx="10923848" cy="1627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030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FCA193">
                  <a:tint val="66000"/>
                  <a:satMod val="160000"/>
                </a:srgbClr>
              </a:gs>
              <a:gs pos="50000">
                <a:srgbClr val="FCA193">
                  <a:tint val="44500"/>
                  <a:satMod val="160000"/>
                </a:srgbClr>
              </a:gs>
              <a:gs pos="100000">
                <a:srgbClr val="FCA193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kern="0" dirty="0">
              <a:latin typeface="Yu Gothic UI Light" pitchFamily="34" charset="-128"/>
              <a:ea typeface="Yu Gothic UI Light" pitchFamily="34" charset="-128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444240" y="365125"/>
            <a:ext cx="790956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 flipV="1">
            <a:off x="506152" y="1314388"/>
            <a:ext cx="10923848" cy="1"/>
          </a:xfrm>
          <a:prstGeom prst="line">
            <a:avLst/>
          </a:prstGeom>
          <a:ln>
            <a:solidFill>
              <a:srgbClr val="FF1111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29891239-EA1F-4A30-BBBF-72C83E031A5C}"/>
              </a:ext>
            </a:extLst>
          </p:cNvPr>
          <p:cNvPicPr/>
          <p:nvPr/>
        </p:nvPicPr>
        <p:blipFill>
          <a:blip r:embed="rId2"/>
          <a:srcRect b="14181"/>
          <a:stretch/>
        </p:blipFill>
        <p:spPr>
          <a:xfrm>
            <a:off x="506152" y="401000"/>
            <a:ext cx="2861888" cy="913388"/>
          </a:xfrm>
          <a:prstGeom prst="rect">
            <a:avLst/>
          </a:prstGeom>
          <a:ln>
            <a:noFill/>
          </a:ln>
        </p:spPr>
      </p:pic>
      <p:sp>
        <p:nvSpPr>
          <p:cNvPr id="12" name="TextBox 11"/>
          <p:cNvSpPr txBox="1"/>
          <p:nvPr/>
        </p:nvSpPr>
        <p:spPr>
          <a:xfrm>
            <a:off x="367553" y="1649505"/>
            <a:ext cx="287767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kern="0" dirty="0">
                <a:ea typeface="Yu Gothic UI Light" pitchFamily="34" charset="-128"/>
              </a:rPr>
              <a:t>Уведомление в 2023 году</a:t>
            </a:r>
            <a:r>
              <a:rPr lang="ru-RU" b="1" kern="0" dirty="0">
                <a:latin typeface="Yu Gothic UI Light" pitchFamily="34" charset="-128"/>
                <a:ea typeface="Yu Gothic UI Light" pitchFamily="34" charset="-128"/>
              </a:rPr>
              <a:t>.</a:t>
            </a:r>
            <a:br>
              <a:rPr lang="ru-RU" b="1" kern="0" dirty="0">
                <a:latin typeface="Yu Gothic UI Light" pitchFamily="34" charset="-128"/>
                <a:ea typeface="Yu Gothic UI Light" pitchFamily="34" charset="-128"/>
              </a:rPr>
            </a:br>
            <a:endParaRPr lang="ru-RU" b="1" kern="0" dirty="0">
              <a:latin typeface="Yu Gothic UI Light" pitchFamily="34" charset="-128"/>
              <a:ea typeface="Yu Gothic UI Light" pitchFamily="34" charset="-128"/>
            </a:endParaRPr>
          </a:p>
          <a:p>
            <a:pPr algn="ctr"/>
            <a:r>
              <a:rPr lang="ru-RU" b="1" kern="0" dirty="0">
                <a:latin typeface="Yu Gothic UI Light" pitchFamily="34" charset="-128"/>
                <a:ea typeface="Yu Gothic UI Light" pitchFamily="34" charset="-128"/>
              </a:rPr>
              <a:t> Форма, порядок заполнения и формат представления уведомления утверждены </a:t>
            </a:r>
            <a:r>
              <a:rPr lang="en-US" b="1" kern="0" dirty="0">
                <a:latin typeface="Yu Gothic UI Light" pitchFamily="34" charset="-128"/>
                <a:ea typeface="Yu Gothic UI Light" pitchFamily="34" charset="-128"/>
              </a:rPr>
              <a:t/>
            </a:r>
            <a:br>
              <a:rPr lang="en-US" b="1" kern="0" dirty="0">
                <a:latin typeface="Yu Gothic UI Light" pitchFamily="34" charset="-128"/>
                <a:ea typeface="Yu Gothic UI Light" pitchFamily="34" charset="-128"/>
              </a:rPr>
            </a:br>
            <a:r>
              <a:rPr lang="ru-RU" b="1" kern="0" dirty="0">
                <a:latin typeface="Yu Gothic UI Light" pitchFamily="34" charset="-128"/>
                <a:ea typeface="Yu Gothic UI Light" pitchFamily="34" charset="-128"/>
                <a:hlinkClick r:id="rId3"/>
              </a:rPr>
              <a:t>Приказом ФНС России от 02.11.2022 № ЕД-7-8/1047@</a:t>
            </a:r>
            <a:r>
              <a:rPr lang="ru-RU" b="1" kern="0" dirty="0">
                <a:latin typeface="Yu Gothic UI Light" pitchFamily="34" charset="-128"/>
                <a:ea typeface="Yu Gothic UI Light" pitchFamily="34" charset="-128"/>
              </a:rPr>
              <a:t>.</a:t>
            </a:r>
          </a:p>
          <a:p>
            <a:endParaRPr lang="ru-RU" dirty="0"/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8536" y="1314388"/>
            <a:ext cx="6611112" cy="5470460"/>
          </a:xfrm>
        </p:spPr>
      </p:pic>
    </p:spTree>
    <p:extLst>
      <p:ext uri="{BB962C8B-B14F-4D97-AF65-F5344CB8AC3E}">
        <p14:creationId xmlns:p14="http://schemas.microsoft.com/office/powerpoint/2010/main" val="1090671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/>
          <p:cNvSpPr/>
          <p:nvPr/>
        </p:nvSpPr>
        <p:spPr>
          <a:xfrm>
            <a:off x="8239760" y="1405449"/>
            <a:ext cx="3190240" cy="3145852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10220960" y="4927600"/>
            <a:ext cx="1971040" cy="193040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444240" y="302372"/>
            <a:ext cx="790956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H="1" flipV="1">
            <a:off x="506152" y="1314388"/>
            <a:ext cx="10923848" cy="1"/>
          </a:xfrm>
          <a:prstGeom prst="line">
            <a:avLst/>
          </a:prstGeom>
          <a:ln>
            <a:solidFill>
              <a:srgbClr val="FF1111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6" name="Рисунок 9">
            <a:extLst>
              <a:ext uri="{FF2B5EF4-FFF2-40B4-BE49-F238E27FC236}">
                <a16:creationId xmlns:a16="http://schemas.microsoft.com/office/drawing/2014/main" xmlns="" id="{29891239-EA1F-4A30-BBBF-72C83E031A5C}"/>
              </a:ext>
            </a:extLst>
          </p:cNvPr>
          <p:cNvPicPr/>
          <p:nvPr/>
        </p:nvPicPr>
        <p:blipFill>
          <a:blip r:embed="rId2"/>
          <a:srcRect b="14181"/>
          <a:stretch/>
        </p:blipFill>
        <p:spPr>
          <a:xfrm>
            <a:off x="506152" y="401000"/>
            <a:ext cx="2861888" cy="913388"/>
          </a:xfrm>
          <a:prstGeom prst="rect">
            <a:avLst/>
          </a:prstGeom>
          <a:ln>
            <a:noFill/>
          </a:ln>
        </p:spPr>
      </p:pic>
      <p:pic>
        <p:nvPicPr>
          <p:cNvPr id="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 l="31972" t="18907" r="9340" b="17611"/>
          <a:stretch>
            <a:fillRect/>
          </a:stretch>
        </p:blipFill>
        <p:spPr bwMode="auto">
          <a:xfrm>
            <a:off x="1661412" y="1405556"/>
            <a:ext cx="8710753" cy="53000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362278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Содержимое 1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60377824"/>
              </p:ext>
            </p:extLst>
          </p:nvPr>
        </p:nvGraphicFramePr>
        <p:xfrm>
          <a:off x="506150" y="1443318"/>
          <a:ext cx="11210928" cy="518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0546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60546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4482">
                <a:tc>
                  <a:txBody>
                    <a:bodyPr/>
                    <a:lstStyle/>
                    <a:p>
                      <a:pPr fontAlgn="t"/>
                      <a:r>
                        <a:rPr lang="ru-RU" dirty="0"/>
                        <a:t>Период</a:t>
                      </a:r>
                    </a:p>
                  </a:txBody>
                  <a:tcPr marL="45720" marR="45720" marT="3048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/>
                        <a:t>Код отчетного (налогового) периода/номер месяца (квартала)</a:t>
                      </a:r>
                    </a:p>
                  </a:txBody>
                  <a:tcPr marL="45720" marR="45720" marT="3048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44709">
                <a:tc>
                  <a:txBody>
                    <a:bodyPr/>
                    <a:lstStyle/>
                    <a:p>
                      <a:pPr fontAlgn="t"/>
                      <a:r>
                        <a:rPr lang="ru-RU"/>
                        <a:t>01.01–22.01</a:t>
                      </a:r>
                    </a:p>
                  </a:txBody>
                  <a:tcPr marL="45720" marR="45720" marT="3048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/>
                        <a:t>21/01</a:t>
                      </a:r>
                    </a:p>
                  </a:txBody>
                  <a:tcPr marL="45720" marR="45720" marT="3048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44709">
                <a:tc>
                  <a:txBody>
                    <a:bodyPr/>
                    <a:lstStyle/>
                    <a:p>
                      <a:pPr fontAlgn="t"/>
                      <a:r>
                        <a:rPr lang="ru-RU"/>
                        <a:t>23.01–22.02</a:t>
                      </a:r>
                    </a:p>
                  </a:txBody>
                  <a:tcPr marL="45720" marR="45720" marT="3048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/>
                        <a:t>21/02</a:t>
                      </a:r>
                    </a:p>
                  </a:txBody>
                  <a:tcPr marL="45720" marR="45720" marT="3048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44709">
                <a:tc>
                  <a:txBody>
                    <a:bodyPr/>
                    <a:lstStyle/>
                    <a:p>
                      <a:pPr fontAlgn="t"/>
                      <a:r>
                        <a:rPr lang="ru-RU"/>
                        <a:t>23.02–22.03</a:t>
                      </a:r>
                    </a:p>
                  </a:txBody>
                  <a:tcPr marL="45720" marR="45720" marT="3048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/>
                        <a:t>21/03</a:t>
                      </a:r>
                    </a:p>
                  </a:txBody>
                  <a:tcPr marL="45720" marR="45720" marT="3048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44709">
                <a:tc>
                  <a:txBody>
                    <a:bodyPr/>
                    <a:lstStyle/>
                    <a:p>
                      <a:pPr fontAlgn="t"/>
                      <a:r>
                        <a:rPr lang="ru-RU"/>
                        <a:t>23.03–22.04</a:t>
                      </a:r>
                    </a:p>
                  </a:txBody>
                  <a:tcPr marL="45720" marR="45720" marT="3048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/>
                        <a:t>31/01</a:t>
                      </a:r>
                    </a:p>
                  </a:txBody>
                  <a:tcPr marL="45720" marR="45720" marT="3048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44709">
                <a:tc>
                  <a:txBody>
                    <a:bodyPr/>
                    <a:lstStyle/>
                    <a:p>
                      <a:pPr fontAlgn="t"/>
                      <a:r>
                        <a:rPr lang="ru-RU"/>
                        <a:t>23.04–22.05</a:t>
                      </a:r>
                    </a:p>
                  </a:txBody>
                  <a:tcPr marL="45720" marR="45720" marT="3048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dirty="0"/>
                        <a:t>31/02</a:t>
                      </a:r>
                    </a:p>
                  </a:txBody>
                  <a:tcPr marL="45720" marR="45720" marT="3048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44709">
                <a:tc>
                  <a:txBody>
                    <a:bodyPr/>
                    <a:lstStyle/>
                    <a:p>
                      <a:pPr fontAlgn="t"/>
                      <a:r>
                        <a:rPr lang="ru-RU"/>
                        <a:t>23.05–22.06</a:t>
                      </a:r>
                    </a:p>
                  </a:txBody>
                  <a:tcPr marL="45720" marR="45720" marT="3048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/>
                        <a:t>31/03</a:t>
                      </a:r>
                    </a:p>
                  </a:txBody>
                  <a:tcPr marL="45720" marR="45720" marT="30480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44709">
                <a:tc>
                  <a:txBody>
                    <a:bodyPr/>
                    <a:lstStyle/>
                    <a:p>
                      <a:pPr fontAlgn="t"/>
                      <a:r>
                        <a:rPr lang="ru-RU"/>
                        <a:t>23.06–22.07</a:t>
                      </a:r>
                    </a:p>
                  </a:txBody>
                  <a:tcPr marL="45720" marR="45720" marT="3048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/>
                        <a:t>33/01</a:t>
                      </a:r>
                    </a:p>
                  </a:txBody>
                  <a:tcPr marL="45720" marR="45720" marT="30480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44709">
                <a:tc>
                  <a:txBody>
                    <a:bodyPr/>
                    <a:lstStyle/>
                    <a:p>
                      <a:pPr fontAlgn="t"/>
                      <a:r>
                        <a:rPr lang="ru-RU"/>
                        <a:t>23.07–22.08</a:t>
                      </a:r>
                    </a:p>
                  </a:txBody>
                  <a:tcPr marL="45720" marR="45720" marT="3048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/>
                        <a:t>33/02</a:t>
                      </a:r>
                    </a:p>
                  </a:txBody>
                  <a:tcPr marL="45720" marR="45720" marT="30480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44709">
                <a:tc>
                  <a:txBody>
                    <a:bodyPr/>
                    <a:lstStyle/>
                    <a:p>
                      <a:pPr fontAlgn="t"/>
                      <a:r>
                        <a:rPr lang="ru-RU"/>
                        <a:t>23.08–22.09</a:t>
                      </a:r>
                    </a:p>
                  </a:txBody>
                  <a:tcPr marL="45720" marR="45720" marT="3048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/>
                        <a:t>33/03</a:t>
                      </a:r>
                    </a:p>
                  </a:txBody>
                  <a:tcPr marL="45720" marR="45720" marT="30480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44709">
                <a:tc>
                  <a:txBody>
                    <a:bodyPr/>
                    <a:lstStyle/>
                    <a:p>
                      <a:pPr fontAlgn="t"/>
                      <a:r>
                        <a:rPr lang="ru-RU"/>
                        <a:t>23.09–22.10</a:t>
                      </a:r>
                    </a:p>
                  </a:txBody>
                  <a:tcPr marL="45720" marR="45720" marT="3048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/>
                        <a:t>34/01</a:t>
                      </a:r>
                    </a:p>
                  </a:txBody>
                  <a:tcPr marL="45720" marR="45720" marT="30480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344709">
                <a:tc>
                  <a:txBody>
                    <a:bodyPr/>
                    <a:lstStyle/>
                    <a:p>
                      <a:pPr fontAlgn="t"/>
                      <a:r>
                        <a:rPr lang="ru-RU"/>
                        <a:t>23.10–22.11</a:t>
                      </a:r>
                    </a:p>
                  </a:txBody>
                  <a:tcPr marL="45720" marR="45720" marT="3048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/>
                        <a:t>34/02</a:t>
                      </a:r>
                    </a:p>
                  </a:txBody>
                  <a:tcPr marL="45720" marR="45720" marT="30480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344709">
                <a:tc>
                  <a:txBody>
                    <a:bodyPr/>
                    <a:lstStyle/>
                    <a:p>
                      <a:pPr fontAlgn="t"/>
                      <a:r>
                        <a:rPr lang="ru-RU"/>
                        <a:t>23.11–22.12</a:t>
                      </a:r>
                    </a:p>
                  </a:txBody>
                  <a:tcPr marL="45720" marR="45720" marT="3048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/>
                        <a:t>34/03</a:t>
                      </a:r>
                    </a:p>
                  </a:txBody>
                  <a:tcPr marL="45720" marR="45720" marT="30480"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344709">
                <a:tc>
                  <a:txBody>
                    <a:bodyPr/>
                    <a:lstStyle/>
                    <a:p>
                      <a:pPr fontAlgn="t"/>
                      <a:r>
                        <a:rPr lang="ru-RU"/>
                        <a:t>23.12–31.12</a:t>
                      </a:r>
                    </a:p>
                  </a:txBody>
                  <a:tcPr marL="45720" marR="45720" marT="3048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dirty="0"/>
                        <a:t>34/04</a:t>
                      </a:r>
                    </a:p>
                  </a:txBody>
                  <a:tcPr marL="45720" marR="45720" marT="30480"/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</a:tbl>
          </a:graphicData>
        </a:graphic>
      </p:graphicFrame>
      <p:sp>
        <p:nvSpPr>
          <p:cNvPr id="7" name="Заголовок 1"/>
          <p:cNvSpPr txBox="1">
            <a:spLocks/>
          </p:cNvSpPr>
          <p:nvPr/>
        </p:nvSpPr>
        <p:spPr>
          <a:xfrm>
            <a:off x="3444240" y="365125"/>
            <a:ext cx="7905078" cy="979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4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fontAlgn="base">
              <a:lnSpc>
                <a:spcPct val="100000"/>
              </a:lnSpc>
              <a:spcAft>
                <a:spcPct val="0"/>
              </a:spcAft>
            </a:pPr>
            <a:r>
              <a:rPr lang="ru-RU" b="1" dirty="0">
                <a:solidFill>
                  <a:srgbClr val="000000"/>
                </a:solidFill>
                <a:latin typeface="+mn-lt"/>
                <a:cs typeface="Arial" pitchFamily="34" charset="0"/>
              </a:rPr>
              <a:t>Применительно к НДФЛ это означает, что поле "Отчетный (налоговый) период (код)/Номер месяца (квартала)" уведомления об исчисленных налогах необходимо заполнять следующим образом:</a:t>
            </a:r>
            <a:endParaRPr lang="ru-RU" b="1" dirty="0">
              <a:latin typeface="+mn-lt"/>
              <a:cs typeface="Arial" pitchFamily="34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 flipV="1">
            <a:off x="506152" y="1314388"/>
            <a:ext cx="10923848" cy="1"/>
          </a:xfrm>
          <a:prstGeom prst="line">
            <a:avLst/>
          </a:prstGeom>
          <a:ln>
            <a:solidFill>
              <a:srgbClr val="FF1111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29891239-EA1F-4A30-BBBF-72C83E031A5C}"/>
              </a:ext>
            </a:extLst>
          </p:cNvPr>
          <p:cNvPicPr/>
          <p:nvPr/>
        </p:nvPicPr>
        <p:blipFill>
          <a:blip r:embed="rId2"/>
          <a:srcRect b="14181"/>
          <a:stretch/>
        </p:blipFill>
        <p:spPr>
          <a:xfrm>
            <a:off x="544252" y="296848"/>
            <a:ext cx="2861888" cy="913388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72107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709848"/>
            <a:ext cx="10515600" cy="4351338"/>
          </a:xfrm>
        </p:spPr>
        <p:txBody>
          <a:bodyPr/>
          <a:lstStyle/>
          <a:p>
            <a:pPr algn="just">
              <a:buNone/>
              <a:defRPr/>
            </a:pPr>
            <a:r>
              <a:rPr lang="ru-RU" kern="0" dirty="0">
                <a:ea typeface="Yu Gothic UI Semilight" pitchFamily="34" charset="-128"/>
              </a:rPr>
              <a:t>6. Налоговые агенты обязаны перечислять суммы исчисленного </a:t>
            </a:r>
            <a:br>
              <a:rPr lang="ru-RU" kern="0" dirty="0">
                <a:ea typeface="Yu Gothic UI Semilight" pitchFamily="34" charset="-128"/>
              </a:rPr>
            </a:br>
            <a:r>
              <a:rPr lang="ru-RU" kern="0" dirty="0">
                <a:ea typeface="Yu Gothic UI Semilight" pitchFamily="34" charset="-128"/>
              </a:rPr>
              <a:t>и удержанного налога за период </a:t>
            </a:r>
            <a:r>
              <a:rPr lang="ru-RU" b="1" kern="0" dirty="0">
                <a:ea typeface="Yu Gothic UI Semilight" pitchFamily="34" charset="-128"/>
              </a:rPr>
              <a:t>с 23-го числа предыдущего месяца по 22-е число текущего месяца</a:t>
            </a:r>
            <a:r>
              <a:rPr lang="ru-RU" kern="0" dirty="0">
                <a:ea typeface="Yu Gothic UI Semilight" pitchFamily="34" charset="-128"/>
              </a:rPr>
              <a:t> </a:t>
            </a:r>
            <a:r>
              <a:rPr lang="ru-RU" b="1" u="sng" kern="0" dirty="0">
                <a:ea typeface="Yu Gothic UI Semilight" pitchFamily="34" charset="-128"/>
              </a:rPr>
              <a:t>не позднее 28-го числа текущего месяца. </a:t>
            </a:r>
          </a:p>
          <a:p>
            <a:pPr algn="just">
              <a:buNone/>
              <a:defRPr/>
            </a:pPr>
            <a:endParaRPr lang="ru-RU" kern="0" dirty="0">
              <a:ea typeface="Yu Gothic UI Semilight" pitchFamily="34" charset="-128"/>
            </a:endParaRPr>
          </a:p>
          <a:p>
            <a:pPr algn="just">
              <a:buNone/>
              <a:defRPr/>
            </a:pPr>
            <a:r>
              <a:rPr lang="ru-RU" b="1" kern="0" dirty="0">
                <a:ea typeface="Yu Gothic UI Semilight" pitchFamily="34" charset="-128"/>
                <a:cs typeface="Times New Roman" panose="02020603050405020304" pitchFamily="18" charset="0"/>
              </a:rPr>
              <a:t>       Перечисление </a:t>
            </a:r>
            <a:r>
              <a:rPr lang="ru-RU" kern="0" dirty="0">
                <a:ea typeface="Yu Gothic UI Semilight" pitchFamily="34" charset="-128"/>
                <a:cs typeface="Times New Roman" panose="02020603050405020304" pitchFamily="18" charset="0"/>
              </a:rPr>
              <a:t>н</a:t>
            </a:r>
            <a:r>
              <a:rPr lang="ru-RU" kern="0" dirty="0">
                <a:ea typeface="Yu Gothic UI Semilight" pitchFamily="34" charset="-128"/>
              </a:rPr>
              <a:t>алоговыми агентами</a:t>
            </a:r>
            <a:r>
              <a:rPr lang="ru-RU" kern="0" dirty="0">
                <a:ea typeface="Yu Gothic UI Semilight" pitchFamily="34" charset="-128"/>
                <a:cs typeface="Times New Roman" panose="02020603050405020304" pitchFamily="18" charset="0"/>
              </a:rPr>
              <a:t> </a:t>
            </a:r>
            <a:r>
              <a:rPr lang="ru-RU" b="1" kern="0" dirty="0">
                <a:ea typeface="Yu Gothic UI Semilight" pitchFamily="34" charset="-128"/>
                <a:cs typeface="Times New Roman" panose="02020603050405020304" pitchFamily="18" charset="0"/>
              </a:rPr>
              <a:t>сумм налога</a:t>
            </a:r>
            <a:r>
              <a:rPr lang="ru-RU" kern="0" dirty="0">
                <a:ea typeface="Yu Gothic UI Semilight" pitchFamily="34" charset="-128"/>
                <a:cs typeface="Times New Roman" panose="02020603050405020304" pitchFamily="18" charset="0"/>
              </a:rPr>
              <a:t>, </a:t>
            </a:r>
            <a:r>
              <a:rPr lang="ru-RU" kern="0" dirty="0">
                <a:ea typeface="Yu Gothic UI Semilight" pitchFamily="34" charset="-128"/>
              </a:rPr>
              <a:t>исчисленного и удержанного налога </a:t>
            </a:r>
            <a:r>
              <a:rPr lang="ru-RU" b="1" kern="0" dirty="0">
                <a:ea typeface="Yu Gothic UI Semilight" pitchFamily="34" charset="-128"/>
              </a:rPr>
              <a:t>за период с 1 по 22 января</a:t>
            </a:r>
            <a:r>
              <a:rPr lang="ru-RU" kern="0" dirty="0">
                <a:ea typeface="Yu Gothic UI Semilight" pitchFamily="34" charset="-128"/>
              </a:rPr>
              <a:t>, </a:t>
            </a:r>
            <a:r>
              <a:rPr lang="ru-RU" b="1" kern="0" dirty="0">
                <a:ea typeface="Yu Gothic UI Semilight" pitchFamily="34" charset="-128"/>
              </a:rPr>
              <a:t>осуществляется не позднее 28 января</a:t>
            </a:r>
            <a:r>
              <a:rPr lang="ru-RU" kern="0" dirty="0">
                <a:ea typeface="Yu Gothic UI Semilight" pitchFamily="34" charset="-128"/>
              </a:rPr>
              <a:t>, </a:t>
            </a:r>
            <a:r>
              <a:rPr lang="ru-RU" b="1" kern="0" dirty="0">
                <a:ea typeface="Yu Gothic UI Semilight" pitchFamily="34" charset="-128"/>
              </a:rPr>
              <a:t>за период с 23 по 31 декабря не позднее последнего рабочего дня календарного года</a:t>
            </a:r>
            <a:r>
              <a:rPr lang="ru-RU" kern="0" dirty="0">
                <a:ea typeface="Yu Gothic UI Semilight" pitchFamily="34" charset="-128"/>
              </a:rPr>
              <a:t>.</a:t>
            </a:r>
          </a:p>
          <a:p>
            <a:endParaRPr lang="ru-RU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496234" y="170329"/>
            <a:ext cx="7906872" cy="1138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altLang="ru-RU" sz="4600" b="1" kern="0" dirty="0">
                <a:solidFill>
                  <a:prstClr val="black"/>
                </a:solidFill>
                <a:latin typeface="+mn-lt"/>
                <a:ea typeface="Yu Gothic UI Light" pitchFamily="34" charset="-128"/>
              </a:rPr>
              <a:t>Ст.226 НК РФ. Особенности исчисления налога налоговыми агентами. Порядок и сроки уплаты налога налоговыми агентами</a:t>
            </a:r>
            <a:r>
              <a:rPr lang="ru-RU" altLang="ru-RU" b="1" kern="0" dirty="0">
                <a:solidFill>
                  <a:prstClr val="black"/>
                </a:solidFill>
                <a:ea typeface="Yu Gothic UI Light" pitchFamily="34" charset="-128"/>
              </a:rPr>
              <a:t>.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 flipV="1">
            <a:off x="506152" y="1314388"/>
            <a:ext cx="10923848" cy="1"/>
          </a:xfrm>
          <a:prstGeom prst="line">
            <a:avLst/>
          </a:prstGeom>
          <a:ln>
            <a:solidFill>
              <a:srgbClr val="FF1111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29891239-EA1F-4A30-BBBF-72C83E031A5C}"/>
              </a:ext>
            </a:extLst>
          </p:cNvPr>
          <p:cNvPicPr/>
          <p:nvPr/>
        </p:nvPicPr>
        <p:blipFill>
          <a:blip r:embed="rId2"/>
          <a:srcRect b="14181"/>
          <a:stretch/>
        </p:blipFill>
        <p:spPr>
          <a:xfrm>
            <a:off x="506152" y="401000"/>
            <a:ext cx="2861888" cy="913388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72107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Содержимое 1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80310487"/>
              </p:ext>
            </p:extLst>
          </p:nvPr>
        </p:nvGraphicFramePr>
        <p:xfrm>
          <a:off x="609599" y="1251651"/>
          <a:ext cx="11171275" cy="53511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9093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88034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44821">
                <a:tc>
                  <a:txBody>
                    <a:bodyPr/>
                    <a:lstStyle/>
                    <a:p>
                      <a:pPr fontAlgn="t"/>
                      <a:r>
                        <a:rPr lang="ru-RU" sz="1600" dirty="0"/>
                        <a:t>Установлен общий срок уплаты налога</a:t>
                      </a:r>
                      <a:r>
                        <a:rPr lang="ru-RU" sz="1600" baseline="0" dirty="0"/>
                        <a:t> со всех выплат (аванса, зарплаты,  премий, отпускных, больничных, матпомощи, дивидендов, выплат при увольнении, выплат по ГПД)</a:t>
                      </a:r>
                      <a:endParaRPr lang="ru-RU" sz="1600" dirty="0"/>
                    </a:p>
                  </a:txBody>
                  <a:tcPr marL="45720" marR="45720" marT="3048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dirty="0"/>
                        <a:t>Срок уплаты</a:t>
                      </a:r>
                      <a:r>
                        <a:rPr lang="ru-RU" sz="1600" baseline="0" dirty="0"/>
                        <a:t> </a:t>
                      </a:r>
                      <a:endParaRPr lang="ru-RU" sz="1600" dirty="0"/>
                    </a:p>
                  </a:txBody>
                  <a:tcPr marL="45720" marR="45720" marT="3048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87331">
                <a:tc>
                  <a:txBody>
                    <a:bodyPr/>
                    <a:lstStyle/>
                    <a:p>
                      <a:pPr fontAlgn="t"/>
                      <a:r>
                        <a:rPr lang="ru-RU" sz="1200" dirty="0"/>
                        <a:t>С зарплаты за декабрь 2022 г, выплаченной</a:t>
                      </a:r>
                      <a:r>
                        <a:rPr lang="ru-RU" sz="1200" baseline="0" dirty="0"/>
                        <a:t> в декабре , больничных и отпускных за декабрь</a:t>
                      </a:r>
                      <a:endParaRPr lang="ru-RU" sz="1200" dirty="0"/>
                    </a:p>
                  </a:txBody>
                  <a:tcPr marL="45720" marR="45720" marT="3048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200" dirty="0"/>
                        <a:t>09 января 2023 </a:t>
                      </a:r>
                    </a:p>
                  </a:txBody>
                  <a:tcPr marL="45720" marR="45720" marT="3048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94015">
                <a:tc>
                  <a:txBody>
                    <a:bodyPr/>
                    <a:lstStyle/>
                    <a:p>
                      <a:pPr fontAlgn="t"/>
                      <a:r>
                        <a:rPr lang="ru-RU" sz="1200" dirty="0"/>
                        <a:t>С аванса за декабрь , если зарплата за вторую</a:t>
                      </a:r>
                      <a:r>
                        <a:rPr lang="ru-RU" sz="1200" baseline="0" dirty="0"/>
                        <a:t> половину месяца выплачена в январе</a:t>
                      </a:r>
                      <a:endParaRPr lang="ru-RU" sz="1200" dirty="0"/>
                    </a:p>
                  </a:txBody>
                  <a:tcPr marL="45720" marR="45720" marT="3048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200" dirty="0"/>
                        <a:t>30</a:t>
                      </a:r>
                      <a:r>
                        <a:rPr lang="ru-RU" sz="1200" baseline="0" dirty="0"/>
                        <a:t> января 2023 </a:t>
                      </a:r>
                      <a:endParaRPr lang="ru-RU" sz="1200" dirty="0"/>
                    </a:p>
                  </a:txBody>
                  <a:tcPr marL="45720" marR="45720" marT="3048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85677">
                <a:tc>
                  <a:txBody>
                    <a:bodyPr/>
                    <a:lstStyle/>
                    <a:p>
                      <a:pPr fontAlgn="t"/>
                      <a:r>
                        <a:rPr lang="ru-RU" sz="1200" dirty="0"/>
                        <a:t>С  выплат за</a:t>
                      </a:r>
                      <a:r>
                        <a:rPr lang="ru-RU" sz="1200" baseline="0" dirty="0"/>
                        <a:t> период  с </a:t>
                      </a:r>
                      <a:r>
                        <a:rPr lang="ru-RU" sz="1200" dirty="0"/>
                        <a:t>01.01</a:t>
                      </a:r>
                      <a:r>
                        <a:rPr lang="ru-RU" sz="1200" baseline="0" dirty="0"/>
                        <a:t>  по </a:t>
                      </a:r>
                      <a:r>
                        <a:rPr lang="ru-RU" sz="1200" dirty="0"/>
                        <a:t>22.01</a:t>
                      </a:r>
                    </a:p>
                  </a:txBody>
                  <a:tcPr marL="45720" marR="45720" marT="3048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200" baseline="0" dirty="0"/>
                        <a:t>30 января 2023 </a:t>
                      </a:r>
                      <a:endParaRPr lang="ru-RU" sz="1200" dirty="0"/>
                    </a:p>
                  </a:txBody>
                  <a:tcPr marL="45720" marR="45720" marT="3048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85677">
                <a:tc>
                  <a:txBody>
                    <a:bodyPr/>
                    <a:lstStyle/>
                    <a:p>
                      <a:pPr fontAlgn="t"/>
                      <a:r>
                        <a:rPr lang="ru-RU" sz="1200" dirty="0"/>
                        <a:t>С выплат за период с</a:t>
                      </a:r>
                      <a:r>
                        <a:rPr lang="ru-RU" sz="1200" baseline="0" dirty="0"/>
                        <a:t> </a:t>
                      </a:r>
                      <a:r>
                        <a:rPr lang="ru-RU" sz="1200" dirty="0"/>
                        <a:t>23.01 по 22.02</a:t>
                      </a:r>
                    </a:p>
                  </a:txBody>
                  <a:tcPr marL="45720" marR="45720" marT="3048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200" dirty="0"/>
                        <a:t>28 февраля 2023 </a:t>
                      </a:r>
                    </a:p>
                  </a:txBody>
                  <a:tcPr marL="45720" marR="45720" marT="3048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85677">
                <a:tc>
                  <a:txBody>
                    <a:bodyPr/>
                    <a:lstStyle/>
                    <a:p>
                      <a:pPr fontAlgn="t"/>
                      <a:r>
                        <a:rPr lang="ru-RU" sz="1200" dirty="0"/>
                        <a:t>С выплат за период с 23.02</a:t>
                      </a:r>
                      <a:r>
                        <a:rPr lang="ru-RU" sz="1200" baseline="0" dirty="0"/>
                        <a:t> по </a:t>
                      </a:r>
                      <a:r>
                        <a:rPr lang="ru-RU" sz="1200" dirty="0"/>
                        <a:t>22.03</a:t>
                      </a:r>
                    </a:p>
                  </a:txBody>
                  <a:tcPr marL="45720" marR="45720" marT="3048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200" dirty="0"/>
                        <a:t>28</a:t>
                      </a:r>
                      <a:r>
                        <a:rPr lang="ru-RU" sz="1200" baseline="0" dirty="0"/>
                        <a:t> </a:t>
                      </a:r>
                      <a:r>
                        <a:rPr lang="ru-RU" sz="1200" dirty="0"/>
                        <a:t>марта 2023 </a:t>
                      </a:r>
                    </a:p>
                  </a:txBody>
                  <a:tcPr marL="45720" marR="45720" marT="3048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85677">
                <a:tc>
                  <a:txBody>
                    <a:bodyPr/>
                    <a:lstStyle/>
                    <a:p>
                      <a:pPr fontAlgn="t"/>
                      <a:r>
                        <a:rPr lang="ru-RU" sz="1200" dirty="0"/>
                        <a:t>С  выплат за период с 23.03</a:t>
                      </a:r>
                      <a:r>
                        <a:rPr lang="ru-RU" sz="1200" baseline="0" dirty="0"/>
                        <a:t> по </a:t>
                      </a:r>
                      <a:r>
                        <a:rPr lang="ru-RU" sz="1200" dirty="0"/>
                        <a:t>22.04</a:t>
                      </a:r>
                    </a:p>
                  </a:txBody>
                  <a:tcPr marL="45720" marR="45720" marT="3048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200" dirty="0"/>
                        <a:t>28</a:t>
                      </a:r>
                      <a:r>
                        <a:rPr lang="ru-RU" sz="1200" baseline="0" dirty="0"/>
                        <a:t> апреля 2023</a:t>
                      </a:r>
                      <a:endParaRPr lang="ru-RU" sz="1200" dirty="0"/>
                    </a:p>
                  </a:txBody>
                  <a:tcPr marL="45720" marR="45720" marT="30480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85677">
                <a:tc>
                  <a:txBody>
                    <a:bodyPr/>
                    <a:lstStyle/>
                    <a:p>
                      <a:pPr fontAlgn="t"/>
                      <a:r>
                        <a:rPr lang="ru-RU" sz="1200" dirty="0"/>
                        <a:t>С выплат за период с 23.04</a:t>
                      </a:r>
                      <a:r>
                        <a:rPr lang="ru-RU" sz="1200" baseline="0" dirty="0"/>
                        <a:t> по 2</a:t>
                      </a:r>
                      <a:r>
                        <a:rPr lang="ru-RU" sz="1200" dirty="0"/>
                        <a:t>2.05</a:t>
                      </a:r>
                    </a:p>
                  </a:txBody>
                  <a:tcPr marL="45720" marR="45720" marT="3048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200" dirty="0"/>
                        <a:t>29</a:t>
                      </a:r>
                      <a:r>
                        <a:rPr lang="ru-RU" sz="1200" baseline="0" dirty="0"/>
                        <a:t> </a:t>
                      </a:r>
                      <a:r>
                        <a:rPr lang="ru-RU" sz="1200" dirty="0"/>
                        <a:t>мая 2023</a:t>
                      </a:r>
                    </a:p>
                  </a:txBody>
                  <a:tcPr marL="45720" marR="45720" marT="30480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85677">
                <a:tc>
                  <a:txBody>
                    <a:bodyPr/>
                    <a:lstStyle/>
                    <a:p>
                      <a:pPr fontAlgn="t"/>
                      <a:r>
                        <a:rPr lang="ru-RU" sz="1200" dirty="0"/>
                        <a:t>С выплат за</a:t>
                      </a:r>
                      <a:r>
                        <a:rPr lang="ru-RU" sz="1200" baseline="0" dirty="0"/>
                        <a:t> период с </a:t>
                      </a:r>
                      <a:r>
                        <a:rPr lang="ru-RU" sz="1200" dirty="0"/>
                        <a:t> 23.05</a:t>
                      </a:r>
                      <a:r>
                        <a:rPr lang="ru-RU" sz="1200" baseline="0" dirty="0"/>
                        <a:t> по </a:t>
                      </a:r>
                      <a:r>
                        <a:rPr lang="ru-RU" sz="1200" dirty="0"/>
                        <a:t>22.06</a:t>
                      </a:r>
                    </a:p>
                  </a:txBody>
                  <a:tcPr marL="45720" marR="45720" marT="3048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200" dirty="0"/>
                        <a:t>28</a:t>
                      </a:r>
                      <a:r>
                        <a:rPr lang="ru-RU" sz="1200" baseline="0" dirty="0"/>
                        <a:t> июня 2023</a:t>
                      </a:r>
                      <a:endParaRPr lang="ru-RU" sz="1200" dirty="0"/>
                    </a:p>
                  </a:txBody>
                  <a:tcPr marL="45720" marR="45720" marT="30480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85677">
                <a:tc>
                  <a:txBody>
                    <a:bodyPr/>
                    <a:lstStyle/>
                    <a:p>
                      <a:pPr fontAlgn="t"/>
                      <a:r>
                        <a:rPr lang="ru-RU" sz="1200" dirty="0"/>
                        <a:t>С выплат за период с  23.06</a:t>
                      </a:r>
                      <a:r>
                        <a:rPr lang="ru-RU" sz="1200" baseline="0" dirty="0"/>
                        <a:t> по </a:t>
                      </a:r>
                      <a:r>
                        <a:rPr lang="ru-RU" sz="1200" dirty="0"/>
                        <a:t>22.07</a:t>
                      </a:r>
                    </a:p>
                  </a:txBody>
                  <a:tcPr marL="45720" marR="45720" marT="3048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200" dirty="0"/>
                        <a:t>28 июля 2023 </a:t>
                      </a:r>
                    </a:p>
                  </a:txBody>
                  <a:tcPr marL="45720" marR="45720" marT="30480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85677">
                <a:tc>
                  <a:txBody>
                    <a:bodyPr/>
                    <a:lstStyle/>
                    <a:p>
                      <a:pPr fontAlgn="t"/>
                      <a:r>
                        <a:rPr lang="ru-RU" sz="1200" dirty="0"/>
                        <a:t>С выплат за</a:t>
                      </a:r>
                      <a:r>
                        <a:rPr lang="ru-RU" sz="1200" baseline="0" dirty="0"/>
                        <a:t> период с </a:t>
                      </a:r>
                      <a:r>
                        <a:rPr lang="ru-RU" sz="1200" dirty="0"/>
                        <a:t>23.07</a:t>
                      </a:r>
                      <a:r>
                        <a:rPr lang="ru-RU" sz="1200" baseline="0" dirty="0"/>
                        <a:t> по </a:t>
                      </a:r>
                      <a:r>
                        <a:rPr lang="ru-RU" sz="1200" dirty="0"/>
                        <a:t>22.08</a:t>
                      </a:r>
                    </a:p>
                  </a:txBody>
                  <a:tcPr marL="45720" marR="45720" marT="3048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200" dirty="0"/>
                        <a:t>28</a:t>
                      </a:r>
                      <a:r>
                        <a:rPr lang="ru-RU" sz="1200" baseline="0" dirty="0"/>
                        <a:t> августа 2023</a:t>
                      </a:r>
                      <a:endParaRPr lang="ru-RU" sz="1200" dirty="0"/>
                    </a:p>
                  </a:txBody>
                  <a:tcPr marL="45720" marR="45720" marT="30480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285677">
                <a:tc>
                  <a:txBody>
                    <a:bodyPr/>
                    <a:lstStyle/>
                    <a:p>
                      <a:pPr fontAlgn="t"/>
                      <a:r>
                        <a:rPr lang="ru-RU" sz="1200" dirty="0"/>
                        <a:t>С выплат за период с 23.08</a:t>
                      </a:r>
                      <a:r>
                        <a:rPr lang="ru-RU" sz="1200" baseline="0" dirty="0"/>
                        <a:t> по </a:t>
                      </a:r>
                      <a:r>
                        <a:rPr lang="ru-RU" sz="1200" dirty="0"/>
                        <a:t>22.09</a:t>
                      </a:r>
                    </a:p>
                  </a:txBody>
                  <a:tcPr marL="45720" marR="45720" marT="3048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200" dirty="0"/>
                        <a:t>28</a:t>
                      </a:r>
                      <a:r>
                        <a:rPr lang="ru-RU" sz="1200" baseline="0" dirty="0"/>
                        <a:t> </a:t>
                      </a:r>
                      <a:r>
                        <a:rPr lang="ru-RU" sz="1200" dirty="0"/>
                        <a:t>сентября 2023 </a:t>
                      </a:r>
                    </a:p>
                  </a:txBody>
                  <a:tcPr marL="45720" marR="45720" marT="30480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85677">
                <a:tc>
                  <a:txBody>
                    <a:bodyPr/>
                    <a:lstStyle/>
                    <a:p>
                      <a:pPr fontAlgn="t"/>
                      <a:r>
                        <a:rPr lang="ru-RU" sz="1200" dirty="0"/>
                        <a:t>С выплат за период с 23.09</a:t>
                      </a:r>
                      <a:r>
                        <a:rPr lang="ru-RU" sz="1200" baseline="0" dirty="0"/>
                        <a:t> по </a:t>
                      </a:r>
                      <a:r>
                        <a:rPr lang="ru-RU" sz="1200" dirty="0"/>
                        <a:t>22.10</a:t>
                      </a:r>
                    </a:p>
                  </a:txBody>
                  <a:tcPr marL="45720" marR="45720" marT="3048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200" dirty="0"/>
                        <a:t>30</a:t>
                      </a:r>
                      <a:r>
                        <a:rPr lang="ru-RU" sz="1200" baseline="0" dirty="0"/>
                        <a:t> </a:t>
                      </a:r>
                      <a:r>
                        <a:rPr lang="ru-RU" sz="1200" dirty="0"/>
                        <a:t> октября 2023</a:t>
                      </a:r>
                    </a:p>
                  </a:txBody>
                  <a:tcPr marL="45720" marR="45720" marT="30480"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85677">
                <a:tc>
                  <a:txBody>
                    <a:bodyPr/>
                    <a:lstStyle/>
                    <a:p>
                      <a:pPr fontAlgn="t"/>
                      <a:r>
                        <a:rPr lang="ru-RU" sz="1200" dirty="0"/>
                        <a:t>С выплат за период с  23.10</a:t>
                      </a:r>
                      <a:r>
                        <a:rPr lang="ru-RU" sz="1200" baseline="0" dirty="0"/>
                        <a:t> по </a:t>
                      </a:r>
                      <a:r>
                        <a:rPr lang="ru-RU" sz="1200" dirty="0"/>
                        <a:t>22.11</a:t>
                      </a:r>
                    </a:p>
                  </a:txBody>
                  <a:tcPr marL="45720" marR="45720" marT="3048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200" dirty="0"/>
                        <a:t>28</a:t>
                      </a:r>
                      <a:r>
                        <a:rPr lang="ru-RU" sz="1200" baseline="0" dirty="0"/>
                        <a:t> </a:t>
                      </a:r>
                      <a:r>
                        <a:rPr lang="ru-RU" sz="1200" dirty="0"/>
                        <a:t>ноября 2023</a:t>
                      </a:r>
                    </a:p>
                  </a:txBody>
                  <a:tcPr marL="45720" marR="45720" marT="30480"/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296879">
                <a:tc>
                  <a:txBody>
                    <a:bodyPr/>
                    <a:lstStyle/>
                    <a:p>
                      <a:pPr fontAlgn="t"/>
                      <a:r>
                        <a:rPr lang="ru-RU" sz="1200" dirty="0"/>
                        <a:t>С выплат за период с 23.11</a:t>
                      </a:r>
                      <a:r>
                        <a:rPr lang="ru-RU" sz="1200" baseline="0" dirty="0"/>
                        <a:t> по </a:t>
                      </a:r>
                      <a:r>
                        <a:rPr lang="ru-RU" sz="1200" dirty="0"/>
                        <a:t>22.12</a:t>
                      </a:r>
                    </a:p>
                  </a:txBody>
                  <a:tcPr marL="45720" marR="45720" marT="3048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200" dirty="0"/>
                        <a:t>28 декабря</a:t>
                      </a:r>
                      <a:r>
                        <a:rPr lang="ru-RU" sz="1200" baseline="0" dirty="0"/>
                        <a:t> 2023</a:t>
                      </a:r>
                      <a:endParaRPr lang="ru-RU" sz="1200" dirty="0"/>
                    </a:p>
                  </a:txBody>
                  <a:tcPr marL="45720" marR="45720" marT="30480"/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285677">
                <a:tc>
                  <a:txBody>
                    <a:bodyPr/>
                    <a:lstStyle/>
                    <a:p>
                      <a:pPr fontAlgn="t"/>
                      <a:r>
                        <a:rPr lang="ru-RU" sz="1200" dirty="0"/>
                        <a:t>С выплат за период с 23.12</a:t>
                      </a:r>
                      <a:r>
                        <a:rPr lang="ru-RU" sz="1200" baseline="0" dirty="0"/>
                        <a:t> по </a:t>
                      </a:r>
                      <a:r>
                        <a:rPr lang="ru-RU" sz="1200" dirty="0"/>
                        <a:t>31.12</a:t>
                      </a:r>
                    </a:p>
                  </a:txBody>
                  <a:tcPr marL="45720" marR="45720" marT="3048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200" dirty="0"/>
                        <a:t>29 декабря</a:t>
                      </a:r>
                      <a:r>
                        <a:rPr lang="ru-RU" sz="1200" baseline="0" dirty="0"/>
                        <a:t> 2023</a:t>
                      </a:r>
                    </a:p>
                  </a:txBody>
                  <a:tcPr marL="45720" marR="45720" marT="30480"/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</a:tbl>
          </a:graphicData>
        </a:graphic>
      </p:graphicFrame>
      <p:sp>
        <p:nvSpPr>
          <p:cNvPr id="7" name="Заголовок 1"/>
          <p:cNvSpPr txBox="1">
            <a:spLocks/>
          </p:cNvSpPr>
          <p:nvPr/>
        </p:nvSpPr>
        <p:spPr>
          <a:xfrm>
            <a:off x="3446481" y="205878"/>
            <a:ext cx="7905078" cy="97958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 fontAlgn="base">
              <a:lnSpc>
                <a:spcPct val="100000"/>
              </a:lnSpc>
              <a:spcAft>
                <a:spcPct val="0"/>
              </a:spcAft>
            </a:pPr>
            <a:r>
              <a:rPr lang="ru-RU" sz="2400" b="1" dirty="0">
                <a:latin typeface="+mn-lt"/>
                <a:cs typeface="Arial" pitchFamily="34" charset="0"/>
              </a:rPr>
              <a:t>Сроки уплаты НДФЛ в 2023 г 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 flipV="1">
            <a:off x="323272" y="1119266"/>
            <a:ext cx="10923848" cy="1"/>
          </a:xfrm>
          <a:prstGeom prst="line">
            <a:avLst/>
          </a:prstGeom>
          <a:ln>
            <a:solidFill>
              <a:srgbClr val="FF1111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29891239-EA1F-4A30-BBBF-72C83E031A5C}"/>
              </a:ext>
            </a:extLst>
          </p:cNvPr>
          <p:cNvPicPr/>
          <p:nvPr/>
        </p:nvPicPr>
        <p:blipFill>
          <a:blip r:embed="rId2"/>
          <a:srcRect b="14181"/>
          <a:stretch/>
        </p:blipFill>
        <p:spPr>
          <a:xfrm>
            <a:off x="323272" y="139686"/>
            <a:ext cx="2861888" cy="913388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82617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/>
          <p:cNvSpPr/>
          <p:nvPr/>
        </p:nvSpPr>
        <p:spPr>
          <a:xfrm>
            <a:off x="8239760" y="1405449"/>
            <a:ext cx="3190240" cy="3145852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10220960" y="4927600"/>
            <a:ext cx="1971040" cy="193040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5302" y="1405450"/>
            <a:ext cx="11493795" cy="488902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3200" dirty="0"/>
              <a:t>      </a:t>
            </a:r>
          </a:p>
          <a:p>
            <a:pPr marL="0" indent="0" algn="just">
              <a:buNone/>
            </a:pPr>
            <a:r>
              <a:rPr lang="ru-RU" sz="3200" dirty="0"/>
              <a:t>	Обновленный расчет по форме 6-НДФЛ ( утв. Приказом ФНС России от 29.09.2022 № ЕД -7-11/881</a:t>
            </a:r>
            <a:r>
              <a:rPr lang="en-US" sz="3200" dirty="0"/>
              <a:t>@) </a:t>
            </a:r>
            <a:r>
              <a:rPr lang="ru-RU" sz="3200" dirty="0"/>
              <a:t>впервые должен быть предоставлен за 1 квартал  2023г.  (по сроку до 25.04.2023г)</a:t>
            </a:r>
          </a:p>
          <a:p>
            <a:pPr marL="0" indent="0" algn="just">
              <a:buNone/>
            </a:pPr>
            <a:r>
              <a:rPr lang="ru-RU" sz="3200" dirty="0"/>
              <a:t>         Обновление формы  связано с изменением сроков уплаты НДФЛ налоговыми агентами , расчетных периодов по налогу и введением ЕНС. 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444240" y="302372"/>
            <a:ext cx="7826272" cy="6357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3600" b="1" dirty="0">
                <a:latin typeface="+mn-lt"/>
              </a:rPr>
              <a:t>Расчет по форме 6-НДФЛ 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H="1" flipV="1">
            <a:off x="506152" y="1293123"/>
            <a:ext cx="10923848" cy="1"/>
          </a:xfrm>
          <a:prstGeom prst="line">
            <a:avLst/>
          </a:prstGeom>
          <a:ln>
            <a:solidFill>
              <a:srgbClr val="FF1111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6" name="Рисунок 9">
            <a:extLst>
              <a:ext uri="{FF2B5EF4-FFF2-40B4-BE49-F238E27FC236}">
                <a16:creationId xmlns:a16="http://schemas.microsoft.com/office/drawing/2014/main" xmlns="" id="{29891239-EA1F-4A30-BBBF-72C83E031A5C}"/>
              </a:ext>
            </a:extLst>
          </p:cNvPr>
          <p:cNvPicPr/>
          <p:nvPr/>
        </p:nvPicPr>
        <p:blipFill>
          <a:blip r:embed="rId2"/>
          <a:srcRect b="14181"/>
          <a:stretch/>
        </p:blipFill>
        <p:spPr>
          <a:xfrm>
            <a:off x="503827" y="302372"/>
            <a:ext cx="2861888" cy="913388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42746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/>
          <p:cNvSpPr/>
          <p:nvPr/>
        </p:nvSpPr>
        <p:spPr>
          <a:xfrm>
            <a:off x="8239760" y="1405449"/>
            <a:ext cx="3190240" cy="3145852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10220960" y="4927600"/>
            <a:ext cx="1971040" cy="193040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5302" y="1405450"/>
            <a:ext cx="11493795" cy="5112308"/>
          </a:xfrm>
        </p:spPr>
        <p:txBody>
          <a:bodyPr>
            <a:normAutofit fontScale="92500" lnSpcReduction="20000"/>
          </a:bodyPr>
          <a:lstStyle/>
          <a:p>
            <a:pPr indent="360000" algn="just">
              <a:spcBef>
                <a:spcPts val="0"/>
              </a:spcBef>
              <a:buFontTx/>
              <a:buNone/>
              <a:defRPr/>
            </a:pPr>
            <a:r>
              <a:rPr lang="ru-RU" sz="2000" dirty="0">
                <a:solidFill>
                  <a:srgbClr val="0F0595"/>
                </a:solidFill>
                <a:ea typeface="Yu Gothic UI Light" pitchFamily="34" charset="-128"/>
              </a:rPr>
              <a:t>2</a:t>
            </a:r>
            <a:r>
              <a:rPr lang="ru-RU" sz="2000" dirty="0">
                <a:ea typeface="Yu Gothic UI Light" pitchFamily="34" charset="-128"/>
              </a:rPr>
              <a:t>. Налоговые агенты представляют в налоговый орган по месту учета по формам, форматам и в порядке, которые утверждены федеральным органом исполнительной власти, уполномоченным по контролю и надзору в области налогов и сборов:</a:t>
            </a:r>
          </a:p>
          <a:p>
            <a:pPr indent="360000" algn="just">
              <a:spcBef>
                <a:spcPts val="0"/>
              </a:spcBef>
              <a:buFontTx/>
              <a:buNone/>
              <a:defRPr/>
            </a:pPr>
            <a:endParaRPr lang="ru-RU" sz="2000" dirty="0">
              <a:ea typeface="Yu Gothic UI Light" pitchFamily="34" charset="-128"/>
            </a:endParaRPr>
          </a:p>
          <a:p>
            <a:pPr algn="just">
              <a:spcBef>
                <a:spcPts val="0"/>
              </a:spcBef>
              <a:buFontTx/>
              <a:buNone/>
              <a:defRPr/>
            </a:pPr>
            <a:r>
              <a:rPr lang="ru-RU" sz="2000" b="1" dirty="0">
                <a:ea typeface="Yu Gothic UI Light" pitchFamily="34" charset="-128"/>
              </a:rPr>
              <a:t>      расчет сумм налога на доходы физических лиц</a:t>
            </a:r>
            <a:r>
              <a:rPr lang="ru-RU" sz="2000" dirty="0">
                <a:ea typeface="Yu Gothic UI Light" pitchFamily="34" charset="-128"/>
              </a:rPr>
              <a:t>, исчисленных </a:t>
            </a:r>
            <a:br>
              <a:rPr lang="ru-RU" sz="2000" dirty="0">
                <a:ea typeface="Yu Gothic UI Light" pitchFamily="34" charset="-128"/>
              </a:rPr>
            </a:br>
            <a:r>
              <a:rPr lang="ru-RU" sz="2000" dirty="0">
                <a:ea typeface="Yu Gothic UI Light" pitchFamily="34" charset="-128"/>
              </a:rPr>
              <a:t>и удержанных налоговым агентом, за первый квартал, полугодие, девять месяцев - </a:t>
            </a:r>
            <a:r>
              <a:rPr lang="ru-RU" sz="2000" b="1" u="sng" dirty="0">
                <a:ea typeface="Yu Gothic UI Light" pitchFamily="34" charset="-128"/>
              </a:rPr>
              <a:t>не позднее 25-го числа месяца, следующего за соответствующим периодом, за год - не позднее 25 февраля года, </a:t>
            </a:r>
            <a:r>
              <a:rPr lang="ru-RU" sz="2000" b="1" dirty="0">
                <a:ea typeface="Yu Gothic UI Light" pitchFamily="34" charset="-128"/>
              </a:rPr>
              <a:t>следующего за истекшим налоговым периодом. </a:t>
            </a:r>
          </a:p>
          <a:p>
            <a:pPr algn="just">
              <a:spcBef>
                <a:spcPts val="0"/>
              </a:spcBef>
              <a:buFontTx/>
              <a:buNone/>
              <a:defRPr/>
            </a:pPr>
            <a:endParaRPr lang="ru-RU" sz="2000" dirty="0">
              <a:ea typeface="Yu Gothic UI Light" pitchFamily="34" charset="-128"/>
            </a:endParaRPr>
          </a:p>
          <a:p>
            <a:pPr algn="just">
              <a:spcBef>
                <a:spcPts val="0"/>
              </a:spcBef>
              <a:buFontTx/>
              <a:buNone/>
              <a:defRPr/>
            </a:pPr>
            <a:r>
              <a:rPr lang="ru-RU" sz="2000" dirty="0">
                <a:ea typeface="Yu Gothic UI Light" pitchFamily="34" charset="-128"/>
              </a:rPr>
              <a:t>     </a:t>
            </a:r>
            <a:r>
              <a:rPr lang="ru-RU" sz="2000" b="1" dirty="0">
                <a:ea typeface="Yu Gothic UI Light" pitchFamily="34" charset="-128"/>
              </a:rPr>
              <a:t>В расчете сумм налога на доходы физических лиц, исчисленных и удержанных налоговым агентом, подлежат отражению : </a:t>
            </a:r>
          </a:p>
          <a:p>
            <a:pPr algn="just">
              <a:spcBef>
                <a:spcPts val="0"/>
              </a:spcBef>
              <a:buFontTx/>
              <a:buNone/>
              <a:defRPr/>
            </a:pPr>
            <a:endParaRPr lang="ru-RU" sz="2000" b="1" dirty="0">
              <a:ea typeface="Yu Gothic UI Light" pitchFamily="34" charset="-128"/>
            </a:endParaRPr>
          </a:p>
          <a:p>
            <a:pPr algn="just">
              <a:spcBef>
                <a:spcPts val="0"/>
              </a:spcBef>
              <a:buFont typeface="Wingdings" panose="05000000000000000000" pitchFamily="2" charset="2"/>
              <a:buChar char="Ø"/>
              <a:defRPr/>
            </a:pPr>
            <a:r>
              <a:rPr lang="ru-RU" sz="2000" b="1" dirty="0">
                <a:ea typeface="Yu Gothic UI Light" pitchFamily="34" charset="-128"/>
              </a:rPr>
              <a:t>   за первый квартал удержанные суммы налога в период с 1 января по 22 марта включительно,</a:t>
            </a:r>
          </a:p>
          <a:p>
            <a:pPr algn="just">
              <a:spcBef>
                <a:spcPts val="0"/>
              </a:spcBef>
              <a:buFont typeface="Wingdings" panose="05000000000000000000" pitchFamily="2" charset="2"/>
              <a:buChar char="Ø"/>
              <a:defRPr/>
            </a:pPr>
            <a:endParaRPr lang="ru-RU" sz="2000" b="1" dirty="0">
              <a:ea typeface="Yu Gothic UI Light" pitchFamily="34" charset="-128"/>
            </a:endParaRPr>
          </a:p>
          <a:p>
            <a:pPr algn="just">
              <a:spcBef>
                <a:spcPts val="0"/>
              </a:spcBef>
              <a:buFont typeface="Wingdings" panose="05000000000000000000" pitchFamily="2" charset="2"/>
              <a:buChar char="Ø"/>
              <a:defRPr/>
            </a:pPr>
            <a:r>
              <a:rPr lang="ru-RU" sz="2000" b="1" dirty="0">
                <a:ea typeface="Yu Gothic UI Light" pitchFamily="34" charset="-128"/>
              </a:rPr>
              <a:t>  за  полугодие - удержанные суммы налога в период с 1 января по 22 июня включительно,  </a:t>
            </a:r>
          </a:p>
          <a:p>
            <a:pPr algn="just">
              <a:spcBef>
                <a:spcPts val="0"/>
              </a:spcBef>
              <a:buFont typeface="Wingdings" panose="05000000000000000000" pitchFamily="2" charset="2"/>
              <a:buChar char="Ø"/>
              <a:defRPr/>
            </a:pPr>
            <a:endParaRPr lang="ru-RU" sz="2000" b="1" dirty="0">
              <a:ea typeface="Yu Gothic UI Light" pitchFamily="34" charset="-128"/>
            </a:endParaRPr>
          </a:p>
          <a:p>
            <a:pPr algn="just">
              <a:spcBef>
                <a:spcPts val="0"/>
              </a:spcBef>
              <a:buFont typeface="Wingdings" panose="05000000000000000000" pitchFamily="2" charset="2"/>
              <a:buChar char="Ø"/>
              <a:defRPr/>
            </a:pPr>
            <a:r>
              <a:rPr lang="ru-RU" sz="2000" b="1" dirty="0">
                <a:ea typeface="Yu Gothic UI Light" pitchFamily="34" charset="-128"/>
              </a:rPr>
              <a:t>   за девять месяцев - удержанные суммы налога в период с 1 января по 22 сентября включительно.</a:t>
            </a:r>
          </a:p>
          <a:p>
            <a:pPr algn="just">
              <a:spcBef>
                <a:spcPts val="0"/>
              </a:spcBef>
              <a:buFontTx/>
              <a:buChar char="-"/>
              <a:defRPr/>
            </a:pPr>
            <a:endParaRPr lang="ru-RU" sz="20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Yu Gothic UI Light" pitchFamily="34" charset="-128"/>
            </a:endParaRPr>
          </a:p>
          <a:p>
            <a:pPr indent="360000" algn="just">
              <a:spcBef>
                <a:spcPts val="0"/>
              </a:spcBef>
              <a:buFontTx/>
              <a:buNone/>
              <a:defRPr/>
            </a:pPr>
            <a:r>
              <a:rPr lang="ru-RU" sz="2000" dirty="0">
                <a:ea typeface="Yu Gothic UI Light" pitchFamily="34" charset="-128"/>
              </a:rPr>
              <a:t>документ, содержащий сведения о доходах физических лиц истекшего налогового периода и суммах налога, исчисленных, удержанных и перечисленных в бюджетную систему Российской Федерации за этот налоговый период по каждому физическому лицу (за исключением случаев, при которых могут быть переданы сведения, составляющие государственную тайну), - не позднее 25 февраля года, следующего за истекшим налоговым периодом.</a:t>
            </a:r>
          </a:p>
          <a:p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444240" y="302372"/>
            <a:ext cx="790956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H="1" flipV="1">
            <a:off x="506152" y="1314388"/>
            <a:ext cx="10923848" cy="1"/>
          </a:xfrm>
          <a:prstGeom prst="line">
            <a:avLst/>
          </a:prstGeom>
          <a:ln>
            <a:solidFill>
              <a:srgbClr val="FF1111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6" name="Рисунок 9">
            <a:extLst>
              <a:ext uri="{FF2B5EF4-FFF2-40B4-BE49-F238E27FC236}">
                <a16:creationId xmlns:a16="http://schemas.microsoft.com/office/drawing/2014/main" xmlns="" id="{29891239-EA1F-4A30-BBBF-72C83E031A5C}"/>
              </a:ext>
            </a:extLst>
          </p:cNvPr>
          <p:cNvPicPr/>
          <p:nvPr/>
        </p:nvPicPr>
        <p:blipFill>
          <a:blip r:embed="rId2"/>
          <a:srcRect b="14181"/>
          <a:stretch/>
        </p:blipFill>
        <p:spPr>
          <a:xfrm>
            <a:off x="506152" y="401000"/>
            <a:ext cx="2861888" cy="913388"/>
          </a:xfrm>
          <a:prstGeom prst="rect">
            <a:avLst/>
          </a:prstGeom>
          <a:ln>
            <a:noFill/>
          </a:ln>
        </p:spPr>
      </p:pic>
      <p:sp>
        <p:nvSpPr>
          <p:cNvPr id="9" name="Прямоугольник 8"/>
          <p:cNvSpPr/>
          <p:nvPr/>
        </p:nvSpPr>
        <p:spPr>
          <a:xfrm>
            <a:off x="3511296" y="0"/>
            <a:ext cx="803452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altLang="ru-RU" sz="2800" b="1" dirty="0">
                <a:ea typeface="Yu Gothic UI Light" pitchFamily="34" charset="-128"/>
              </a:rPr>
              <a:t>Ст.230 НК РФ </a:t>
            </a:r>
            <a:endParaRPr lang="en-US" altLang="ru-RU" sz="2800" b="1" dirty="0">
              <a:ea typeface="Yu Gothic UI Light" pitchFamily="34" charset="-128"/>
            </a:endParaRPr>
          </a:p>
          <a:p>
            <a:pPr algn="r"/>
            <a:r>
              <a:rPr lang="ru-RU" altLang="ru-RU" sz="2800" b="1" dirty="0">
                <a:ea typeface="Yu Gothic UI Light" pitchFamily="34" charset="-128"/>
              </a:rPr>
              <a:t>Обеспечение соблюдения положений настоящей</a:t>
            </a:r>
            <a:r>
              <a:rPr lang="en-US" altLang="ru-RU" sz="2800" b="1" dirty="0">
                <a:ea typeface="Yu Gothic UI Light" pitchFamily="34" charset="-128"/>
              </a:rPr>
              <a:t> </a:t>
            </a:r>
            <a:r>
              <a:rPr lang="ru-RU" altLang="ru-RU" sz="2800" b="1" dirty="0">
                <a:ea typeface="Yu Gothic UI Light" pitchFamily="34" charset="-128"/>
              </a:rPr>
              <a:t>главы</a:t>
            </a:r>
            <a:r>
              <a:rPr lang="en-US" altLang="ru-RU" sz="2800" b="1" dirty="0">
                <a:ea typeface="Yu Gothic UI Light" pitchFamily="34" charset="-128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62278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FCA193">
                  <a:tint val="66000"/>
                  <a:satMod val="160000"/>
                </a:srgbClr>
              </a:gs>
              <a:gs pos="50000">
                <a:srgbClr val="FCA193">
                  <a:tint val="44500"/>
                  <a:satMod val="160000"/>
                </a:srgbClr>
              </a:gs>
              <a:gs pos="100000">
                <a:srgbClr val="FCA193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444240" y="365125"/>
            <a:ext cx="790956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Заголовок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 flipV="1">
            <a:off x="506152" y="1314388"/>
            <a:ext cx="10923848" cy="1"/>
          </a:xfrm>
          <a:prstGeom prst="line">
            <a:avLst/>
          </a:prstGeom>
          <a:ln>
            <a:solidFill>
              <a:srgbClr val="FF1111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29891239-EA1F-4A30-BBBF-72C83E031A5C}"/>
              </a:ext>
            </a:extLst>
          </p:cNvPr>
          <p:cNvPicPr/>
          <p:nvPr/>
        </p:nvPicPr>
        <p:blipFill>
          <a:blip r:embed="rId2"/>
          <a:srcRect b="14181"/>
          <a:stretch/>
        </p:blipFill>
        <p:spPr>
          <a:xfrm>
            <a:off x="506152" y="401000"/>
            <a:ext cx="2861888" cy="913388"/>
          </a:xfrm>
          <a:prstGeom prst="rect">
            <a:avLst/>
          </a:prstGeom>
          <a:ln>
            <a:noFill/>
          </a:ln>
        </p:spPr>
      </p:pic>
      <p:pic>
        <p:nvPicPr>
          <p:cNvPr id="8" name="Рисунок 3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087906" y="220287"/>
            <a:ext cx="7661765" cy="63536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TextBox 11"/>
          <p:cNvSpPr txBox="1"/>
          <p:nvPr/>
        </p:nvSpPr>
        <p:spPr>
          <a:xfrm>
            <a:off x="368272" y="1688956"/>
            <a:ext cx="313764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ea typeface="Yu Gothic UI Light" pitchFamily="34" charset="-128"/>
              </a:rPr>
              <a:t>Расчет 6-НДФЛ за I квартал 2023 года</a:t>
            </a:r>
          </a:p>
          <a:p>
            <a:r>
              <a:rPr lang="ru-RU" sz="2400" b="1" dirty="0">
                <a:ea typeface="Yu Gothic UI Light" pitchFamily="34" charset="-128"/>
              </a:rPr>
              <a:t> (по форме </a:t>
            </a:r>
            <a:r>
              <a:rPr lang="ru-RU" sz="2400" b="1" u="sng" dirty="0">
                <a:ea typeface="Yu Gothic UI Light" pitchFamily="34" charset="-128"/>
                <a:hlinkClick r:id="rId4"/>
              </a:rPr>
              <a:t>в редакции приказа ФНС</a:t>
            </a:r>
            <a:r>
              <a:rPr lang="ru-RU" sz="2400" b="1" dirty="0">
                <a:ea typeface="Yu Gothic UI Light" pitchFamily="34" charset="-128"/>
              </a:rPr>
              <a:t> от 29.09.2022 № ЕД-7-11/881@ )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472107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/>
          <p:cNvSpPr/>
          <p:nvPr/>
        </p:nvSpPr>
        <p:spPr>
          <a:xfrm>
            <a:off x="8239760" y="1405449"/>
            <a:ext cx="3190240" cy="3145852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10220960" y="4927600"/>
            <a:ext cx="1971040" cy="193040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5302" y="1405449"/>
            <a:ext cx="11568224" cy="5239899"/>
          </a:xfrm>
        </p:spPr>
        <p:txBody>
          <a:bodyPr>
            <a:normAutofit fontScale="85000" lnSpcReduction="10000"/>
          </a:bodyPr>
          <a:lstStyle/>
          <a:p>
            <a:pPr marL="0" indent="0" algn="just">
              <a:buNone/>
            </a:pPr>
            <a:r>
              <a:rPr lang="ru-RU" sz="2400" dirty="0"/>
              <a:t>      В разд.1 указаны новые расчетные периоды и унифицированы сроки перечисления налога. В поле 020 отражается сумма налога по всем физическим лицам, подлежащая перечислению за последние 3 месяца отчетного периода ( должна соответствовать сумме значений полей 021-024).</a:t>
            </a:r>
          </a:p>
          <a:p>
            <a:pPr algn="just"/>
            <a:r>
              <a:rPr lang="ru-RU" sz="2400" dirty="0"/>
              <a:t> </a:t>
            </a:r>
            <a:r>
              <a:rPr lang="ru-RU" sz="2400" b="1" dirty="0"/>
              <a:t>В поле 021 </a:t>
            </a:r>
            <a:r>
              <a:rPr lang="ru-RU" sz="2400" dirty="0"/>
              <a:t>указывается сумма исчисленного и удержанного </a:t>
            </a:r>
            <a:r>
              <a:rPr lang="ru-RU" sz="2400" b="1" dirty="0"/>
              <a:t>НДФЛ к уплате по первому сроку перечисления :</a:t>
            </a:r>
            <a:r>
              <a:rPr lang="ru-RU" sz="2400" dirty="0"/>
              <a:t> за период с 1 января по 22 января – в расчете за 1 квартал, с 23 марта по 22 апреля - в расчете за полугодие, с 23 июня по 22 июля – в расчете за 9 месяцев, с 23 сентября по 22 октября в расчете за год.</a:t>
            </a:r>
          </a:p>
          <a:p>
            <a:pPr algn="just"/>
            <a:r>
              <a:rPr lang="ru-RU" sz="2400" b="1" dirty="0"/>
              <a:t>В поле 022 </a:t>
            </a:r>
            <a:r>
              <a:rPr lang="ru-RU" sz="2400" dirty="0"/>
              <a:t>указывается сумма исчисленного и удержанного налога к уплате по </a:t>
            </a:r>
            <a:r>
              <a:rPr lang="ru-RU" sz="2400" b="1" dirty="0"/>
              <a:t>второму сроку перечисления</a:t>
            </a:r>
            <a:r>
              <a:rPr lang="ru-RU" sz="2400" dirty="0"/>
              <a:t>: за период с 23 января по 22 февраля – в расчете за 1 квартал, с 23 апреля по 22 мая – в расчете за полугодие, с 23 июля по 22 августа- в расчете за 9 месяцев, с 23 октября по 22 ноября – в расчете за год.</a:t>
            </a:r>
          </a:p>
          <a:p>
            <a:pPr algn="just"/>
            <a:r>
              <a:rPr lang="ru-RU" sz="2400" b="1" dirty="0"/>
              <a:t>В поле 023</a:t>
            </a:r>
            <a:r>
              <a:rPr lang="ru-RU" sz="2400" dirty="0"/>
              <a:t> – сумма исчисленного и удержанного </a:t>
            </a:r>
            <a:r>
              <a:rPr lang="ru-RU" sz="2400" b="1" dirty="0"/>
              <a:t>НДФЛ к уплате по третьему сроку перечисления:</a:t>
            </a:r>
            <a:r>
              <a:rPr lang="ru-RU" sz="2400" dirty="0"/>
              <a:t> за период с 23 февраля по 22 марта – в расчете за 1 квартал, с 23 мая по 22 июня – в расчете за полугодие, с 23 августа по 22 сентября – в расчете за 9 месяцев , с 23 ноября по 22 декабря- расчете за год.</a:t>
            </a:r>
          </a:p>
          <a:p>
            <a:pPr algn="just"/>
            <a:r>
              <a:rPr lang="ru-RU" sz="2400" b="1" dirty="0"/>
              <a:t>Поле 024 </a:t>
            </a:r>
            <a:r>
              <a:rPr lang="ru-RU" sz="2400" dirty="0"/>
              <a:t>заполняется только в расчете по форме 6-НДФЛ за год. В нем отражается сумма исчисленного и удержанного НДФЛ за период с 23 по 31 декабря, которая подлежит перечислению не позднее  последнего рабочего дня календарного года отчетного периода. При составлении расчета за 1 квартал , полугодие и 9 месяцев это поле не заполняется.</a:t>
            </a:r>
          </a:p>
          <a:p>
            <a:pPr marL="0" indent="0" algn="just">
              <a:buNone/>
            </a:pPr>
            <a:endParaRPr lang="ru-RU" sz="2400" dirty="0"/>
          </a:p>
          <a:p>
            <a:pPr marL="0" indent="0" algn="just">
              <a:buNone/>
            </a:pPr>
            <a:endParaRPr lang="ru-RU" sz="2400" dirty="0"/>
          </a:p>
          <a:p>
            <a:pPr algn="just"/>
            <a:endParaRPr lang="ru-RU" sz="2400" dirty="0"/>
          </a:p>
          <a:p>
            <a:pPr algn="just"/>
            <a:endParaRPr lang="ru-RU" sz="2400" dirty="0"/>
          </a:p>
          <a:p>
            <a:pPr algn="just"/>
            <a:endParaRPr lang="ru-RU" sz="24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444240" y="302372"/>
            <a:ext cx="7826272" cy="6357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3600" b="1" dirty="0">
                <a:latin typeface="+mn-lt"/>
              </a:rPr>
              <a:t>Порядок заполнения расчета 6 –НДФЛ 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H="1" flipV="1">
            <a:off x="346664" y="1171767"/>
            <a:ext cx="10923848" cy="1"/>
          </a:xfrm>
          <a:prstGeom prst="line">
            <a:avLst/>
          </a:prstGeom>
          <a:ln>
            <a:solidFill>
              <a:srgbClr val="FF1111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6" name="Рисунок 9">
            <a:extLst>
              <a:ext uri="{FF2B5EF4-FFF2-40B4-BE49-F238E27FC236}">
                <a16:creationId xmlns:a16="http://schemas.microsoft.com/office/drawing/2014/main" xmlns="" id="{29891239-EA1F-4A30-BBBF-72C83E031A5C}"/>
              </a:ext>
            </a:extLst>
          </p:cNvPr>
          <p:cNvPicPr/>
          <p:nvPr/>
        </p:nvPicPr>
        <p:blipFill>
          <a:blip r:embed="rId2"/>
          <a:srcRect b="14181"/>
          <a:stretch/>
        </p:blipFill>
        <p:spPr>
          <a:xfrm>
            <a:off x="425302" y="220274"/>
            <a:ext cx="2861888" cy="913388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97579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/>
          <p:cNvSpPr/>
          <p:nvPr/>
        </p:nvSpPr>
        <p:spPr>
          <a:xfrm>
            <a:off x="8239760" y="1405449"/>
            <a:ext cx="3190240" cy="3145852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10220960" y="4927600"/>
            <a:ext cx="1971040" cy="193040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533887" y="0"/>
            <a:ext cx="790956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altLang="ru-RU" sz="3600" b="1" kern="0" dirty="0">
                <a:solidFill>
                  <a:prstClr val="black"/>
                </a:solidFill>
                <a:latin typeface="+mn-lt"/>
              </a:rPr>
              <a:t>Заполнение раздела 1 </a:t>
            </a:r>
          </a:p>
          <a:p>
            <a:pPr algn="ctr"/>
            <a:r>
              <a:rPr lang="ru-RU" altLang="ru-RU" sz="3600" b="1" kern="0" dirty="0">
                <a:solidFill>
                  <a:prstClr val="black"/>
                </a:solidFill>
                <a:latin typeface="+mn-lt"/>
              </a:rPr>
              <a:t>отчета 6 -  НДФЛ</a:t>
            </a:r>
            <a:endParaRPr 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H="1" flipV="1">
            <a:off x="506152" y="1314388"/>
            <a:ext cx="10923848" cy="1"/>
          </a:xfrm>
          <a:prstGeom prst="line">
            <a:avLst/>
          </a:prstGeom>
          <a:ln>
            <a:solidFill>
              <a:srgbClr val="FF1111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6" name="Рисунок 9">
            <a:extLst>
              <a:ext uri="{FF2B5EF4-FFF2-40B4-BE49-F238E27FC236}">
                <a16:creationId xmlns:a16="http://schemas.microsoft.com/office/drawing/2014/main" xmlns="" id="{29891239-EA1F-4A30-BBBF-72C83E031A5C}"/>
              </a:ext>
            </a:extLst>
          </p:cNvPr>
          <p:cNvPicPr/>
          <p:nvPr/>
        </p:nvPicPr>
        <p:blipFill>
          <a:blip r:embed="rId2"/>
          <a:srcRect b="14181"/>
          <a:stretch/>
        </p:blipFill>
        <p:spPr>
          <a:xfrm>
            <a:off x="506152" y="401000"/>
            <a:ext cx="2861888" cy="913388"/>
          </a:xfrm>
          <a:prstGeom prst="rect">
            <a:avLst/>
          </a:prstGeom>
          <a:ln>
            <a:noFill/>
          </a:ln>
        </p:spPr>
      </p:pic>
      <p:graphicFrame>
        <p:nvGraphicFramePr>
          <p:cNvPr id="12" name="Содержимое 11"/>
          <p:cNvGraphicFramePr>
            <a:graphicFrameLocks noGrp="1"/>
          </p:cNvGraphicFramePr>
          <p:nvPr>
            <p:ph idx="1"/>
          </p:nvPr>
        </p:nvGraphicFramePr>
        <p:xfrm>
          <a:off x="838201" y="1825625"/>
          <a:ext cx="9731190" cy="43420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62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9462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94623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94623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94623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549347">
                <a:tc>
                  <a:txBody>
                    <a:bodyPr/>
                    <a:lstStyle/>
                    <a:p>
                      <a:pPr algn="ctr" fontAlgn="t"/>
                      <a:r>
                        <a:rPr lang="ru-RU" dirty="0"/>
                        <a:t>Строки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dirty="0"/>
                        <a:t>Первый квартал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dirty="0"/>
                        <a:t>Полугодие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/>
                        <a:t>Девять месяцев</a:t>
                      </a:r>
                      <a:endParaRPr lang="ru-RU" b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dirty="0"/>
                        <a:t>Год</a:t>
                      </a:r>
                      <a:endParaRPr lang="ru-RU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48187">
                <a:tc>
                  <a:txBody>
                    <a:bodyPr/>
                    <a:lstStyle/>
                    <a:p>
                      <a:pPr algn="l" fontAlgn="t"/>
                      <a:r>
                        <a:rPr lang="ru-RU"/>
                        <a:t>021</a:t>
                      </a:r>
                      <a:endParaRPr lang="ru-RU" b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/>
                        <a:t>За период с 1 по 22 января</a:t>
                      </a:r>
                      <a:endParaRPr lang="ru-RU" b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dirty="0"/>
                        <a:t>За 23 марта — 22 апреля</a:t>
                      </a:r>
                      <a:endParaRPr lang="ru-RU" b="0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/>
                        <a:t>За 23 июня — 22 июля</a:t>
                      </a:r>
                      <a:endParaRPr lang="ru-RU" b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dirty="0"/>
                        <a:t>За 23 сентября — 22 октября</a:t>
                      </a:r>
                      <a:endParaRPr lang="ru-RU" b="0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48187">
                <a:tc>
                  <a:txBody>
                    <a:bodyPr/>
                    <a:lstStyle/>
                    <a:p>
                      <a:pPr algn="l" fontAlgn="t"/>
                      <a:r>
                        <a:rPr lang="ru-RU"/>
                        <a:t>022</a:t>
                      </a:r>
                      <a:endParaRPr lang="ru-RU" b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/>
                        <a:t>За 23 января — 22 февраля</a:t>
                      </a:r>
                      <a:endParaRPr lang="ru-RU" b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dirty="0"/>
                        <a:t>За 23 апреля — 22 мая</a:t>
                      </a:r>
                      <a:endParaRPr lang="ru-RU" b="0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dirty="0"/>
                        <a:t>За 23 июля — 22 августа</a:t>
                      </a:r>
                      <a:endParaRPr lang="ru-RU" b="0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/>
                        <a:t>За 23 октября — 22 ноября</a:t>
                      </a:r>
                      <a:endParaRPr lang="ru-RU" b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48187">
                <a:tc>
                  <a:txBody>
                    <a:bodyPr/>
                    <a:lstStyle/>
                    <a:p>
                      <a:pPr algn="l" fontAlgn="t"/>
                      <a:r>
                        <a:rPr lang="ru-RU"/>
                        <a:t>023</a:t>
                      </a:r>
                      <a:endParaRPr lang="ru-RU" b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/>
                        <a:t>За 23 февраля — 22 марта</a:t>
                      </a:r>
                      <a:endParaRPr lang="ru-RU" b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/>
                        <a:t>За 23 мая — 22 июня</a:t>
                      </a:r>
                      <a:endParaRPr lang="ru-RU" b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dirty="0"/>
                        <a:t>За 23 августа — 22 сентября</a:t>
                      </a:r>
                      <a:endParaRPr lang="ru-RU" b="0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/>
                        <a:t>За 23 ноября — 22 декабря</a:t>
                      </a:r>
                      <a:endParaRPr lang="ru-RU" b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48187">
                <a:tc>
                  <a:txBody>
                    <a:bodyPr/>
                    <a:lstStyle/>
                    <a:p>
                      <a:pPr algn="l" fontAlgn="t"/>
                      <a:r>
                        <a:rPr lang="ru-RU"/>
                        <a:t>024</a:t>
                      </a:r>
                      <a:endParaRPr lang="ru-RU" b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t"/>
                      <a:r>
                        <a:rPr lang="ru-RU" dirty="0"/>
                        <a:t>Не заполняется</a:t>
                      </a:r>
                      <a:endParaRPr lang="ru-RU" b="0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dirty="0"/>
                        <a:t>За 23 декабря — 31 декабря</a:t>
                      </a:r>
                      <a:endParaRPr lang="ru-RU" b="0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62278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xmlns="" id="{E5A65778-3C82-AA28-A104-A3CC62922F8F}"/>
              </a:ext>
            </a:extLst>
          </p:cNvPr>
          <p:cNvSpPr/>
          <p:nvPr/>
        </p:nvSpPr>
        <p:spPr>
          <a:xfrm>
            <a:off x="360377" y="2525436"/>
            <a:ext cx="11400926" cy="2702547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0696" y="2525436"/>
            <a:ext cx="11330607" cy="312834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4000" b="1" dirty="0"/>
          </a:p>
          <a:p>
            <a:pPr marL="0" indent="0" algn="ctr">
              <a:buNone/>
            </a:pPr>
            <a:r>
              <a:rPr lang="ru-RU" sz="4000" b="1" dirty="0"/>
              <a:t> </a:t>
            </a:r>
            <a:r>
              <a:rPr lang="ru-RU" sz="4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«НДФЛ, страховые взносы и пособия в 2023 г.</a:t>
            </a:r>
          </a:p>
          <a:p>
            <a:pPr marL="0" indent="0" algn="ctr">
              <a:buNone/>
            </a:pPr>
            <a:r>
              <a:rPr lang="ru-RU" sz="4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Разъяснения по изменениям законодательства»			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496234" y="170329"/>
            <a:ext cx="7906872" cy="1138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 flipV="1">
            <a:off x="506152" y="1314388"/>
            <a:ext cx="10923848" cy="1"/>
          </a:xfrm>
          <a:prstGeom prst="line">
            <a:avLst/>
          </a:prstGeom>
          <a:ln>
            <a:solidFill>
              <a:srgbClr val="FF1111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152" y="18288"/>
            <a:ext cx="10923848" cy="1627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811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8046" y="1470212"/>
            <a:ext cx="10780059" cy="508514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/>
          </a:p>
          <a:p>
            <a:pPr marL="0" indent="0" algn="just">
              <a:buNone/>
            </a:pPr>
            <a:r>
              <a:rPr lang="ru-RU" dirty="0"/>
              <a:t>	В ситуации , когда заработную плату за первую и вторую половину декабря (аванс и окончательный расчет) выплатили в - </a:t>
            </a:r>
            <a:r>
              <a:rPr lang="ru-RU" b="1" dirty="0"/>
              <a:t>декабре 2022 года </a:t>
            </a:r>
            <a:r>
              <a:rPr lang="ru-RU" dirty="0"/>
              <a:t>, НДФЛ нужно было удержать при фактической выплате второй половины - </a:t>
            </a:r>
            <a:r>
              <a:rPr lang="ru-RU" b="1" dirty="0"/>
              <a:t>30 декабря 2022 года</a:t>
            </a:r>
            <a:r>
              <a:rPr lang="ru-RU" dirty="0"/>
              <a:t>. Срок перечисления исчисленного и удержанного НДФЛ – </a:t>
            </a:r>
            <a:r>
              <a:rPr lang="ru-RU" b="1" dirty="0"/>
              <a:t>не позднее 9 января 2023г.</a:t>
            </a:r>
          </a:p>
          <a:p>
            <a:pPr marL="0" indent="0" algn="just">
              <a:buNone/>
            </a:pPr>
            <a:endParaRPr lang="ru-RU" dirty="0"/>
          </a:p>
          <a:p>
            <a:pPr marL="0" indent="0" algn="just">
              <a:buNone/>
            </a:pPr>
            <a:r>
              <a:rPr lang="ru-RU" dirty="0"/>
              <a:t>В этом случае зарплату и </a:t>
            </a:r>
            <a:r>
              <a:rPr lang="ru-RU" b="1" dirty="0"/>
              <a:t>НДФЛ </a:t>
            </a:r>
            <a:r>
              <a:rPr lang="ru-RU" b="1" u="sng" dirty="0"/>
              <a:t>указывают в 6-НДФЛ за 2022год в разделе 1 и 2, а также в справке о доходах за 2022 год.</a:t>
            </a:r>
          </a:p>
          <a:p>
            <a:pPr marL="0" indent="0" algn="just">
              <a:buNone/>
            </a:pPr>
            <a:r>
              <a:rPr lang="ru-RU" b="1" u="sng" dirty="0"/>
              <a:t>Данный доход в расчет за 1 квартал 2023 года  не вносят</a:t>
            </a:r>
            <a:r>
              <a:rPr lang="ru-RU" u="sng" dirty="0"/>
              <a:t> .</a:t>
            </a:r>
          </a:p>
          <a:p>
            <a:pPr marL="0" indent="0">
              <a:buNone/>
            </a:pPr>
            <a:endParaRPr lang="ru-RU" u="sng" dirty="0"/>
          </a:p>
          <a:p>
            <a:pPr marL="0" indent="0">
              <a:buNone/>
            </a:pPr>
            <a:endParaRPr lang="ru-RU" u="sng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516316" y="23472"/>
            <a:ext cx="8487784" cy="12909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>
                <a:latin typeface="+mn-lt"/>
              </a:rPr>
              <a:t>НДФЛ с заработной платы за декабрь, выплаченной в декабре 2022 года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 flipV="1">
            <a:off x="506152" y="1314388"/>
            <a:ext cx="10923848" cy="1"/>
          </a:xfrm>
          <a:prstGeom prst="line">
            <a:avLst/>
          </a:prstGeom>
          <a:ln>
            <a:solidFill>
              <a:srgbClr val="FF1111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29891239-EA1F-4A30-BBBF-72C83E031A5C}"/>
              </a:ext>
            </a:extLst>
          </p:cNvPr>
          <p:cNvPicPr/>
          <p:nvPr/>
        </p:nvPicPr>
        <p:blipFill>
          <a:blip r:embed="rId2"/>
          <a:srcRect b="14181"/>
          <a:stretch/>
        </p:blipFill>
        <p:spPr>
          <a:xfrm>
            <a:off x="506152" y="401000"/>
            <a:ext cx="2861888" cy="913388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36730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/>
          <p:cNvSpPr/>
          <p:nvPr/>
        </p:nvSpPr>
        <p:spPr>
          <a:xfrm>
            <a:off x="8239760" y="1405449"/>
            <a:ext cx="3190240" cy="3145852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10220960" y="4927600"/>
            <a:ext cx="1971040" cy="193040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6151" y="1479176"/>
            <a:ext cx="11013496" cy="4993341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dirty="0"/>
              <a:t> </a:t>
            </a:r>
          </a:p>
          <a:p>
            <a:pPr algn="just">
              <a:buNone/>
            </a:pPr>
            <a:r>
              <a:rPr lang="ru-RU" dirty="0"/>
              <a:t>  В ситуации, когда  </a:t>
            </a:r>
            <a:r>
              <a:rPr lang="ru-RU" b="1" dirty="0"/>
              <a:t>заработную плату  за первую половину декабря 2022 г. (аванс), выплатили 30 декабря 2022г , а заработную плату вторую половину декабря 2022 года  выплатили - 16.01.2023г.</a:t>
            </a:r>
            <a:r>
              <a:rPr lang="en-US" b="1" dirty="0"/>
              <a:t> </a:t>
            </a:r>
          </a:p>
          <a:p>
            <a:pPr algn="just">
              <a:buNone/>
            </a:pPr>
            <a:r>
              <a:rPr lang="en-US" b="1" dirty="0"/>
              <a:t>   </a:t>
            </a:r>
            <a:r>
              <a:rPr lang="ru-RU" dirty="0"/>
              <a:t>НДФЛ удержан при фактической выплате заработной платы за вторую половину декабря 2022 г. </a:t>
            </a:r>
            <a:r>
              <a:rPr lang="en-US" dirty="0"/>
              <a:t>- </a:t>
            </a:r>
            <a:r>
              <a:rPr lang="ru-RU" dirty="0"/>
              <a:t>16.01.2023.</a:t>
            </a:r>
            <a:endParaRPr lang="en-US" dirty="0"/>
          </a:p>
          <a:p>
            <a:pPr algn="just">
              <a:buNone/>
            </a:pPr>
            <a:r>
              <a:rPr lang="en-US" dirty="0"/>
              <a:t>  </a:t>
            </a:r>
            <a:r>
              <a:rPr lang="ru-RU" dirty="0"/>
              <a:t> Срок перечисления исчисленного и удержанного НДФЛ с такого дохода с учетом </a:t>
            </a:r>
            <a:r>
              <a:rPr lang="ru-RU" dirty="0">
                <a:hlinkClick r:id="rId2"/>
              </a:rPr>
              <a:t>пункта 6 статьи 226</a:t>
            </a:r>
            <a:r>
              <a:rPr lang="ru-RU" dirty="0"/>
              <a:t> и </a:t>
            </a:r>
            <a:r>
              <a:rPr lang="ru-RU" dirty="0">
                <a:hlinkClick r:id="rId3"/>
              </a:rPr>
              <a:t>пункта 7 статьи 226</a:t>
            </a:r>
            <a:r>
              <a:rPr lang="ru-RU" dirty="0"/>
              <a:t> Кодекса установлен </a:t>
            </a:r>
            <a:r>
              <a:rPr lang="ru-RU" b="1" dirty="0"/>
              <a:t>не позднее 30.01.2023.</a:t>
            </a:r>
          </a:p>
          <a:p>
            <a:pPr algn="just"/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444240" y="302372"/>
            <a:ext cx="790956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H="1" flipV="1">
            <a:off x="506152" y="1314388"/>
            <a:ext cx="10923848" cy="1"/>
          </a:xfrm>
          <a:prstGeom prst="line">
            <a:avLst/>
          </a:prstGeom>
          <a:ln>
            <a:solidFill>
              <a:srgbClr val="FF1111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6" name="Рисунок 9">
            <a:extLst>
              <a:ext uri="{FF2B5EF4-FFF2-40B4-BE49-F238E27FC236}">
                <a16:creationId xmlns:a16="http://schemas.microsoft.com/office/drawing/2014/main" xmlns="" id="{29891239-EA1F-4A30-BBBF-72C83E031A5C}"/>
              </a:ext>
            </a:extLst>
          </p:cNvPr>
          <p:cNvPicPr/>
          <p:nvPr/>
        </p:nvPicPr>
        <p:blipFill>
          <a:blip r:embed="rId4"/>
          <a:srcRect b="14181"/>
          <a:stretch/>
        </p:blipFill>
        <p:spPr>
          <a:xfrm>
            <a:off x="506152" y="401000"/>
            <a:ext cx="2861888" cy="913388"/>
          </a:xfrm>
          <a:prstGeom prst="rect">
            <a:avLst/>
          </a:prstGeom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3867912" y="318822"/>
            <a:ext cx="74858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НДФЛ с заработной платы за декабрь, выплаченной в январе 2023 года</a:t>
            </a:r>
          </a:p>
        </p:txBody>
      </p:sp>
    </p:spTree>
    <p:extLst>
      <p:ext uri="{BB962C8B-B14F-4D97-AF65-F5344CB8AC3E}">
        <p14:creationId xmlns:p14="http://schemas.microsoft.com/office/powerpoint/2010/main" val="2362278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3741" y="1470212"/>
            <a:ext cx="10780059" cy="4706751"/>
          </a:xfrm>
        </p:spPr>
        <p:txBody>
          <a:bodyPr>
            <a:normAutofit fontScale="92500"/>
          </a:bodyPr>
          <a:lstStyle/>
          <a:p>
            <a:pPr marL="0" indent="0" algn="just">
              <a:buNone/>
            </a:pPr>
            <a:r>
              <a:rPr lang="ru-RU" dirty="0"/>
              <a:t>В данной ситуации , выплаченная работникам организации 30.12.2022 заработная плата за первую половину декабря 2022 года и НДФЛ, исчисленный с заработной платы за первую половину декабря 2022 года, </a:t>
            </a:r>
            <a:r>
              <a:rPr lang="ru-RU" b="1" dirty="0"/>
              <a:t>указываются в </a:t>
            </a:r>
            <a:r>
              <a:rPr lang="ru-RU" b="1" dirty="0">
                <a:hlinkClick r:id="rId2"/>
              </a:rPr>
              <a:t>разделе 2</a:t>
            </a:r>
            <a:r>
              <a:rPr lang="ru-RU" b="1" dirty="0"/>
              <a:t> форма 6-НДФЛ</a:t>
            </a:r>
            <a:r>
              <a:rPr lang="ru-RU" dirty="0"/>
              <a:t> </a:t>
            </a:r>
            <a:r>
              <a:rPr lang="ru-RU" b="1" dirty="0"/>
              <a:t>за 2022 год</a:t>
            </a:r>
            <a:r>
              <a:rPr lang="ru-RU" dirty="0"/>
              <a:t>, а также в </a:t>
            </a:r>
            <a:r>
              <a:rPr lang="ru-RU" b="1" dirty="0">
                <a:hlinkClick r:id="rId3"/>
              </a:rPr>
              <a:t>приложении N 1</a:t>
            </a:r>
            <a:r>
              <a:rPr lang="ru-RU" b="1" dirty="0"/>
              <a:t> </a:t>
            </a:r>
            <a:r>
              <a:rPr lang="ru-RU" dirty="0"/>
              <a:t>"Справка о доходах и суммах налога физического лица" к расчету по форме 6-НДФЛ за 2022 год (в том числе НДФЛ, исчисленный с заработной платы за первую половину декабря 2022 года, указывается в полях "</a:t>
            </a:r>
            <a:r>
              <a:rPr lang="ru-RU" dirty="0">
                <a:hlinkClick r:id="rId4"/>
              </a:rPr>
              <a:t>сумма</a:t>
            </a:r>
            <a:r>
              <a:rPr lang="ru-RU" dirty="0"/>
              <a:t> налога исчисленная" и "</a:t>
            </a:r>
            <a:r>
              <a:rPr lang="ru-RU" dirty="0">
                <a:hlinkClick r:id="rId4"/>
              </a:rPr>
              <a:t>сумма</a:t>
            </a:r>
            <a:r>
              <a:rPr lang="ru-RU" dirty="0"/>
              <a:t> налога удержанная").</a:t>
            </a:r>
          </a:p>
          <a:p>
            <a:pPr marL="0" indent="0" algn="just">
              <a:buNone/>
            </a:pPr>
            <a:r>
              <a:rPr lang="ru-RU" dirty="0"/>
              <a:t>Также, НДФЛ, исчисленный с заработной платы за первую половину декабря 2022 года и удержанный 16.01.2023 при фактической выплате заработной платы за вторую половину декабря 2022 года, </a:t>
            </a:r>
            <a:r>
              <a:rPr lang="ru-RU" b="1" dirty="0"/>
              <a:t>указывается в </a:t>
            </a:r>
            <a:r>
              <a:rPr lang="ru-RU" b="1" dirty="0">
                <a:hlinkClick r:id="rId5"/>
              </a:rPr>
              <a:t>разделе 1</a:t>
            </a:r>
            <a:r>
              <a:rPr lang="ru-RU" b="1" dirty="0"/>
              <a:t> расчета по форме 6-НДФЛ за первый квартал 2023 года.</a:t>
            </a:r>
          </a:p>
          <a:p>
            <a:endParaRPr lang="ru-RU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444240" y="365125"/>
            <a:ext cx="790956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 flipV="1">
            <a:off x="506152" y="1314388"/>
            <a:ext cx="10923848" cy="1"/>
          </a:xfrm>
          <a:prstGeom prst="line">
            <a:avLst/>
          </a:prstGeom>
          <a:ln>
            <a:solidFill>
              <a:srgbClr val="FF1111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29891239-EA1F-4A30-BBBF-72C83E031A5C}"/>
              </a:ext>
            </a:extLst>
          </p:cNvPr>
          <p:cNvPicPr/>
          <p:nvPr/>
        </p:nvPicPr>
        <p:blipFill>
          <a:blip r:embed="rId6"/>
          <a:srcRect b="14181"/>
          <a:stretch/>
        </p:blipFill>
        <p:spPr>
          <a:xfrm>
            <a:off x="506152" y="401000"/>
            <a:ext cx="2861888" cy="913388"/>
          </a:xfrm>
          <a:prstGeom prst="rect">
            <a:avLst/>
          </a:prstGeom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4062984" y="7305"/>
            <a:ext cx="709269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>
                <a:solidFill>
                  <a:prstClr val="black"/>
                </a:solidFill>
              </a:rPr>
              <a:t>НДФЛ с заработной платы за декабрь, выплаченной в январе 2023 года</a:t>
            </a:r>
          </a:p>
        </p:txBody>
      </p:sp>
    </p:spTree>
    <p:extLst>
      <p:ext uri="{BB962C8B-B14F-4D97-AF65-F5344CB8AC3E}">
        <p14:creationId xmlns:p14="http://schemas.microsoft.com/office/powerpoint/2010/main" val="1472107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3741" y="1470212"/>
            <a:ext cx="10780059" cy="4706751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dirty="0"/>
              <a:t>        </a:t>
            </a:r>
            <a:r>
              <a:rPr lang="ru-RU" i="1" dirty="0"/>
              <a:t>Заработная плата за вторую половину декабря 2022 года, выплаченная 16.01.2023, и НДФЛ, исчисленный с заработной платы за вторую половину декабря 2022 года, </a:t>
            </a:r>
            <a:r>
              <a:rPr lang="ru-RU" dirty="0"/>
              <a:t>указываются в </a:t>
            </a:r>
            <a:r>
              <a:rPr lang="ru-RU" u="sng" dirty="0"/>
              <a:t>разделах 1</a:t>
            </a:r>
            <a:r>
              <a:rPr lang="ru-RU" dirty="0"/>
              <a:t> и </a:t>
            </a:r>
            <a:r>
              <a:rPr lang="ru-RU" u="sng" dirty="0"/>
              <a:t>2</a:t>
            </a:r>
            <a:r>
              <a:rPr lang="ru-RU" dirty="0"/>
              <a:t> расчета </a:t>
            </a:r>
            <a:r>
              <a:rPr lang="ru-RU" b="1" dirty="0"/>
              <a:t>по форме 6-НДФЛ за первый квартал 2023 года, </a:t>
            </a:r>
            <a:r>
              <a:rPr lang="ru-RU" dirty="0"/>
              <a:t>а также в </a:t>
            </a:r>
            <a:r>
              <a:rPr lang="ru-RU" u="sng" dirty="0"/>
              <a:t>приложении N 1</a:t>
            </a:r>
            <a:r>
              <a:rPr lang="ru-RU" dirty="0"/>
              <a:t> "Справка о доходах и суммах налога физического лица" к расчету по форме 6-НДФЛ </a:t>
            </a:r>
            <a:r>
              <a:rPr lang="ru-RU" b="1" dirty="0"/>
              <a:t>за 2023 год.</a:t>
            </a:r>
          </a:p>
          <a:p>
            <a:pPr algn="just">
              <a:buNone/>
            </a:pPr>
            <a:r>
              <a:rPr lang="ru-RU" dirty="0"/>
              <a:t>        В </a:t>
            </a:r>
            <a:r>
              <a:rPr lang="ru-RU" u="sng" dirty="0"/>
              <a:t>расчете</a:t>
            </a:r>
            <a:r>
              <a:rPr lang="ru-RU" dirty="0"/>
              <a:t> по форме 6-НДФЛ за 2022 год </a:t>
            </a:r>
            <a:r>
              <a:rPr lang="ru-RU" b="1" dirty="0"/>
              <a:t>заработная плата </a:t>
            </a:r>
            <a:r>
              <a:rPr lang="ru-RU" dirty="0"/>
              <a:t>за вторую половину декабря 2022 года</a:t>
            </a:r>
            <a:r>
              <a:rPr lang="ru-RU" b="1" dirty="0"/>
              <a:t>, выплаченная 16.01.2023</a:t>
            </a:r>
            <a:r>
              <a:rPr lang="ru-RU" dirty="0"/>
              <a:t>, </a:t>
            </a:r>
            <a:r>
              <a:rPr lang="ru-RU" b="1" dirty="0"/>
              <a:t>не указывается.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444240" y="365125"/>
            <a:ext cx="790956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 flipV="1">
            <a:off x="506152" y="1314388"/>
            <a:ext cx="10923848" cy="1"/>
          </a:xfrm>
          <a:prstGeom prst="line">
            <a:avLst/>
          </a:prstGeom>
          <a:ln>
            <a:solidFill>
              <a:srgbClr val="FF1111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29891239-EA1F-4A30-BBBF-72C83E031A5C}"/>
              </a:ext>
            </a:extLst>
          </p:cNvPr>
          <p:cNvPicPr/>
          <p:nvPr/>
        </p:nvPicPr>
        <p:blipFill>
          <a:blip r:embed="rId2"/>
          <a:srcRect b="14181"/>
          <a:stretch/>
        </p:blipFill>
        <p:spPr>
          <a:xfrm>
            <a:off x="506152" y="401000"/>
            <a:ext cx="2861888" cy="913388"/>
          </a:xfrm>
          <a:prstGeom prst="rect">
            <a:avLst/>
          </a:prstGeom>
          <a:ln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3720353" y="197223"/>
            <a:ext cx="804134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ФНС России от 19.01.2023 N БС-4-11/517@ &lt;Об уплате налога на доходы физических лиц с дохода в виде заработной платы (оплаты труда) за декабрь 2022 года&gt;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72107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3741" y="1470212"/>
            <a:ext cx="10780059" cy="4706751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/>
              <a:t>С 01 января 2023 г из </a:t>
            </a:r>
            <a:r>
              <a:rPr lang="ru-RU" b="1" dirty="0"/>
              <a:t>ст. 226 НК РФ исключены положения пункта 9</a:t>
            </a:r>
            <a:r>
              <a:rPr lang="ru-RU" dirty="0"/>
              <a:t> , которые запрещают уплату НДФЛ налоговыми агентами из собственных средств (ФЗ-263 от 14.07.2022г.)  Изменение связано с переходом на уплату налогов и взносов через ЕНС.</a:t>
            </a:r>
          </a:p>
          <a:p>
            <a:pPr marL="0" indent="0" algn="just">
              <a:buNone/>
            </a:pPr>
            <a:r>
              <a:rPr lang="ru-RU" dirty="0"/>
              <a:t>	 </a:t>
            </a:r>
            <a:r>
              <a:rPr lang="ru-RU" b="1" dirty="0"/>
              <a:t>Работодатели смогут перечислять средства на ЕНС для уплаты НДФЛ до удержания налога у налогоплательщика</a:t>
            </a:r>
            <a:r>
              <a:rPr lang="ru-RU" dirty="0"/>
              <a:t>. 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444240" y="365125"/>
            <a:ext cx="790956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 flipV="1">
            <a:off x="506152" y="1314388"/>
            <a:ext cx="10923848" cy="1"/>
          </a:xfrm>
          <a:prstGeom prst="line">
            <a:avLst/>
          </a:prstGeom>
          <a:ln>
            <a:solidFill>
              <a:srgbClr val="FF1111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29891239-EA1F-4A30-BBBF-72C83E031A5C}"/>
              </a:ext>
            </a:extLst>
          </p:cNvPr>
          <p:cNvPicPr/>
          <p:nvPr/>
        </p:nvPicPr>
        <p:blipFill>
          <a:blip r:embed="rId2"/>
          <a:srcRect b="14181"/>
          <a:stretch/>
        </p:blipFill>
        <p:spPr>
          <a:xfrm>
            <a:off x="506152" y="401000"/>
            <a:ext cx="2861888" cy="913388"/>
          </a:xfrm>
          <a:prstGeom prst="rect">
            <a:avLst/>
          </a:prstGeom>
          <a:ln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3720353" y="197223"/>
            <a:ext cx="691411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/>
              <a:t>Отмена запрета на уплату НДФЛ за счет средств налогового агента</a:t>
            </a:r>
          </a:p>
        </p:txBody>
      </p:sp>
    </p:spTree>
    <p:extLst>
      <p:ext uri="{BB962C8B-B14F-4D97-AF65-F5344CB8AC3E}">
        <p14:creationId xmlns:p14="http://schemas.microsoft.com/office/powerpoint/2010/main" val="1795794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/>
          <p:cNvSpPr/>
          <p:nvPr/>
        </p:nvSpPr>
        <p:spPr>
          <a:xfrm>
            <a:off x="8239760" y="1405449"/>
            <a:ext cx="3190240" cy="3145852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10220960" y="4927600"/>
            <a:ext cx="1971040" cy="193040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6151" y="1825624"/>
            <a:ext cx="10986601" cy="4646893"/>
          </a:xfrm>
        </p:spPr>
        <p:txBody>
          <a:bodyPr>
            <a:normAutofit fontScale="92500" lnSpcReduction="10000"/>
          </a:bodyPr>
          <a:lstStyle/>
          <a:p>
            <a:pPr algn="just">
              <a:buNone/>
            </a:pPr>
            <a:r>
              <a:rPr lang="ru-RU" b="1" dirty="0"/>
              <a:t>        С 01.01.2023 взносы </a:t>
            </a:r>
            <a:r>
              <a:rPr lang="ru-RU" dirty="0"/>
              <a:t>на пенсионное, медицинское и социальное страхование на случай </a:t>
            </a:r>
            <a:r>
              <a:rPr lang="ru-RU" dirty="0" err="1"/>
              <a:t>ВНиМ</a:t>
            </a:r>
            <a:r>
              <a:rPr lang="ru-RU" dirty="0"/>
              <a:t> </a:t>
            </a:r>
            <a:r>
              <a:rPr lang="ru-RU" b="1" dirty="0"/>
              <a:t>рассчитываются по единому тарифу</a:t>
            </a:r>
            <a:r>
              <a:rPr lang="ru-RU" dirty="0"/>
              <a:t> (п. 3 ст. 425 НК РФ). Он различается в зависимости от того, превышен или нет предельный размер единой базы по взносам.  </a:t>
            </a:r>
          </a:p>
          <a:p>
            <a:pPr algn="just">
              <a:buNone/>
            </a:pPr>
            <a:r>
              <a:rPr lang="ru-RU" dirty="0"/>
              <a:t>   С выплат, </a:t>
            </a:r>
            <a:r>
              <a:rPr lang="ru-RU" b="1" dirty="0"/>
              <a:t>не превышающих предельный размер базы </a:t>
            </a:r>
            <a:r>
              <a:rPr lang="ru-RU" dirty="0"/>
              <a:t>по взносам, тариф </a:t>
            </a:r>
            <a:r>
              <a:rPr lang="ru-RU" b="1" dirty="0"/>
              <a:t>составляет 30 %. </a:t>
            </a:r>
          </a:p>
          <a:p>
            <a:pPr algn="just">
              <a:buNone/>
            </a:pPr>
            <a:r>
              <a:rPr lang="ru-RU" dirty="0"/>
              <a:t>   С выплат </a:t>
            </a:r>
            <a:r>
              <a:rPr lang="ru-RU" b="1" dirty="0"/>
              <a:t>свыше предельного размера базы</a:t>
            </a:r>
            <a:r>
              <a:rPr lang="ru-RU" dirty="0"/>
              <a:t> тариф составляет </a:t>
            </a:r>
            <a:r>
              <a:rPr lang="ru-RU" b="1" dirty="0"/>
              <a:t>15,1 %</a:t>
            </a:r>
            <a:r>
              <a:rPr lang="ru-RU" dirty="0"/>
              <a:t>.</a:t>
            </a:r>
          </a:p>
          <a:p>
            <a:pPr algn="just">
              <a:buNone/>
            </a:pPr>
            <a:r>
              <a:rPr lang="ru-RU" dirty="0"/>
              <a:t>   Плательщики, которые вправе платить взносы по пониженным тарифам, исчисляют их по тарифам, предусмотренным ст. 427 НК РФ. Общие тарифы из ст. 425 НК РФ они не применяют.</a:t>
            </a:r>
          </a:p>
          <a:p>
            <a:pPr algn="just">
              <a:buNone/>
            </a:pPr>
            <a:r>
              <a:rPr lang="ru-RU" b="1" dirty="0"/>
              <a:t>    Суммы по  договорам ГПХ будут облагаться в общей массе по единому страховому тарифу</a:t>
            </a:r>
            <a:r>
              <a:rPr lang="ru-RU" dirty="0"/>
              <a:t>.</a:t>
            </a:r>
          </a:p>
          <a:p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444240" y="302372"/>
            <a:ext cx="790956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H="1" flipV="1">
            <a:off x="506152" y="1314388"/>
            <a:ext cx="10923848" cy="1"/>
          </a:xfrm>
          <a:prstGeom prst="line">
            <a:avLst/>
          </a:prstGeom>
          <a:ln>
            <a:solidFill>
              <a:srgbClr val="FF1111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6" name="Рисунок 9">
            <a:extLst>
              <a:ext uri="{FF2B5EF4-FFF2-40B4-BE49-F238E27FC236}">
                <a16:creationId xmlns:a16="http://schemas.microsoft.com/office/drawing/2014/main" xmlns="" id="{29891239-EA1F-4A30-BBBF-72C83E031A5C}"/>
              </a:ext>
            </a:extLst>
          </p:cNvPr>
          <p:cNvPicPr/>
          <p:nvPr/>
        </p:nvPicPr>
        <p:blipFill>
          <a:blip r:embed="rId2"/>
          <a:srcRect b="14181"/>
          <a:stretch/>
        </p:blipFill>
        <p:spPr>
          <a:xfrm>
            <a:off x="506152" y="401000"/>
            <a:ext cx="2861888" cy="913388"/>
          </a:xfrm>
          <a:prstGeom prst="rect">
            <a:avLst/>
          </a:prstGeom>
          <a:ln>
            <a:noFill/>
          </a:ln>
        </p:spPr>
      </p:pic>
      <p:sp>
        <p:nvSpPr>
          <p:cNvPr id="9" name="TextBox 8"/>
          <p:cNvSpPr txBox="1"/>
          <p:nvPr/>
        </p:nvSpPr>
        <p:spPr>
          <a:xfrm>
            <a:off x="4607859" y="591671"/>
            <a:ext cx="66249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/>
              <a:t>Страховые взносы с 2023 года</a:t>
            </a:r>
          </a:p>
        </p:txBody>
      </p:sp>
    </p:spTree>
    <p:extLst>
      <p:ext uri="{BB962C8B-B14F-4D97-AF65-F5344CB8AC3E}">
        <p14:creationId xmlns:p14="http://schemas.microsoft.com/office/powerpoint/2010/main" val="2362278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/>
          <p:cNvSpPr/>
          <p:nvPr/>
        </p:nvSpPr>
        <p:spPr>
          <a:xfrm>
            <a:off x="8239760" y="1405449"/>
            <a:ext cx="3190240" cy="3145852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10220960" y="4927600"/>
            <a:ext cx="1971040" cy="193040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6151" y="1825624"/>
            <a:ext cx="10986601" cy="464689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/>
              <a:t>С 01.01.2023 за работников по ГПД и большинство временно пребывающих иностранцев надо платить взносы по тому же тарифу, что и за граждан РФ (</a:t>
            </a:r>
            <a:r>
              <a:rPr lang="ru-RU" dirty="0">
                <a:hlinkClick r:id="rId2"/>
              </a:rPr>
              <a:t>ст. 425</a:t>
            </a:r>
            <a:r>
              <a:rPr lang="ru-RU" dirty="0"/>
              <a:t> НК РФ).</a:t>
            </a:r>
          </a:p>
          <a:p>
            <a:pPr marL="0" indent="0" algn="ctr">
              <a:buNone/>
            </a:pPr>
            <a:r>
              <a:rPr lang="ru-RU" b="1" dirty="0"/>
              <a:t>      Больничные</a:t>
            </a:r>
            <a:endParaRPr lang="ru-RU" dirty="0"/>
          </a:p>
          <a:p>
            <a:pPr marL="0" indent="0" algn="just">
              <a:buNone/>
            </a:pPr>
            <a:r>
              <a:rPr lang="ru-RU" dirty="0"/>
              <a:t> В 2023 г. работник по ГПД может получать больничные и детские пособия. </a:t>
            </a:r>
            <a:r>
              <a:rPr lang="ru-RU" b="1" dirty="0"/>
              <a:t>Условие - в 2022 г. он работал по трудовому договору</a:t>
            </a:r>
            <a:r>
              <a:rPr lang="ru-RU" dirty="0"/>
              <a:t> и за него </a:t>
            </a:r>
            <a:r>
              <a:rPr lang="ru-RU" b="1" dirty="0"/>
              <a:t>заплатили</a:t>
            </a:r>
            <a:r>
              <a:rPr lang="ru-RU" dirty="0"/>
              <a:t> </a:t>
            </a:r>
            <a:r>
              <a:rPr lang="ru-RU" b="1" dirty="0"/>
              <a:t>не менее 4 833,72 руб. взносов на </a:t>
            </a:r>
            <a:r>
              <a:rPr lang="ru-RU" b="1" dirty="0" err="1"/>
              <a:t>ВНиМ</a:t>
            </a:r>
            <a:r>
              <a:rPr lang="ru-RU" dirty="0"/>
              <a:t> (</a:t>
            </a:r>
            <a:r>
              <a:rPr lang="ru-RU" dirty="0">
                <a:hlinkClick r:id="rId3"/>
              </a:rPr>
              <a:t>ст. 2</a:t>
            </a:r>
            <a:r>
              <a:rPr lang="ru-RU" dirty="0"/>
              <a:t> Закона N 255-ФЗ, </a:t>
            </a:r>
            <a:r>
              <a:rPr lang="ru-RU" dirty="0">
                <a:hlinkClick r:id="rId4"/>
              </a:rPr>
              <a:t>Письмо</a:t>
            </a:r>
            <a:r>
              <a:rPr lang="ru-RU" dirty="0"/>
              <a:t> Минтруда от 05.08.2022 N 17-1/В-103).</a:t>
            </a:r>
          </a:p>
          <a:p>
            <a:pPr algn="just">
              <a:buNone/>
            </a:pP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444240" y="302372"/>
            <a:ext cx="790956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H="1" flipV="1">
            <a:off x="506152" y="1314388"/>
            <a:ext cx="10923848" cy="1"/>
          </a:xfrm>
          <a:prstGeom prst="line">
            <a:avLst/>
          </a:prstGeom>
          <a:ln>
            <a:solidFill>
              <a:srgbClr val="FF1111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6" name="Рисунок 9">
            <a:extLst>
              <a:ext uri="{FF2B5EF4-FFF2-40B4-BE49-F238E27FC236}">
                <a16:creationId xmlns:a16="http://schemas.microsoft.com/office/drawing/2014/main" xmlns="" id="{29891239-EA1F-4A30-BBBF-72C83E031A5C}"/>
              </a:ext>
            </a:extLst>
          </p:cNvPr>
          <p:cNvPicPr/>
          <p:nvPr/>
        </p:nvPicPr>
        <p:blipFill>
          <a:blip r:embed="rId5"/>
          <a:srcRect b="14181"/>
          <a:stretch/>
        </p:blipFill>
        <p:spPr>
          <a:xfrm>
            <a:off x="506152" y="401000"/>
            <a:ext cx="2861888" cy="913388"/>
          </a:xfrm>
          <a:prstGeom prst="rect">
            <a:avLst/>
          </a:prstGeom>
          <a:ln>
            <a:noFill/>
          </a:ln>
        </p:spPr>
      </p:pic>
      <p:sp>
        <p:nvSpPr>
          <p:cNvPr id="9" name="TextBox 8"/>
          <p:cNvSpPr txBox="1"/>
          <p:nvPr/>
        </p:nvSpPr>
        <p:spPr>
          <a:xfrm>
            <a:off x="4607859" y="591671"/>
            <a:ext cx="66249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/>
              <a:t>Страховые взносы с 2023 года</a:t>
            </a:r>
          </a:p>
        </p:txBody>
      </p:sp>
    </p:spTree>
    <p:extLst>
      <p:ext uri="{BB962C8B-B14F-4D97-AF65-F5344CB8AC3E}">
        <p14:creationId xmlns:p14="http://schemas.microsoft.com/office/powerpoint/2010/main" val="2337938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361950" algn="just">
              <a:buNone/>
            </a:pPr>
            <a:r>
              <a:rPr lang="ru-RU" dirty="0"/>
              <a:t>С 2023 года установлена </a:t>
            </a:r>
            <a:r>
              <a:rPr lang="ru-RU" b="1" dirty="0"/>
              <a:t>единая предельная величина базы для расчета взносов на ОПС, ОМС и ОСС (на случай временной нетрудоспособности и в связи с материнством)</a:t>
            </a:r>
            <a:r>
              <a:rPr lang="ru-RU" dirty="0"/>
              <a:t>.</a:t>
            </a:r>
          </a:p>
          <a:p>
            <a:pPr indent="361950" algn="just">
              <a:buNone/>
            </a:pPr>
            <a:r>
              <a:rPr lang="ru-RU" dirty="0"/>
              <a:t>На 2023 год ее размер </a:t>
            </a:r>
            <a:r>
              <a:rPr lang="ru-RU" b="1" dirty="0"/>
              <a:t>составит 1 917 000 руб. </a:t>
            </a:r>
            <a:r>
              <a:rPr lang="ru-RU" dirty="0"/>
              <a:t>(Постановление Правительства России от 25.11.2022 № 2143).</a:t>
            </a:r>
          </a:p>
          <a:p>
            <a:pPr indent="361950" algn="just">
              <a:buNone/>
            </a:pPr>
            <a:r>
              <a:rPr lang="ru-RU" dirty="0"/>
              <a:t>Как только величина базы по расчетам в пользу работника (исполнителя), рассчитанная нарастающим итогом с начала года, окажется выше предельной величины, </a:t>
            </a:r>
            <a:r>
              <a:rPr lang="ru-RU" b="1" dirty="0"/>
              <a:t>взносы нужно платить по более низкому тарифу.</a:t>
            </a:r>
          </a:p>
          <a:p>
            <a:endParaRPr lang="ru-RU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995928" y="365125"/>
            <a:ext cx="7516368" cy="8601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Единая предельная база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 flipV="1">
            <a:off x="506152" y="1314388"/>
            <a:ext cx="10923848" cy="1"/>
          </a:xfrm>
          <a:prstGeom prst="line">
            <a:avLst/>
          </a:prstGeom>
          <a:ln>
            <a:solidFill>
              <a:srgbClr val="FF1111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29891239-EA1F-4A30-BBBF-72C83E031A5C}"/>
              </a:ext>
            </a:extLst>
          </p:cNvPr>
          <p:cNvPicPr/>
          <p:nvPr/>
        </p:nvPicPr>
        <p:blipFill>
          <a:blip r:embed="rId2"/>
          <a:srcRect b="14181"/>
          <a:stretch/>
        </p:blipFill>
        <p:spPr>
          <a:xfrm>
            <a:off x="506152" y="401000"/>
            <a:ext cx="2861888" cy="913388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72107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199" y="1532966"/>
            <a:ext cx="10806954" cy="5047128"/>
          </a:xfrm>
        </p:spPr>
        <p:txBody>
          <a:bodyPr>
            <a:normAutofit fontScale="70000" lnSpcReduction="20000"/>
          </a:bodyPr>
          <a:lstStyle/>
          <a:p>
            <a:pPr algn="just">
              <a:buNone/>
            </a:pPr>
            <a:r>
              <a:rPr lang="ru-RU" dirty="0"/>
              <a:t>		</a:t>
            </a:r>
            <a:r>
              <a:rPr lang="ru-RU" b="1" dirty="0"/>
              <a:t>Организации и ИП, которые вправе применять пониженные тарифы взносов, перечислены в ст. 427 НК РФ.</a:t>
            </a:r>
          </a:p>
          <a:p>
            <a:pPr algn="just">
              <a:buNone/>
            </a:pPr>
            <a:r>
              <a:rPr lang="ru-RU" b="1" dirty="0"/>
              <a:t>               С выплат свыше предельного размера единой базы страховые взносы им платить не нужно (ч. 5.1 ст. 421 НК РФ).</a:t>
            </a:r>
          </a:p>
          <a:p>
            <a:pPr algn="ctr">
              <a:buNone/>
            </a:pPr>
            <a:r>
              <a:rPr lang="ru-RU" b="1" dirty="0"/>
              <a:t>НК РФ предусмотрены 3 группы плательщиков взносов по пониженным тарифам.</a:t>
            </a:r>
          </a:p>
          <a:p>
            <a:pPr>
              <a:buNone/>
            </a:pPr>
            <a:r>
              <a:rPr lang="ru-RU" dirty="0"/>
              <a:t>Тариф для всех взносов на пенсионное, медицинское и социальное страхование – един. Налоговый орган самостоятельно распределит исчисленную сумму по видам взносов.</a:t>
            </a:r>
          </a:p>
          <a:p>
            <a:pPr>
              <a:buNone/>
            </a:pPr>
            <a:r>
              <a:rPr lang="ru-RU" b="1" dirty="0"/>
              <a:t>Первая группа плательщиков</a:t>
            </a:r>
            <a:r>
              <a:rPr lang="ru-RU" dirty="0"/>
              <a:t>. Пониженный тариф взносов для первой группы плательщиков действует неограниченный период времени (за отдельными исключениями).</a:t>
            </a:r>
          </a:p>
          <a:p>
            <a:pPr>
              <a:buNone/>
            </a:pPr>
            <a:r>
              <a:rPr lang="ru-RU" b="1" dirty="0"/>
              <a:t>Он составляет 7,6 % и установлен для следующих организаций и ИП ( ч. 2.2 ст. 427 НК РФ):</a:t>
            </a:r>
          </a:p>
          <a:p>
            <a:r>
              <a:rPr lang="ru-RU" i="1" dirty="0"/>
              <a:t>социально ориентированные некоммерческие организации (СОНКО) на УСН</a:t>
            </a:r>
            <a:r>
              <a:rPr lang="ru-RU" dirty="0"/>
              <a:t>, которые ведут деятельность в области массового спорта (за исключением профессионального), социального обслуживания граждан, научных исследований и разработок, образования, здравоохранения, а также осуществляют театральную, библиотечную, музейную и архивную деятельность. Пониженный тариф взносов СОНКО могут применять только в течение 2023–2024 гг.; </a:t>
            </a:r>
          </a:p>
          <a:p>
            <a:r>
              <a:rPr lang="ru-RU" i="1" dirty="0"/>
              <a:t>благотворительные организации на УСН. </a:t>
            </a:r>
            <a:r>
              <a:rPr lang="ru-RU" dirty="0"/>
              <a:t>Пониженный тариф взносов благотворительные организации могут применять только в течение 2023–2024 гг.;</a:t>
            </a:r>
          </a:p>
          <a:p>
            <a:endParaRPr lang="ru-RU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874192" y="109729"/>
            <a:ext cx="7770960" cy="9182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Пониженные тарифы  страховых взносов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 flipV="1">
            <a:off x="506152" y="1314388"/>
            <a:ext cx="10923848" cy="1"/>
          </a:xfrm>
          <a:prstGeom prst="line">
            <a:avLst/>
          </a:prstGeom>
          <a:ln>
            <a:solidFill>
              <a:srgbClr val="FF1111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29891239-EA1F-4A30-BBBF-72C83E031A5C}"/>
              </a:ext>
            </a:extLst>
          </p:cNvPr>
          <p:cNvPicPr/>
          <p:nvPr/>
        </p:nvPicPr>
        <p:blipFill>
          <a:blip r:embed="rId2"/>
          <a:srcRect b="14181"/>
          <a:stretch/>
        </p:blipFill>
        <p:spPr>
          <a:xfrm>
            <a:off x="506152" y="309789"/>
            <a:ext cx="2861888" cy="913388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72107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/>
          <p:cNvSpPr/>
          <p:nvPr/>
        </p:nvSpPr>
        <p:spPr>
          <a:xfrm>
            <a:off x="8239760" y="1405449"/>
            <a:ext cx="3190240" cy="3145852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10220960" y="4927600"/>
            <a:ext cx="1971040" cy="193040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6151" y="1497106"/>
            <a:ext cx="11040390" cy="4975411"/>
          </a:xfrm>
        </p:spPr>
        <p:txBody>
          <a:bodyPr>
            <a:normAutofit fontScale="85000" lnSpcReduction="10000"/>
          </a:bodyPr>
          <a:lstStyle/>
          <a:p>
            <a:pPr marL="0" lvl="1" indent="268288"/>
            <a:r>
              <a:rPr lang="ru-RU" sz="2000" i="1" dirty="0" err="1"/>
              <a:t>ИТ-организации</a:t>
            </a:r>
            <a:r>
              <a:rPr lang="ru-RU" sz="2000" dirty="0"/>
              <a:t>;</a:t>
            </a:r>
          </a:p>
          <a:p>
            <a:r>
              <a:rPr lang="ru-RU" sz="2000" i="1" dirty="0"/>
              <a:t>участники свободной экономической зоны на территориях Республики Крым и Севастополя</a:t>
            </a:r>
            <a:r>
              <a:rPr lang="ru-RU" sz="2000" dirty="0"/>
              <a:t>;</a:t>
            </a:r>
          </a:p>
          <a:p>
            <a:r>
              <a:rPr lang="ru-RU" sz="2000" i="1" dirty="0"/>
              <a:t>резиденты территорий опережающего развития;</a:t>
            </a:r>
          </a:p>
          <a:p>
            <a:r>
              <a:rPr lang="ru-RU" sz="2000" i="1" dirty="0"/>
              <a:t>резиденты свободного порта Владивосток;</a:t>
            </a:r>
          </a:p>
          <a:p>
            <a:r>
              <a:rPr lang="ru-RU" sz="2000" i="1" dirty="0"/>
              <a:t>резиденты особой экономической зоны в Калининградской области;</a:t>
            </a:r>
          </a:p>
          <a:p>
            <a:r>
              <a:rPr lang="ru-RU" sz="2000" i="1" dirty="0"/>
              <a:t>российские организации, которые занимаются производством и (или) реализацией собственной анимационной аудиовизуальной продукции и (или) оказанием услуг (выполнением работ) по созданию такой продукции;</a:t>
            </a:r>
          </a:p>
          <a:p>
            <a:r>
              <a:rPr lang="ru-RU" sz="2000" i="1" dirty="0"/>
              <a:t>российские организации, которые включены </a:t>
            </a:r>
            <a:r>
              <a:rPr lang="ru-RU" sz="2000" i="1" dirty="0" err="1"/>
              <a:t>Минпромторгом</a:t>
            </a:r>
            <a:r>
              <a:rPr lang="ru-RU" sz="2000" i="1" dirty="0"/>
              <a:t> России в реестр организаций, осуществляющих деятельность в сфере радиоэлектронной промышленности;</a:t>
            </a:r>
          </a:p>
          <a:p>
            <a:r>
              <a:rPr lang="ru-RU" sz="2000" i="1" dirty="0"/>
              <a:t>организации, зарегистрированные на Курильских островах;</a:t>
            </a:r>
          </a:p>
          <a:p>
            <a:r>
              <a:rPr lang="ru-RU" sz="2000" i="1" dirty="0"/>
              <a:t>организации и ИП, которые выплачивают вознаграждения лицам, обучающимся </a:t>
            </a:r>
            <a:r>
              <a:rPr lang="ru-RU" sz="2000" i="1" dirty="0" err="1"/>
              <a:t>очно</a:t>
            </a:r>
            <a:r>
              <a:rPr lang="ru-RU" sz="2000" i="1" dirty="0"/>
              <a:t> в профессиональных образовательных организациях или образовательных организациях высшего образования.</a:t>
            </a:r>
          </a:p>
          <a:p>
            <a:endParaRPr lang="ru-RU" sz="2000" dirty="0"/>
          </a:p>
          <a:p>
            <a:pPr>
              <a:buNone/>
            </a:pPr>
            <a:r>
              <a:rPr lang="ru-RU" sz="2000" dirty="0"/>
              <a:t>      По сниженному тарифу начисляются </a:t>
            </a:r>
            <a:r>
              <a:rPr lang="ru-RU" sz="2000" i="1" dirty="0"/>
              <a:t>взносы за деятельность по трудовому или гражданско-правовому договору в студенческих отрядах, включенных в федеральный или региональный реестр молодежных и детских объединений, пользующихся государственной поддержкой.</a:t>
            </a:r>
          </a:p>
          <a:p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444240" y="357236"/>
            <a:ext cx="7912608" cy="7543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H="1" flipV="1">
            <a:off x="506152" y="1314388"/>
            <a:ext cx="10923848" cy="1"/>
          </a:xfrm>
          <a:prstGeom prst="line">
            <a:avLst/>
          </a:prstGeom>
          <a:ln>
            <a:solidFill>
              <a:srgbClr val="FF1111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6" name="Рисунок 9">
            <a:extLst>
              <a:ext uri="{FF2B5EF4-FFF2-40B4-BE49-F238E27FC236}">
                <a16:creationId xmlns:a16="http://schemas.microsoft.com/office/drawing/2014/main" xmlns="" id="{29891239-EA1F-4A30-BBBF-72C83E031A5C}"/>
              </a:ext>
            </a:extLst>
          </p:cNvPr>
          <p:cNvPicPr/>
          <p:nvPr/>
        </p:nvPicPr>
        <p:blipFill>
          <a:blip r:embed="rId2"/>
          <a:srcRect b="14181"/>
          <a:stretch/>
        </p:blipFill>
        <p:spPr>
          <a:xfrm>
            <a:off x="506152" y="401000"/>
            <a:ext cx="2861888" cy="913388"/>
          </a:xfrm>
          <a:prstGeom prst="rect">
            <a:avLst/>
          </a:prstGeom>
          <a:ln>
            <a:noFill/>
          </a:ln>
        </p:spPr>
      </p:pic>
      <p:sp>
        <p:nvSpPr>
          <p:cNvPr id="9" name="Прямоугольник 8"/>
          <p:cNvSpPr/>
          <p:nvPr/>
        </p:nvSpPr>
        <p:spPr>
          <a:xfrm>
            <a:off x="3675887" y="205120"/>
            <a:ext cx="775411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Пониженные тарифы  страховых  взносов</a:t>
            </a:r>
          </a:p>
        </p:txBody>
      </p:sp>
    </p:spTree>
    <p:extLst>
      <p:ext uri="{BB962C8B-B14F-4D97-AF65-F5344CB8AC3E}">
        <p14:creationId xmlns:p14="http://schemas.microsoft.com/office/powerpoint/2010/main" val="2362278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TextShape 3"/>
          <p:cNvSpPr txBox="1"/>
          <p:nvPr/>
        </p:nvSpPr>
        <p:spPr>
          <a:xfrm>
            <a:off x="4046141" y="1652515"/>
            <a:ext cx="7798529" cy="3188493"/>
          </a:xfrm>
          <a:prstGeom prst="rect">
            <a:avLst/>
          </a:prstGeom>
          <a:noFill/>
          <a:ln>
            <a:noFill/>
          </a:ln>
        </p:spPr>
        <p:txBody>
          <a:bodyPr>
            <a:normAutofit fontScale="25000" lnSpcReduction="20000"/>
          </a:bodyPr>
          <a:lstStyle/>
          <a:p>
            <a:r>
              <a:rPr lang="ru-RU" sz="12800" b="1" i="1" dirty="0" err="1"/>
              <a:t>Немашкалова</a:t>
            </a:r>
            <a:r>
              <a:rPr lang="ru-RU" sz="12800" b="1" i="1" dirty="0"/>
              <a:t> Анна Владимировна</a:t>
            </a:r>
            <a:endParaRPr lang="en-US" sz="12800" b="1" i="1" dirty="0"/>
          </a:p>
          <a:p>
            <a:endParaRPr lang="en-US" sz="12800" b="1" i="1" dirty="0"/>
          </a:p>
          <a:p>
            <a:r>
              <a:rPr lang="ru-RU" sz="11200" i="1" dirty="0"/>
              <a:t>Налоговый консультант, член палаты налоговых консультантов РФ, эксперт-практик в области налогового администрирования, бывший инспектор отдела камерального контроля юридических лиц ИФНС,   в настоящем практикующий налоговый консультант ГК "Аудит-Вела</a:t>
            </a:r>
            <a:r>
              <a:rPr lang="ru-RU" sz="12800" i="1" dirty="0"/>
              <a:t>"</a:t>
            </a:r>
            <a:endParaRPr lang="en-US" sz="12800" i="1" dirty="0"/>
          </a:p>
          <a:p>
            <a:endParaRPr lang="ru-RU" sz="12800" b="1" i="1" dirty="0"/>
          </a:p>
          <a:p>
            <a:pPr algn="just"/>
            <a:r>
              <a:rPr lang="ru-RU" sz="2800" dirty="0">
                <a:effectLst/>
                <a:uFill>
                  <a:solidFill>
                    <a:srgbClr val="000000"/>
                  </a:solidFill>
                </a:uFill>
                <a:latin typeface="Calibri" panose="020F0502020204030204" pitchFamily="34" charset="0"/>
                <a:ea typeface="Arial Unicode MS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3968496" y="365126"/>
            <a:ext cx="7385304" cy="75153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 flipH="1" flipV="1">
            <a:off x="506152" y="1314388"/>
            <a:ext cx="10923848" cy="1"/>
          </a:xfrm>
          <a:prstGeom prst="line">
            <a:avLst/>
          </a:prstGeom>
          <a:ln>
            <a:solidFill>
              <a:srgbClr val="FF1111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576" y="1512122"/>
            <a:ext cx="3401253" cy="332888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152" y="-91440"/>
            <a:ext cx="10923848" cy="1370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826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199" y="1524000"/>
            <a:ext cx="10753165" cy="4966447"/>
          </a:xfrm>
        </p:spPr>
        <p:txBody>
          <a:bodyPr>
            <a:normAutofit fontScale="92500" lnSpcReduction="10000"/>
          </a:bodyPr>
          <a:lstStyle/>
          <a:p>
            <a:pPr algn="just">
              <a:buNone/>
            </a:pPr>
            <a:r>
              <a:rPr lang="ru-RU" b="1" dirty="0"/>
              <a:t>Для второй группы плательщиков </a:t>
            </a:r>
            <a:r>
              <a:rPr lang="ru-RU" dirty="0"/>
              <a:t>единый пониженный тариф взносов действует в течение </a:t>
            </a:r>
            <a:r>
              <a:rPr lang="ru-RU" b="1" dirty="0"/>
              <a:t>2023–2027 гг. </a:t>
            </a:r>
            <a:r>
              <a:rPr lang="ru-RU" dirty="0"/>
              <a:t>включительно. Он </a:t>
            </a:r>
            <a:r>
              <a:rPr lang="ru-RU" b="1" dirty="0"/>
              <a:t>составляет 0 %. </a:t>
            </a:r>
          </a:p>
          <a:p>
            <a:pPr algn="just">
              <a:buNone/>
            </a:pPr>
            <a:r>
              <a:rPr lang="ru-RU" dirty="0"/>
              <a:t>По такому тарифу взносы исчисляют (ч. 2.3 ст. 427 НК РФ):</a:t>
            </a:r>
          </a:p>
          <a:p>
            <a:pPr algn="just"/>
            <a:r>
              <a:rPr lang="ru-RU" i="1" dirty="0"/>
              <a:t>организации, выплачивающие вознаграждения членам экипажей судов, зарегистрированных в Российском международном реестре судов;</a:t>
            </a:r>
          </a:p>
          <a:p>
            <a:pPr algn="just"/>
            <a:r>
              <a:rPr lang="ru-RU" i="1" dirty="0"/>
              <a:t>международные компании, получившие статус участников специальных административных районов (на территориях острова Русский в Приморском крае и острова Октябрьский в Калининградской области) и производящие выплаты членам экипажей судов, зарегистрированных в Российском открытом реестре судов.</a:t>
            </a:r>
          </a:p>
          <a:p>
            <a:pPr algn="just">
              <a:buNone/>
            </a:pPr>
            <a:r>
              <a:rPr lang="ru-RU" i="1" dirty="0"/>
              <a:t>   Пониженные тарифы для перечисленных организаций действуют в отношении выплат членам экипажей судов только за выполнение трудовых обязанностей.</a:t>
            </a:r>
          </a:p>
          <a:p>
            <a:endParaRPr lang="ru-RU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666744" y="365126"/>
            <a:ext cx="7924620" cy="8292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3600" b="1" dirty="0">
                <a:latin typeface="+mn-lt"/>
              </a:rPr>
              <a:t>Пониженные тарифы  страховых  взносов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 flipV="1">
            <a:off x="634076" y="1403971"/>
            <a:ext cx="10923848" cy="1"/>
          </a:xfrm>
          <a:prstGeom prst="line">
            <a:avLst/>
          </a:prstGeom>
          <a:ln>
            <a:solidFill>
              <a:srgbClr val="FF1111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29891239-EA1F-4A30-BBBF-72C83E031A5C}"/>
              </a:ext>
            </a:extLst>
          </p:cNvPr>
          <p:cNvPicPr/>
          <p:nvPr/>
        </p:nvPicPr>
        <p:blipFill>
          <a:blip r:embed="rId2"/>
          <a:srcRect b="14181"/>
          <a:stretch/>
        </p:blipFill>
        <p:spPr>
          <a:xfrm>
            <a:off x="506152" y="401000"/>
            <a:ext cx="2861888" cy="913388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72107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/>
          <p:cNvSpPr/>
          <p:nvPr/>
        </p:nvSpPr>
        <p:spPr>
          <a:xfrm>
            <a:off x="8239760" y="1405449"/>
            <a:ext cx="3190240" cy="3145852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10220960" y="4927600"/>
            <a:ext cx="1971040" cy="193040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4049" y="1550894"/>
            <a:ext cx="11576304" cy="4921623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b="1" dirty="0"/>
              <a:t>Третья группа плательщиков</a:t>
            </a:r>
          </a:p>
          <a:p>
            <a:pPr>
              <a:buNone/>
            </a:pPr>
            <a:r>
              <a:rPr lang="ru-RU" dirty="0"/>
              <a:t>Для третьей группы плательщиков </a:t>
            </a:r>
            <a:r>
              <a:rPr lang="ru-RU" b="1" dirty="0"/>
              <a:t>единый пониженный тариф взносов применяется </a:t>
            </a:r>
            <a:r>
              <a:rPr lang="ru-RU" dirty="0"/>
              <a:t>не ко всем выплатам, </a:t>
            </a:r>
            <a:r>
              <a:rPr lang="ru-RU" b="1" dirty="0"/>
              <a:t>а только к той их части, которая превышает МРОТ, </a:t>
            </a:r>
            <a:r>
              <a:rPr lang="ru-RU" dirty="0"/>
              <a:t>установленный федеральным законом на начало года (ч. 2.4 ст. 427 НК РФ).</a:t>
            </a:r>
          </a:p>
          <a:p>
            <a:pPr>
              <a:buNone/>
            </a:pPr>
            <a:r>
              <a:rPr lang="ru-RU" b="1" dirty="0"/>
              <a:t>Пониженный тариф установлен на неограниченный период времени. Он составляет 15 %. </a:t>
            </a:r>
          </a:p>
          <a:p>
            <a:pPr>
              <a:buNone/>
            </a:pPr>
            <a:r>
              <a:rPr lang="ru-RU" dirty="0"/>
              <a:t>Платить взносы по такому тарифу вправе:</a:t>
            </a:r>
          </a:p>
          <a:p>
            <a:r>
              <a:rPr lang="ru-RU" i="1" dirty="0"/>
              <a:t>участники проекта "</a:t>
            </a:r>
            <a:r>
              <a:rPr lang="ru-RU" i="1" dirty="0" err="1"/>
              <a:t>Сколково</a:t>
            </a:r>
            <a:r>
              <a:rPr lang="ru-RU" i="1" dirty="0"/>
              <a:t>" или проектов, связанных с инновационными научно-технологическими центрами, реализуемых в соответствии с Федеральным законом от 29.07.2017 № 216-ФЗ;</a:t>
            </a:r>
          </a:p>
          <a:p>
            <a:r>
              <a:rPr lang="ru-RU" i="1" dirty="0"/>
              <a:t>субъекты МСП;</a:t>
            </a:r>
          </a:p>
          <a:p>
            <a:r>
              <a:rPr lang="ru-RU" i="1" dirty="0"/>
              <a:t>субъекты МСП, основным видом экономической деятельности которых является предоставление продуктов питания и напитков, среднесписочная численность работников которых превышает 250 человек. Кроме того, такие плательщики должны соответствовать требованиям, указанным в </a:t>
            </a:r>
            <a:r>
              <a:rPr lang="ru-RU" i="1" dirty="0" err="1"/>
              <a:t>пп</a:t>
            </a:r>
            <a:r>
              <a:rPr lang="ru-RU" i="1" dirty="0"/>
              <a:t>. 38 п. 3 ст. 149 НК РФ.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444240" y="302372"/>
            <a:ext cx="790956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H="1" flipV="1">
            <a:off x="506152" y="1314388"/>
            <a:ext cx="10923848" cy="1"/>
          </a:xfrm>
          <a:prstGeom prst="line">
            <a:avLst/>
          </a:prstGeom>
          <a:ln>
            <a:solidFill>
              <a:srgbClr val="FF1111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6" name="Рисунок 9">
            <a:extLst>
              <a:ext uri="{FF2B5EF4-FFF2-40B4-BE49-F238E27FC236}">
                <a16:creationId xmlns:a16="http://schemas.microsoft.com/office/drawing/2014/main" xmlns="" id="{29891239-EA1F-4A30-BBBF-72C83E031A5C}"/>
              </a:ext>
            </a:extLst>
          </p:cNvPr>
          <p:cNvPicPr/>
          <p:nvPr/>
        </p:nvPicPr>
        <p:blipFill>
          <a:blip r:embed="rId2"/>
          <a:srcRect b="14181"/>
          <a:stretch/>
        </p:blipFill>
        <p:spPr>
          <a:xfrm>
            <a:off x="506152" y="401000"/>
            <a:ext cx="2861888" cy="913388"/>
          </a:xfrm>
          <a:prstGeom prst="rect">
            <a:avLst/>
          </a:prstGeom>
          <a:ln>
            <a:noFill/>
          </a:ln>
        </p:spPr>
      </p:pic>
      <p:sp>
        <p:nvSpPr>
          <p:cNvPr id="10" name="Прямоугольник 9"/>
          <p:cNvSpPr/>
          <p:nvPr/>
        </p:nvSpPr>
        <p:spPr>
          <a:xfrm>
            <a:off x="3048000" y="1166843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171229" y="581817"/>
            <a:ext cx="732489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Пониженные</a:t>
            </a:r>
            <a:r>
              <a:rPr lang="ru-RU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страховые взносы</a:t>
            </a:r>
          </a:p>
        </p:txBody>
      </p:sp>
    </p:spTree>
    <p:extLst>
      <p:ext uri="{BB962C8B-B14F-4D97-AF65-F5344CB8AC3E}">
        <p14:creationId xmlns:p14="http://schemas.microsoft.com/office/powerpoint/2010/main" val="2362278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/>
          <p:cNvSpPr/>
          <p:nvPr/>
        </p:nvSpPr>
        <p:spPr>
          <a:xfrm>
            <a:off x="8239760" y="1405449"/>
            <a:ext cx="3190240" cy="3145852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10220960" y="4927600"/>
            <a:ext cx="1971040" cy="193040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6151" y="1825624"/>
            <a:ext cx="10986601" cy="464689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altLang="ru-RU" dirty="0">
                <a:ea typeface="Yu Gothic UI Light" pitchFamily="34" charset="-128"/>
              </a:rPr>
              <a:t>   </a:t>
            </a:r>
            <a:r>
              <a:rPr lang="ru-RU" altLang="ru-RU" b="1" dirty="0">
                <a:ea typeface="Yu Gothic UI Light" pitchFamily="34" charset="-128"/>
              </a:rPr>
              <a:t>Статья 431. НК РФ. </a:t>
            </a:r>
            <a:r>
              <a:rPr lang="ru-RU" altLang="ru-RU" dirty="0">
                <a:ea typeface="Yu Gothic UI Light" pitchFamily="34" charset="-128"/>
              </a:rPr>
              <a:t>Порядок исчисления и уплаты страховых взносов, уплачиваемых плательщиками, производящими выплаты и иные вознаграждения физическим лицам, и порядок возмещения суммы страховых взносов на обязательное социальное страхование на случай временной нетрудоспособности и в связи с материнством.</a:t>
            </a:r>
            <a:endParaRPr lang="ru-RU" altLang="ru-RU" dirty="0">
              <a:ea typeface="Yu Gothic UI Light" pitchFamily="34" charset="-128"/>
              <a:cs typeface="Times New Roman" pitchFamily="18" charset="0"/>
            </a:endParaRPr>
          </a:p>
          <a:p>
            <a:pPr algn="just">
              <a:spcBef>
                <a:spcPts val="1500"/>
              </a:spcBef>
              <a:buNone/>
            </a:pPr>
            <a:endParaRPr lang="ru-RU" altLang="ru-RU" dirty="0">
              <a:ea typeface="Yu Gothic UI Light" pitchFamily="34" charset="-128"/>
              <a:cs typeface="Times New Roman" pitchFamily="18" charset="0"/>
            </a:endParaRPr>
          </a:p>
          <a:p>
            <a:pPr algn="just">
              <a:spcBef>
                <a:spcPts val="1500"/>
              </a:spcBef>
              <a:buNone/>
            </a:pPr>
            <a:r>
              <a:rPr lang="ru-RU" altLang="ru-RU" dirty="0">
                <a:ea typeface="Yu Gothic UI Light" pitchFamily="34" charset="-128"/>
                <a:cs typeface="Times New Roman" pitchFamily="18" charset="0"/>
              </a:rPr>
              <a:t>      </a:t>
            </a:r>
            <a:r>
              <a:rPr lang="ru-RU" altLang="ru-RU" b="1" dirty="0">
                <a:ea typeface="Yu Gothic UI Light" pitchFamily="34" charset="-128"/>
                <a:cs typeface="Times New Roman" pitchFamily="18" charset="0"/>
              </a:rPr>
              <a:t>Сумма страховых взносов</a:t>
            </a:r>
            <a:r>
              <a:rPr lang="ru-RU" altLang="ru-RU" dirty="0">
                <a:ea typeface="Yu Gothic UI Light" pitchFamily="34" charset="-128"/>
                <a:cs typeface="Times New Roman" pitchFamily="18" charset="0"/>
              </a:rPr>
              <a:t>, исчисленная для уплаты </a:t>
            </a:r>
            <a:r>
              <a:rPr lang="ru-RU" altLang="ru-RU" b="1" dirty="0">
                <a:ea typeface="Yu Gothic UI Light" pitchFamily="34" charset="-128"/>
                <a:cs typeface="Times New Roman" pitchFamily="18" charset="0"/>
              </a:rPr>
              <a:t>за календарный месяц</a:t>
            </a:r>
            <a:r>
              <a:rPr lang="ru-RU" altLang="ru-RU" dirty="0">
                <a:ea typeface="Yu Gothic UI Light" pitchFamily="34" charset="-128"/>
                <a:cs typeface="Times New Roman" pitchFamily="18" charset="0"/>
              </a:rPr>
              <a:t>, подлежит уплате в срок </a:t>
            </a:r>
            <a:r>
              <a:rPr lang="ru-RU" altLang="ru-RU" b="1" dirty="0">
                <a:ea typeface="Yu Gothic UI Light" pitchFamily="34" charset="-128"/>
                <a:cs typeface="Times New Roman" pitchFamily="18" charset="0"/>
              </a:rPr>
              <a:t>не позднее 28-го числа </a:t>
            </a:r>
            <a:r>
              <a:rPr lang="ru-RU" altLang="ru-RU" dirty="0">
                <a:ea typeface="Yu Gothic UI Light" pitchFamily="34" charset="-128"/>
                <a:cs typeface="Times New Roman" pitchFamily="18" charset="0"/>
              </a:rPr>
              <a:t>следующего </a:t>
            </a:r>
            <a:r>
              <a:rPr lang="ru-RU" altLang="ru-RU" b="1" dirty="0">
                <a:ea typeface="Yu Gothic UI Light" pitchFamily="34" charset="-128"/>
                <a:cs typeface="Times New Roman" pitchFamily="18" charset="0"/>
              </a:rPr>
              <a:t>календарного месяца</a:t>
            </a:r>
            <a:r>
              <a:rPr lang="ru-RU" altLang="ru-RU" dirty="0">
                <a:ea typeface="Yu Gothic UI Light" pitchFamily="34" charset="-128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444240" y="302372"/>
            <a:ext cx="790956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H="1" flipV="1">
            <a:off x="506152" y="1314388"/>
            <a:ext cx="10923848" cy="1"/>
          </a:xfrm>
          <a:prstGeom prst="line">
            <a:avLst/>
          </a:prstGeom>
          <a:ln>
            <a:solidFill>
              <a:srgbClr val="FF1111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6" name="Рисунок 9">
            <a:extLst>
              <a:ext uri="{FF2B5EF4-FFF2-40B4-BE49-F238E27FC236}">
                <a16:creationId xmlns:a16="http://schemas.microsoft.com/office/drawing/2014/main" xmlns="" id="{29891239-EA1F-4A30-BBBF-72C83E031A5C}"/>
              </a:ext>
            </a:extLst>
          </p:cNvPr>
          <p:cNvPicPr/>
          <p:nvPr/>
        </p:nvPicPr>
        <p:blipFill>
          <a:blip r:embed="rId2"/>
          <a:srcRect b="14181"/>
          <a:stretch/>
        </p:blipFill>
        <p:spPr>
          <a:xfrm>
            <a:off x="506152" y="401000"/>
            <a:ext cx="2861888" cy="913388"/>
          </a:xfrm>
          <a:prstGeom prst="rect">
            <a:avLst/>
          </a:prstGeom>
          <a:ln>
            <a:noFill/>
          </a:ln>
        </p:spPr>
      </p:pic>
      <p:sp>
        <p:nvSpPr>
          <p:cNvPr id="9" name="TextBox 8"/>
          <p:cNvSpPr txBox="1"/>
          <p:nvPr/>
        </p:nvSpPr>
        <p:spPr>
          <a:xfrm>
            <a:off x="4213412" y="573744"/>
            <a:ext cx="7100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/>
              <a:t>Сроки уплаты страховых взносов</a:t>
            </a:r>
          </a:p>
        </p:txBody>
      </p:sp>
    </p:spTree>
    <p:extLst>
      <p:ext uri="{BB962C8B-B14F-4D97-AF65-F5344CB8AC3E}">
        <p14:creationId xmlns:p14="http://schemas.microsoft.com/office/powerpoint/2010/main" val="2362278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Содержимое 1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34923973"/>
              </p:ext>
            </p:extLst>
          </p:nvPr>
        </p:nvGraphicFramePr>
        <p:xfrm>
          <a:off x="390143" y="1407099"/>
          <a:ext cx="11171275" cy="43627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9093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88034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522285">
                <a:tc>
                  <a:txBody>
                    <a:bodyPr/>
                    <a:lstStyle/>
                    <a:p>
                      <a:pPr fontAlgn="t"/>
                      <a:r>
                        <a:rPr lang="ru-RU" sz="1600" dirty="0"/>
                        <a:t>Период </a:t>
                      </a:r>
                    </a:p>
                  </a:txBody>
                  <a:tcPr marL="45720" marR="45720" marT="3048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dirty="0"/>
                        <a:t>Срок уплаты</a:t>
                      </a:r>
                      <a:r>
                        <a:rPr lang="ru-RU" sz="1600" baseline="0" dirty="0"/>
                        <a:t> </a:t>
                      </a:r>
                      <a:endParaRPr lang="ru-RU" sz="1600" dirty="0"/>
                    </a:p>
                  </a:txBody>
                  <a:tcPr marL="45720" marR="45720" marT="3048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1752">
                <a:tc>
                  <a:txBody>
                    <a:bodyPr/>
                    <a:lstStyle/>
                    <a:p>
                      <a:pPr fontAlgn="t"/>
                      <a:r>
                        <a:rPr lang="ru-RU" sz="1600" dirty="0">
                          <a:latin typeface="+mn-lt"/>
                        </a:rPr>
                        <a:t>За январь </a:t>
                      </a:r>
                    </a:p>
                  </a:txBody>
                  <a:tcPr marL="45720" marR="45720" marT="3048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b="0" i="0" u="none" strike="noStrike" baseline="0" dirty="0">
                          <a:latin typeface="+mn-lt"/>
                        </a:rPr>
                        <a:t>28.02.2023 </a:t>
                      </a:r>
                    </a:p>
                  </a:txBody>
                  <a:tcPr marL="45720" marR="45720" marT="3048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28016">
                <a:tc>
                  <a:txBody>
                    <a:bodyPr/>
                    <a:lstStyle/>
                    <a:p>
                      <a:pPr fontAlgn="t"/>
                      <a:r>
                        <a:rPr lang="ru-RU" sz="1600" dirty="0">
                          <a:latin typeface="+mn-lt"/>
                        </a:rPr>
                        <a:t>За</a:t>
                      </a:r>
                      <a:r>
                        <a:rPr lang="ru-RU" sz="1600" baseline="0" dirty="0">
                          <a:latin typeface="+mn-lt"/>
                        </a:rPr>
                        <a:t> Февраль</a:t>
                      </a:r>
                      <a:endParaRPr lang="ru-RU" sz="1600" dirty="0">
                        <a:latin typeface="+mn-lt"/>
                      </a:endParaRPr>
                    </a:p>
                  </a:txBody>
                  <a:tcPr marL="45720" marR="45720" marT="3048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600" dirty="0">
                          <a:latin typeface="+mn-lt"/>
                        </a:rPr>
                        <a:t>28.03.2023</a:t>
                      </a:r>
                    </a:p>
                  </a:txBody>
                  <a:tcPr marL="45720" marR="45720" marT="3048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85677">
                <a:tc>
                  <a:txBody>
                    <a:bodyPr/>
                    <a:lstStyle/>
                    <a:p>
                      <a:pPr fontAlgn="t"/>
                      <a:r>
                        <a:rPr lang="ru-RU" sz="1600" dirty="0">
                          <a:latin typeface="+mn-lt"/>
                        </a:rPr>
                        <a:t>За март</a:t>
                      </a:r>
                    </a:p>
                  </a:txBody>
                  <a:tcPr marL="45720" marR="45720" marT="3048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600" dirty="0">
                          <a:latin typeface="+mn-lt"/>
                        </a:rPr>
                        <a:t>28.04.2023</a:t>
                      </a:r>
                    </a:p>
                  </a:txBody>
                  <a:tcPr marL="45720" marR="45720" marT="3048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85677">
                <a:tc>
                  <a:txBody>
                    <a:bodyPr/>
                    <a:lstStyle/>
                    <a:p>
                      <a:pPr fontAlgn="t"/>
                      <a:r>
                        <a:rPr lang="ru-RU" sz="1600" dirty="0">
                          <a:latin typeface="+mn-lt"/>
                        </a:rPr>
                        <a:t>За Апрель</a:t>
                      </a:r>
                    </a:p>
                  </a:txBody>
                  <a:tcPr marL="45720" marR="45720" marT="3048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600" dirty="0">
                          <a:latin typeface="+mn-lt"/>
                        </a:rPr>
                        <a:t>29.05.2023</a:t>
                      </a:r>
                    </a:p>
                  </a:txBody>
                  <a:tcPr marL="45720" marR="45720" marT="3048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85677">
                <a:tc>
                  <a:txBody>
                    <a:bodyPr/>
                    <a:lstStyle/>
                    <a:p>
                      <a:pPr fontAlgn="t"/>
                      <a:r>
                        <a:rPr lang="ru-RU" sz="1600" dirty="0">
                          <a:latin typeface="+mn-lt"/>
                        </a:rPr>
                        <a:t>За Май </a:t>
                      </a:r>
                    </a:p>
                  </a:txBody>
                  <a:tcPr marL="45720" marR="45720" marT="3048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600" dirty="0">
                          <a:latin typeface="+mn-lt"/>
                        </a:rPr>
                        <a:t>28.06.2023</a:t>
                      </a:r>
                    </a:p>
                  </a:txBody>
                  <a:tcPr marL="45720" marR="45720" marT="3048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85677">
                <a:tc>
                  <a:txBody>
                    <a:bodyPr/>
                    <a:lstStyle/>
                    <a:p>
                      <a:pPr fontAlgn="t"/>
                      <a:r>
                        <a:rPr lang="ru-RU" sz="1600" dirty="0">
                          <a:latin typeface="+mn-lt"/>
                        </a:rPr>
                        <a:t>За Июнь</a:t>
                      </a:r>
                    </a:p>
                  </a:txBody>
                  <a:tcPr marL="45720" marR="45720" marT="3048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600" dirty="0">
                          <a:latin typeface="+mn-lt"/>
                        </a:rPr>
                        <a:t>28.07.2023</a:t>
                      </a:r>
                    </a:p>
                  </a:txBody>
                  <a:tcPr marL="45720" marR="45720" marT="30480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85677">
                <a:tc>
                  <a:txBody>
                    <a:bodyPr/>
                    <a:lstStyle/>
                    <a:p>
                      <a:pPr fontAlgn="t"/>
                      <a:r>
                        <a:rPr lang="ru-RU" sz="1600" dirty="0">
                          <a:latin typeface="+mn-lt"/>
                        </a:rPr>
                        <a:t>За Июль</a:t>
                      </a:r>
                    </a:p>
                  </a:txBody>
                  <a:tcPr marL="45720" marR="45720" marT="3048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600" dirty="0">
                          <a:latin typeface="+mn-lt"/>
                        </a:rPr>
                        <a:t>28</a:t>
                      </a:r>
                      <a:r>
                        <a:rPr lang="ru-RU" sz="1600" baseline="0" dirty="0">
                          <a:latin typeface="+mn-lt"/>
                        </a:rPr>
                        <a:t>.08.2023</a:t>
                      </a:r>
                      <a:endParaRPr lang="ru-RU" sz="1600" dirty="0">
                        <a:latin typeface="+mn-lt"/>
                      </a:endParaRPr>
                    </a:p>
                  </a:txBody>
                  <a:tcPr marL="45720" marR="45720" marT="30480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85677">
                <a:tc>
                  <a:txBody>
                    <a:bodyPr/>
                    <a:lstStyle/>
                    <a:p>
                      <a:pPr fontAlgn="t"/>
                      <a:r>
                        <a:rPr lang="ru-RU" sz="1600" dirty="0">
                          <a:latin typeface="+mn-lt"/>
                        </a:rPr>
                        <a:t>За Август</a:t>
                      </a:r>
                    </a:p>
                  </a:txBody>
                  <a:tcPr marL="45720" marR="45720" marT="3048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600" dirty="0">
                          <a:latin typeface="+mn-lt"/>
                        </a:rPr>
                        <a:t>29.09.2023 </a:t>
                      </a:r>
                    </a:p>
                  </a:txBody>
                  <a:tcPr marL="45720" marR="45720" marT="30480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85677">
                <a:tc>
                  <a:txBody>
                    <a:bodyPr/>
                    <a:lstStyle/>
                    <a:p>
                      <a:pPr fontAlgn="t"/>
                      <a:r>
                        <a:rPr lang="ru-RU" sz="1600" dirty="0">
                          <a:latin typeface="+mn-lt"/>
                        </a:rPr>
                        <a:t>За Сентябрь</a:t>
                      </a:r>
                    </a:p>
                  </a:txBody>
                  <a:tcPr marL="45720" marR="45720" marT="3048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600" dirty="0">
                          <a:latin typeface="+mn-lt"/>
                        </a:rPr>
                        <a:t>30</a:t>
                      </a:r>
                      <a:r>
                        <a:rPr lang="ru-RU" sz="1600" baseline="0" dirty="0">
                          <a:latin typeface="+mn-lt"/>
                        </a:rPr>
                        <a:t>.10.2023</a:t>
                      </a:r>
                      <a:endParaRPr lang="ru-RU" sz="1600" dirty="0">
                        <a:latin typeface="+mn-lt"/>
                      </a:endParaRPr>
                    </a:p>
                  </a:txBody>
                  <a:tcPr marL="45720" marR="45720" marT="30480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85677">
                <a:tc>
                  <a:txBody>
                    <a:bodyPr/>
                    <a:lstStyle/>
                    <a:p>
                      <a:pPr fontAlgn="t"/>
                      <a:r>
                        <a:rPr lang="ru-RU" sz="1600" dirty="0">
                          <a:latin typeface="+mn-lt"/>
                        </a:rPr>
                        <a:t>За Октябрь</a:t>
                      </a:r>
                    </a:p>
                  </a:txBody>
                  <a:tcPr marL="45720" marR="45720" marT="3048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600" dirty="0">
                          <a:latin typeface="+mn-lt"/>
                        </a:rPr>
                        <a:t>28</a:t>
                      </a:r>
                      <a:r>
                        <a:rPr lang="ru-RU" sz="1600" baseline="0" dirty="0">
                          <a:latin typeface="+mn-lt"/>
                        </a:rPr>
                        <a:t>.11.</a:t>
                      </a:r>
                      <a:r>
                        <a:rPr lang="ru-RU" sz="1600" dirty="0">
                          <a:latin typeface="+mn-lt"/>
                        </a:rPr>
                        <a:t>2023 </a:t>
                      </a:r>
                    </a:p>
                  </a:txBody>
                  <a:tcPr marL="45720" marR="45720" marT="30480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285677">
                <a:tc>
                  <a:txBody>
                    <a:bodyPr/>
                    <a:lstStyle/>
                    <a:p>
                      <a:pPr fontAlgn="t"/>
                      <a:r>
                        <a:rPr lang="ru-RU" sz="1600" dirty="0">
                          <a:latin typeface="+mn-lt"/>
                        </a:rPr>
                        <a:t>За Ноябрь</a:t>
                      </a:r>
                    </a:p>
                  </a:txBody>
                  <a:tcPr marL="45720" marR="45720" marT="3048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600" baseline="0" dirty="0">
                          <a:latin typeface="+mn-lt"/>
                        </a:rPr>
                        <a:t>28.12.</a:t>
                      </a:r>
                      <a:r>
                        <a:rPr lang="ru-RU" sz="1600" dirty="0">
                          <a:latin typeface="+mn-lt"/>
                        </a:rPr>
                        <a:t>2023</a:t>
                      </a:r>
                    </a:p>
                  </a:txBody>
                  <a:tcPr marL="45720" marR="45720" marT="30480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85677">
                <a:tc>
                  <a:txBody>
                    <a:bodyPr/>
                    <a:lstStyle/>
                    <a:p>
                      <a:pPr fontAlgn="t"/>
                      <a:r>
                        <a:rPr lang="ru-RU" sz="1600" dirty="0">
                          <a:latin typeface="+mn-lt"/>
                        </a:rPr>
                        <a:t>За Декабрь</a:t>
                      </a:r>
                    </a:p>
                  </a:txBody>
                  <a:tcPr marL="45720" marR="45720" marT="3048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600" dirty="0">
                          <a:latin typeface="+mn-lt"/>
                        </a:rPr>
                        <a:t>29.01. 2023</a:t>
                      </a:r>
                    </a:p>
                  </a:txBody>
                  <a:tcPr marL="45720" marR="45720" marT="30480"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</a:tbl>
          </a:graphicData>
        </a:graphic>
      </p:graphicFrame>
      <p:sp>
        <p:nvSpPr>
          <p:cNvPr id="7" name="Заголовок 1"/>
          <p:cNvSpPr txBox="1">
            <a:spLocks/>
          </p:cNvSpPr>
          <p:nvPr/>
        </p:nvSpPr>
        <p:spPr>
          <a:xfrm>
            <a:off x="3446481" y="205879"/>
            <a:ext cx="7905078" cy="8471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 fontAlgn="base">
              <a:lnSpc>
                <a:spcPct val="100000"/>
              </a:lnSpc>
              <a:spcAft>
                <a:spcPct val="0"/>
              </a:spcAft>
            </a:pPr>
            <a:endParaRPr lang="ru-RU" sz="2400" b="1" dirty="0">
              <a:latin typeface="+mn-lt"/>
              <a:cs typeface="Arial" pitchFamily="34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 flipV="1">
            <a:off x="323272" y="1119266"/>
            <a:ext cx="10923848" cy="1"/>
          </a:xfrm>
          <a:prstGeom prst="line">
            <a:avLst/>
          </a:prstGeom>
          <a:ln>
            <a:solidFill>
              <a:srgbClr val="FF1111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29891239-EA1F-4A30-BBBF-72C83E031A5C}"/>
              </a:ext>
            </a:extLst>
          </p:cNvPr>
          <p:cNvPicPr/>
          <p:nvPr/>
        </p:nvPicPr>
        <p:blipFill>
          <a:blip r:embed="rId2"/>
          <a:srcRect b="14181"/>
          <a:stretch/>
        </p:blipFill>
        <p:spPr>
          <a:xfrm>
            <a:off x="323272" y="139686"/>
            <a:ext cx="2861888" cy="913388"/>
          </a:xfrm>
          <a:prstGeom prst="rect">
            <a:avLst/>
          </a:prstGeom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3669792" y="152869"/>
            <a:ext cx="69646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ru-RU" sz="2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Сроки уплаты страховых  взносов</a:t>
            </a:r>
          </a:p>
        </p:txBody>
      </p:sp>
    </p:spTree>
    <p:extLst>
      <p:ext uri="{BB962C8B-B14F-4D97-AF65-F5344CB8AC3E}">
        <p14:creationId xmlns:p14="http://schemas.microsoft.com/office/powerpoint/2010/main" val="3859992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4094" y="1497106"/>
            <a:ext cx="11071412" cy="5002306"/>
          </a:xfrm>
        </p:spPr>
        <p:txBody>
          <a:bodyPr>
            <a:normAutofit fontScale="85000" lnSpcReduction="20000"/>
          </a:bodyPr>
          <a:lstStyle/>
          <a:p>
            <a:pPr algn="just">
              <a:buNone/>
            </a:pPr>
            <a:r>
              <a:rPr lang="ru-RU" b="1" dirty="0"/>
              <a:t>	С 2023 года действуют новые КБК </a:t>
            </a:r>
            <a:r>
              <a:rPr lang="ru-RU" dirty="0"/>
              <a:t>(см. приказ Минфина России от 17.05.2022 № 75н в ред. от 22.11.2022).</a:t>
            </a:r>
          </a:p>
          <a:p>
            <a:pPr algn="just">
              <a:buNone/>
            </a:pPr>
            <a:r>
              <a:rPr lang="ru-RU" dirty="0"/>
              <a:t>	При заполнении платежных поручений в банк </a:t>
            </a:r>
            <a:r>
              <a:rPr lang="ru-RU" b="1" dirty="0"/>
              <a:t>по взносам за декабрь 2022 </a:t>
            </a:r>
            <a:r>
              <a:rPr lang="ru-RU" dirty="0"/>
              <a:t>года нужно использовать следующие КБК:</a:t>
            </a:r>
          </a:p>
          <a:p>
            <a:r>
              <a:rPr lang="ru-RU" dirty="0"/>
              <a:t>взносы </a:t>
            </a:r>
            <a:r>
              <a:rPr lang="ru-RU" b="1" dirty="0"/>
              <a:t>на ОПС – 182 1 02 14010 06 1001 160</a:t>
            </a:r>
            <a:r>
              <a:rPr lang="ru-RU" dirty="0"/>
              <a:t>;</a:t>
            </a:r>
          </a:p>
          <a:p>
            <a:r>
              <a:rPr lang="ru-RU" dirty="0"/>
              <a:t>взносы </a:t>
            </a:r>
            <a:r>
              <a:rPr lang="ru-RU" b="1" dirty="0"/>
              <a:t>на ОМС – 182 1 02 14030 08 1001 160</a:t>
            </a:r>
            <a:r>
              <a:rPr lang="ru-RU" dirty="0"/>
              <a:t>;</a:t>
            </a:r>
          </a:p>
          <a:p>
            <a:r>
              <a:rPr lang="ru-RU" dirty="0"/>
              <a:t>взносы </a:t>
            </a:r>
            <a:r>
              <a:rPr lang="ru-RU" b="1" dirty="0"/>
              <a:t>на </a:t>
            </a:r>
            <a:r>
              <a:rPr lang="ru-RU" b="1" dirty="0" err="1"/>
              <a:t>ВНиМ</a:t>
            </a:r>
            <a:r>
              <a:rPr lang="ru-RU" b="1" dirty="0"/>
              <a:t> – 182 1 02 14020 06 1001 160</a:t>
            </a:r>
            <a:r>
              <a:rPr lang="ru-RU" dirty="0"/>
              <a:t>.</a:t>
            </a:r>
          </a:p>
          <a:p>
            <a:endParaRPr lang="ru-RU" dirty="0"/>
          </a:p>
          <a:p>
            <a:pPr>
              <a:buNone/>
            </a:pPr>
            <a:r>
              <a:rPr lang="ru-RU" dirty="0"/>
              <a:t> 		Начиная с платежей </a:t>
            </a:r>
            <a:r>
              <a:rPr lang="ru-RU" b="1" dirty="0"/>
              <a:t>за январь 2023 года платежка одна</a:t>
            </a:r>
            <a:r>
              <a:rPr lang="ru-RU" dirty="0"/>
              <a:t>, поскольку тариф для уплаты взносов с 2023 года единый. В платежном поручении на уплату страховых взносов необходимо будет указывать </a:t>
            </a:r>
          </a:p>
          <a:p>
            <a:pPr>
              <a:buNone/>
            </a:pPr>
            <a:endParaRPr lang="ru-RU" dirty="0"/>
          </a:p>
          <a:p>
            <a:pPr algn="just">
              <a:buNone/>
            </a:pPr>
            <a:r>
              <a:rPr lang="ru-RU" dirty="0"/>
              <a:t>   </a:t>
            </a:r>
            <a:r>
              <a:rPr lang="ru-RU" b="1" dirty="0"/>
              <a:t>КБК: 182 1 02 01000 01 1000 160 - </a:t>
            </a:r>
            <a:r>
              <a:rPr lang="ru-RU" i="1" u="sng" dirty="0"/>
              <a:t>страховые взносы, предусмотренные законодательством о налогах и сборах, распределяемые по видам страхования.</a:t>
            </a:r>
          </a:p>
          <a:p>
            <a:endParaRPr lang="ru-RU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4206240" y="365126"/>
            <a:ext cx="7104888" cy="7665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КБК Страховых взносов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 flipV="1">
            <a:off x="506152" y="1314388"/>
            <a:ext cx="10923848" cy="1"/>
          </a:xfrm>
          <a:prstGeom prst="line">
            <a:avLst/>
          </a:prstGeom>
          <a:ln>
            <a:solidFill>
              <a:srgbClr val="FF1111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29891239-EA1F-4A30-BBBF-72C83E031A5C}"/>
              </a:ext>
            </a:extLst>
          </p:cNvPr>
          <p:cNvPicPr/>
          <p:nvPr/>
        </p:nvPicPr>
        <p:blipFill>
          <a:blip r:embed="rId2"/>
          <a:srcRect b="14181"/>
          <a:stretch/>
        </p:blipFill>
        <p:spPr>
          <a:xfrm>
            <a:off x="506152" y="401000"/>
            <a:ext cx="2861888" cy="913388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72107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/>
          <p:cNvSpPr/>
          <p:nvPr/>
        </p:nvSpPr>
        <p:spPr>
          <a:xfrm>
            <a:off x="8239760" y="1405449"/>
            <a:ext cx="3190240" cy="3145852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10220960" y="4927600"/>
            <a:ext cx="1971040" cy="193040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6152" y="1604682"/>
            <a:ext cx="11013496" cy="5020236"/>
          </a:xfrm>
        </p:spPr>
        <p:txBody>
          <a:bodyPr>
            <a:normAutofit fontScale="77500" lnSpcReduction="20000"/>
          </a:bodyPr>
          <a:lstStyle/>
          <a:p>
            <a:pPr algn="just">
              <a:spcBef>
                <a:spcPts val="1200"/>
              </a:spcBef>
              <a:buNone/>
            </a:pPr>
            <a:r>
              <a:rPr lang="ru-RU" altLang="ru-RU" sz="3100" dirty="0">
                <a:ea typeface="Yu Gothic UI Light" pitchFamily="34" charset="-128"/>
                <a:cs typeface="Times New Roman" pitchFamily="18" charset="0"/>
              </a:rPr>
              <a:t>7. </a:t>
            </a:r>
            <a:r>
              <a:rPr lang="ru-RU" altLang="ru-RU" sz="3100" b="1" dirty="0">
                <a:ea typeface="Yu Gothic UI Light" pitchFamily="34" charset="-128"/>
                <a:cs typeface="Times New Roman" pitchFamily="18" charset="0"/>
              </a:rPr>
              <a:t>Плательщики,</a:t>
            </a:r>
            <a:r>
              <a:rPr lang="ru-RU" altLang="ru-RU" sz="3100" dirty="0">
                <a:ea typeface="Yu Gothic UI Light" pitchFamily="34" charset="-128"/>
                <a:cs typeface="Times New Roman" pitchFamily="18" charset="0"/>
              </a:rPr>
              <a:t> указанные в подпункте 1 пункта 1 статьи 419 настоящего Кодекса (за исключением физических лиц, производящих выплаты, указанные в подпункте 3 пункта 3 статьи 422 настоящего Кодекса), </a:t>
            </a:r>
            <a:r>
              <a:rPr lang="ru-RU" altLang="ru-RU" sz="3100" b="1" dirty="0">
                <a:ea typeface="Yu Gothic UI Light" pitchFamily="34" charset="-128"/>
                <a:cs typeface="Times New Roman" pitchFamily="18" charset="0"/>
              </a:rPr>
              <a:t>представляют по форме, формату и в порядке, </a:t>
            </a:r>
            <a:r>
              <a:rPr lang="ru-RU" altLang="ru-RU" sz="3100" dirty="0">
                <a:ea typeface="Yu Gothic UI Light" pitchFamily="34" charset="-128"/>
                <a:cs typeface="Times New Roman" pitchFamily="18" charset="0"/>
              </a:rPr>
              <a:t>которые утверждены федеральным органом исполнительной власти, уполномоченным по контролю и надзору в области налогов и сборов, </a:t>
            </a:r>
            <a:r>
              <a:rPr lang="ru-RU" altLang="ru-RU" sz="3100" b="1" dirty="0">
                <a:ea typeface="Yu Gothic UI Light" pitchFamily="34" charset="-128"/>
                <a:cs typeface="Times New Roman" pitchFamily="18" charset="0"/>
              </a:rPr>
              <a:t>в налоговый орган по месту нахождения организации и по месту нахождения обособленных подразделений организации, которым организацией открыты счета в банках </a:t>
            </a:r>
            <a:r>
              <a:rPr lang="ru-RU" altLang="ru-RU" sz="3100" dirty="0">
                <a:ea typeface="Yu Gothic UI Light" pitchFamily="34" charset="-128"/>
                <a:cs typeface="Times New Roman" pitchFamily="18" charset="0"/>
              </a:rPr>
              <a:t>и которые начисляют и производят выплаты и иные вознаграждения в пользу физических лиц, по месту жительства физического лица, производящего выплаты и иные вознаграждения физическим лицам:</a:t>
            </a:r>
          </a:p>
          <a:p>
            <a:pPr algn="just">
              <a:spcBef>
                <a:spcPts val="1200"/>
              </a:spcBef>
              <a:buNone/>
            </a:pPr>
            <a:r>
              <a:rPr lang="ru-RU" altLang="ru-RU" sz="3100" b="1" dirty="0">
                <a:ea typeface="Yu Gothic UI Light" pitchFamily="34" charset="-128"/>
                <a:cs typeface="Times New Roman" pitchFamily="18" charset="0"/>
              </a:rPr>
              <a:t>   расчет по страховым взносам </a:t>
            </a:r>
            <a:r>
              <a:rPr lang="ru-RU" altLang="ru-RU" sz="3100" dirty="0">
                <a:ea typeface="Yu Gothic UI Light" pitchFamily="34" charset="-128"/>
                <a:cs typeface="Times New Roman" pitchFamily="18" charset="0"/>
              </a:rPr>
              <a:t>- </a:t>
            </a:r>
            <a:r>
              <a:rPr lang="ru-RU" altLang="ru-RU" sz="3100" b="1" dirty="0">
                <a:ea typeface="Yu Gothic UI Light" pitchFamily="34" charset="-128"/>
                <a:cs typeface="Times New Roman" pitchFamily="18" charset="0"/>
              </a:rPr>
              <a:t>не позднее 25-го числа месяца, </a:t>
            </a:r>
            <a:r>
              <a:rPr lang="ru-RU" altLang="ru-RU" sz="3100" dirty="0">
                <a:ea typeface="Yu Gothic UI Light" pitchFamily="34" charset="-128"/>
                <a:cs typeface="Times New Roman" pitchFamily="18" charset="0"/>
              </a:rPr>
              <a:t>следующего за расчетным (отчетным) периодом;</a:t>
            </a:r>
          </a:p>
          <a:p>
            <a:pPr algn="just">
              <a:spcBef>
                <a:spcPts val="1200"/>
              </a:spcBef>
              <a:buNone/>
            </a:pPr>
            <a:r>
              <a:rPr lang="ru-RU" altLang="ru-RU" sz="3100" b="1" dirty="0">
                <a:ea typeface="Yu Gothic UI Light" pitchFamily="34" charset="-128"/>
                <a:cs typeface="Times New Roman" pitchFamily="18" charset="0"/>
              </a:rPr>
              <a:t>   персонифицированные сведения о физических лицах</a:t>
            </a:r>
            <a:r>
              <a:rPr lang="ru-RU" altLang="ru-RU" sz="3100" dirty="0">
                <a:ea typeface="Yu Gothic UI Light" pitchFamily="34" charset="-128"/>
                <a:cs typeface="Times New Roman" pitchFamily="18" charset="0"/>
              </a:rPr>
              <a:t>, включающие персональные данные физических лиц и сведения о суммах выплат и иных вознаграждений в их пользу за предшествующий календарный месяц, - </a:t>
            </a:r>
            <a:r>
              <a:rPr lang="ru-RU" altLang="ru-RU" sz="3100" b="1" dirty="0">
                <a:ea typeface="Yu Gothic UI Light" pitchFamily="34" charset="-128"/>
                <a:cs typeface="Times New Roman" pitchFamily="18" charset="0"/>
              </a:rPr>
              <a:t>не позднее 25-го числа каждого месяца, следующего за истекшим.</a:t>
            </a:r>
            <a:endParaRPr lang="ru-RU" altLang="ru-RU" sz="3100" b="1" dirty="0">
              <a:ea typeface="Yu Gothic UI Light" pitchFamily="34" charset="-128"/>
              <a:hlinkClick r:id="rId2"/>
            </a:endParaRPr>
          </a:p>
          <a:p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444240" y="302372"/>
            <a:ext cx="790956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H="1" flipV="1">
            <a:off x="506152" y="1314388"/>
            <a:ext cx="10923848" cy="1"/>
          </a:xfrm>
          <a:prstGeom prst="line">
            <a:avLst/>
          </a:prstGeom>
          <a:ln>
            <a:solidFill>
              <a:srgbClr val="FF1111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6" name="Рисунок 9">
            <a:extLst>
              <a:ext uri="{FF2B5EF4-FFF2-40B4-BE49-F238E27FC236}">
                <a16:creationId xmlns:a16="http://schemas.microsoft.com/office/drawing/2014/main" xmlns="" id="{29891239-EA1F-4A30-BBBF-72C83E031A5C}"/>
              </a:ext>
            </a:extLst>
          </p:cNvPr>
          <p:cNvPicPr/>
          <p:nvPr/>
        </p:nvPicPr>
        <p:blipFill>
          <a:blip r:embed="rId3"/>
          <a:srcRect b="14181"/>
          <a:stretch/>
        </p:blipFill>
        <p:spPr>
          <a:xfrm>
            <a:off x="506152" y="401000"/>
            <a:ext cx="2861888" cy="913388"/>
          </a:xfrm>
          <a:prstGeom prst="rect">
            <a:avLst/>
          </a:prstGeom>
          <a:ln>
            <a:noFill/>
          </a:ln>
        </p:spPr>
      </p:pic>
      <p:sp>
        <p:nvSpPr>
          <p:cNvPr id="9" name="TextBox 8"/>
          <p:cNvSpPr txBox="1"/>
          <p:nvPr/>
        </p:nvSpPr>
        <p:spPr>
          <a:xfrm>
            <a:off x="6149788" y="573742"/>
            <a:ext cx="54415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600" b="1" dirty="0"/>
              <a:t>Отчетность в ФНС</a:t>
            </a:r>
          </a:p>
        </p:txBody>
      </p:sp>
    </p:spTree>
    <p:extLst>
      <p:ext uri="{BB962C8B-B14F-4D97-AF65-F5344CB8AC3E}">
        <p14:creationId xmlns:p14="http://schemas.microsoft.com/office/powerpoint/2010/main" val="3515681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FCA193">
                  <a:tint val="66000"/>
                  <a:satMod val="160000"/>
                </a:srgbClr>
              </a:gs>
              <a:gs pos="50000">
                <a:srgbClr val="FCA193">
                  <a:tint val="44500"/>
                  <a:satMod val="160000"/>
                </a:srgbClr>
              </a:gs>
              <a:gs pos="100000">
                <a:srgbClr val="FCA193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444240" y="365125"/>
            <a:ext cx="790956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Заголовок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 flipV="1">
            <a:off x="506152" y="1314388"/>
            <a:ext cx="10923848" cy="1"/>
          </a:xfrm>
          <a:prstGeom prst="line">
            <a:avLst/>
          </a:prstGeom>
          <a:ln>
            <a:solidFill>
              <a:srgbClr val="FF1111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29891239-EA1F-4A30-BBBF-72C83E031A5C}"/>
              </a:ext>
            </a:extLst>
          </p:cNvPr>
          <p:cNvPicPr/>
          <p:nvPr/>
        </p:nvPicPr>
        <p:blipFill>
          <a:blip r:embed="rId2"/>
          <a:srcRect b="14181"/>
          <a:stretch/>
        </p:blipFill>
        <p:spPr>
          <a:xfrm>
            <a:off x="152400" y="185847"/>
            <a:ext cx="2861888" cy="913388"/>
          </a:xfrm>
          <a:prstGeom prst="rect">
            <a:avLst/>
          </a:prstGeom>
          <a:ln>
            <a:noFill/>
          </a:ln>
        </p:spPr>
      </p:pic>
      <p:pic>
        <p:nvPicPr>
          <p:cNvPr id="8" name="Содержимое 7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239796" y="219746"/>
            <a:ext cx="8826698" cy="63264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472107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FCA193">
                  <a:tint val="66000"/>
                  <a:satMod val="160000"/>
                </a:srgbClr>
              </a:gs>
              <a:gs pos="50000">
                <a:srgbClr val="FCA193">
                  <a:tint val="44500"/>
                  <a:satMod val="160000"/>
                </a:srgbClr>
              </a:gs>
              <a:gs pos="100000">
                <a:srgbClr val="FCA193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444240" y="365125"/>
            <a:ext cx="790956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Заголовок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 flipV="1">
            <a:off x="506152" y="1314388"/>
            <a:ext cx="10923848" cy="1"/>
          </a:xfrm>
          <a:prstGeom prst="line">
            <a:avLst/>
          </a:prstGeom>
          <a:ln>
            <a:solidFill>
              <a:srgbClr val="FF1111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29891239-EA1F-4A30-BBBF-72C83E031A5C}"/>
              </a:ext>
            </a:extLst>
          </p:cNvPr>
          <p:cNvPicPr/>
          <p:nvPr/>
        </p:nvPicPr>
        <p:blipFill>
          <a:blip r:embed="rId2"/>
          <a:srcRect b="14181"/>
          <a:stretch/>
        </p:blipFill>
        <p:spPr>
          <a:xfrm>
            <a:off x="152400" y="185847"/>
            <a:ext cx="2861888" cy="913388"/>
          </a:xfrm>
          <a:prstGeom prst="rect">
            <a:avLst/>
          </a:prstGeom>
          <a:ln>
            <a:noFill/>
          </a:ln>
        </p:spPr>
      </p:pic>
      <p:pic>
        <p:nvPicPr>
          <p:cNvPr id="8" name="Содержимое 7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080598" y="100966"/>
            <a:ext cx="8942570" cy="6452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72107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FCA193">
                  <a:tint val="66000"/>
                  <a:satMod val="160000"/>
                </a:srgbClr>
              </a:gs>
              <a:gs pos="50000">
                <a:srgbClr val="FCA193">
                  <a:tint val="44500"/>
                  <a:satMod val="160000"/>
                </a:srgbClr>
              </a:gs>
              <a:gs pos="100000">
                <a:srgbClr val="FCA193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444240" y="365125"/>
            <a:ext cx="790956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Заголовок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 flipV="1">
            <a:off x="506152" y="1314388"/>
            <a:ext cx="10923848" cy="1"/>
          </a:xfrm>
          <a:prstGeom prst="line">
            <a:avLst/>
          </a:prstGeom>
          <a:ln>
            <a:solidFill>
              <a:srgbClr val="FF1111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29891239-EA1F-4A30-BBBF-72C83E031A5C}"/>
              </a:ext>
            </a:extLst>
          </p:cNvPr>
          <p:cNvPicPr/>
          <p:nvPr/>
        </p:nvPicPr>
        <p:blipFill>
          <a:blip r:embed="rId2"/>
          <a:srcRect b="14181"/>
          <a:stretch/>
        </p:blipFill>
        <p:spPr>
          <a:xfrm>
            <a:off x="152400" y="185847"/>
            <a:ext cx="2861888" cy="913388"/>
          </a:xfrm>
          <a:prstGeom prst="rect">
            <a:avLst/>
          </a:prstGeom>
          <a:ln>
            <a:noFill/>
          </a:ln>
        </p:spPr>
      </p:pic>
      <p:pic>
        <p:nvPicPr>
          <p:cNvPr id="8" name="Содержимое 7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139043" y="149201"/>
            <a:ext cx="8862081" cy="6520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72107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FCA193">
                  <a:tint val="66000"/>
                  <a:satMod val="160000"/>
                </a:srgbClr>
              </a:gs>
              <a:gs pos="50000">
                <a:srgbClr val="FCA193">
                  <a:tint val="44500"/>
                  <a:satMod val="160000"/>
                </a:srgbClr>
              </a:gs>
              <a:gs pos="100000">
                <a:srgbClr val="FCA193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444240" y="365125"/>
            <a:ext cx="790956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Заголовок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 flipV="1">
            <a:off x="506152" y="1314388"/>
            <a:ext cx="10923848" cy="1"/>
          </a:xfrm>
          <a:prstGeom prst="line">
            <a:avLst/>
          </a:prstGeom>
          <a:ln>
            <a:solidFill>
              <a:srgbClr val="FF1111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29891239-EA1F-4A30-BBBF-72C83E031A5C}"/>
              </a:ext>
            </a:extLst>
          </p:cNvPr>
          <p:cNvPicPr/>
          <p:nvPr/>
        </p:nvPicPr>
        <p:blipFill>
          <a:blip r:embed="rId2"/>
          <a:srcRect b="14181"/>
          <a:stretch/>
        </p:blipFill>
        <p:spPr>
          <a:xfrm>
            <a:off x="152400" y="185847"/>
            <a:ext cx="2861888" cy="913388"/>
          </a:xfrm>
          <a:prstGeom prst="rect">
            <a:avLst/>
          </a:prstGeom>
          <a:ln>
            <a:noFill/>
          </a:ln>
        </p:spPr>
      </p:pic>
      <p:pic>
        <p:nvPicPr>
          <p:cNvPr id="8" name="Рисунок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129423" y="148542"/>
            <a:ext cx="8892248" cy="6521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72107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/>
          <p:cNvSpPr/>
          <p:nvPr/>
        </p:nvSpPr>
        <p:spPr>
          <a:xfrm>
            <a:off x="8239760" y="1405449"/>
            <a:ext cx="3190240" cy="3145852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10220960" y="4927600"/>
            <a:ext cx="1971040" cy="193040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5761" y="1627936"/>
            <a:ext cx="11126992" cy="4844582"/>
          </a:xfrm>
        </p:spPr>
        <p:txBody>
          <a:bodyPr>
            <a:normAutofit/>
          </a:bodyPr>
          <a:lstStyle/>
          <a:p>
            <a:pPr algn="just">
              <a:spcBef>
                <a:spcPct val="20000"/>
              </a:spcBef>
              <a:buNone/>
            </a:pPr>
            <a:r>
              <a:rPr lang="ru-RU" sz="3300" kern="0" dirty="0">
                <a:ea typeface="Yu Gothic UI Light" pitchFamily="34" charset="-128"/>
                <a:cs typeface="Times New Roman" pitchFamily="18" charset="0"/>
              </a:rPr>
              <a:t>       	</a:t>
            </a:r>
            <a:r>
              <a:rPr lang="ru-RU" dirty="0"/>
              <a:t>В связи с введением механизма единого налогового платежа (ЕНП) начиная с 2023 года, существенно изменились  порядок начисления НДФЛ и страховых взносов, сроки перечисления и сдачи отчётности.   </a:t>
            </a:r>
          </a:p>
          <a:p>
            <a:pPr algn="just">
              <a:spcBef>
                <a:spcPct val="20000"/>
              </a:spcBef>
              <a:buNone/>
            </a:pPr>
            <a:r>
              <a:rPr lang="ru-RU" dirty="0"/>
              <a:t>           Удерживать НДФЛ нужно с каждой выплаты дохода работникам, включая авансы </a:t>
            </a:r>
            <a:r>
              <a:rPr lang="ru-RU" dirty="0" err="1">
                <a:hlinkClick r:id="rId2"/>
              </a:rPr>
              <a:t>пп</a:t>
            </a:r>
            <a:r>
              <a:rPr lang="ru-RU" dirty="0">
                <a:hlinkClick r:id="rId2"/>
              </a:rPr>
              <a:t>. 1 п. 1 статьи 223</a:t>
            </a:r>
            <a:r>
              <a:rPr lang="ru-RU" dirty="0"/>
              <a:t> НК РФ   ( изм.  </a:t>
            </a:r>
            <a:r>
              <a:rPr lang="en-US" dirty="0"/>
              <a:t>c 01.01.2023</a:t>
            </a:r>
            <a:r>
              <a:rPr lang="ru-RU" dirty="0"/>
              <a:t>г. 263-ФЗ от  14.07.2022 "О внесении изменений в части первую и вторую Налогового кодекса Российской Федерации ). </a:t>
            </a:r>
          </a:p>
          <a:p>
            <a:pPr algn="just">
              <a:spcBef>
                <a:spcPct val="20000"/>
              </a:spcBef>
              <a:buNone/>
            </a:pPr>
            <a:r>
              <a:rPr lang="ru-RU" kern="0" dirty="0">
                <a:ea typeface="Yu Gothic UI Light" pitchFamily="34" charset="-128"/>
                <a:cs typeface="Times New Roman" pitchFamily="18" charset="0"/>
              </a:rPr>
              <a:t>   Ранее этой датой считался последний день месяца , за который зарплата была начислена. </a:t>
            </a:r>
            <a:endParaRPr lang="ru-RU" dirty="0"/>
          </a:p>
          <a:p>
            <a:pPr algn="just">
              <a:spcBef>
                <a:spcPct val="20000"/>
              </a:spcBef>
              <a:buNone/>
            </a:pPr>
            <a:endParaRPr lang="ru-RU" sz="24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444240" y="302372"/>
            <a:ext cx="790956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H="1" flipV="1">
            <a:off x="506152" y="1314388"/>
            <a:ext cx="10923848" cy="1"/>
          </a:xfrm>
          <a:prstGeom prst="line">
            <a:avLst/>
          </a:prstGeom>
          <a:ln>
            <a:solidFill>
              <a:srgbClr val="FF1111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6" name="Рисунок 9">
            <a:extLst>
              <a:ext uri="{FF2B5EF4-FFF2-40B4-BE49-F238E27FC236}">
                <a16:creationId xmlns:a16="http://schemas.microsoft.com/office/drawing/2014/main" xmlns="" id="{29891239-EA1F-4A30-BBBF-72C83E031A5C}"/>
              </a:ext>
            </a:extLst>
          </p:cNvPr>
          <p:cNvPicPr/>
          <p:nvPr/>
        </p:nvPicPr>
        <p:blipFill>
          <a:blip r:embed="rId3"/>
          <a:srcRect b="14181"/>
          <a:stretch/>
        </p:blipFill>
        <p:spPr>
          <a:xfrm>
            <a:off x="506152" y="401000"/>
            <a:ext cx="2861888" cy="913388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79225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/>
          <p:cNvSpPr/>
          <p:nvPr/>
        </p:nvSpPr>
        <p:spPr>
          <a:xfrm>
            <a:off x="8239760" y="1405449"/>
            <a:ext cx="3190240" cy="3145852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10220960" y="4927600"/>
            <a:ext cx="1971040" cy="193040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1328" y="1405448"/>
            <a:ext cx="11639416" cy="5251883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ru-RU" sz="2000" b="1" dirty="0"/>
              <a:t>Персонифицированные сведения о физических лицах </a:t>
            </a:r>
            <a:r>
              <a:rPr lang="ru-RU" sz="2000" dirty="0"/>
              <a:t>- </a:t>
            </a:r>
            <a:r>
              <a:rPr lang="ru-RU" sz="2000" b="1" dirty="0"/>
              <a:t>новая форма отчетности, которую с 2023 г. ежемесячно сдают в ИФНС.  </a:t>
            </a:r>
          </a:p>
          <a:p>
            <a:pPr marL="0" indent="0" algn="just">
              <a:buNone/>
            </a:pPr>
            <a:r>
              <a:rPr lang="ru-RU" sz="1600" dirty="0"/>
              <a:t> В первый раз сведения надо сдать за январь 2023 г. (по сроку 27.02.2023г) </a:t>
            </a:r>
          </a:p>
          <a:p>
            <a:pPr lvl="0" algn="just">
              <a:buNone/>
            </a:pPr>
            <a:r>
              <a:rPr lang="ru-RU" sz="1600" dirty="0">
                <a:solidFill>
                  <a:prstClr val="black"/>
                </a:solidFill>
                <a:ea typeface="Yu Gothic UI Light" pitchFamily="34" charset="-128"/>
              </a:rPr>
              <a:t>  В разделе "Персональные данные" указываются Ф. И. О., ИНН, СНИЛС (строки 020 – 060), а также сумма выплат и вознаграждений, начисленных за период, за который предоставляются Сведения (строка 070) (п. 3.4 – 3.7 Порядка заполнения). Поскольку Сведения подаются ежемесячно, в каждой представляемой форме указывается сумма начислений за месяц.</a:t>
            </a:r>
          </a:p>
          <a:p>
            <a:pPr lvl="0" algn="just">
              <a:buNone/>
            </a:pPr>
            <a:r>
              <a:rPr lang="ru-RU" sz="1600" b="1" dirty="0">
                <a:solidFill>
                  <a:prstClr val="black"/>
                </a:solidFill>
                <a:ea typeface="Yu Gothic UI Light" pitchFamily="34" charset="-128"/>
              </a:rPr>
              <a:t>Данные отражаются по всем лицам, с которыми заключены</a:t>
            </a:r>
            <a:r>
              <a:rPr lang="ru-RU" sz="1600" dirty="0">
                <a:solidFill>
                  <a:prstClr val="black"/>
                </a:solidFill>
                <a:ea typeface="Yu Gothic UI Light" pitchFamily="34" charset="-128"/>
              </a:rPr>
              <a:t> (п. 3.1 Порядка заполнения):</a:t>
            </a:r>
          </a:p>
          <a:p>
            <a:pPr lvl="0" algn="just">
              <a:buFont typeface="Wingdings" pitchFamily="2" charset="2"/>
              <a:buChar char="Ø"/>
            </a:pPr>
            <a:r>
              <a:rPr lang="ru-RU" sz="1600" b="1" dirty="0">
                <a:solidFill>
                  <a:prstClr val="black"/>
                </a:solidFill>
                <a:ea typeface="Yu Gothic UI Light" pitchFamily="34" charset="-128"/>
              </a:rPr>
              <a:t>трудовые договоры;</a:t>
            </a:r>
          </a:p>
          <a:p>
            <a:pPr lvl="0" algn="just">
              <a:buFont typeface="Wingdings" pitchFamily="2" charset="2"/>
              <a:buChar char="Ø"/>
            </a:pPr>
            <a:r>
              <a:rPr lang="ru-RU" sz="1600" b="1" dirty="0">
                <a:solidFill>
                  <a:prstClr val="black"/>
                </a:solidFill>
                <a:ea typeface="Yu Gothic UI Light" pitchFamily="34" charset="-128"/>
              </a:rPr>
              <a:t>гражданско-правовые договоры, предметом которых является выполнение работ или оказание услуг;</a:t>
            </a:r>
          </a:p>
          <a:p>
            <a:pPr lvl="0" algn="just">
              <a:buFont typeface="Wingdings" pitchFamily="2" charset="2"/>
              <a:buChar char="Ø"/>
            </a:pPr>
            <a:r>
              <a:rPr lang="ru-RU" sz="1600" b="1" dirty="0">
                <a:solidFill>
                  <a:prstClr val="black"/>
                </a:solidFill>
                <a:ea typeface="Yu Gothic UI Light" pitchFamily="34" charset="-128"/>
              </a:rPr>
              <a:t>договоры авторского заказа;</a:t>
            </a:r>
          </a:p>
          <a:p>
            <a:pPr lvl="0" algn="just">
              <a:buFont typeface="Wingdings" pitchFamily="2" charset="2"/>
              <a:buChar char="Ø"/>
            </a:pPr>
            <a:r>
              <a:rPr lang="ru-RU" sz="1600" b="1" dirty="0">
                <a:solidFill>
                  <a:prstClr val="black"/>
                </a:solidFill>
                <a:ea typeface="Yu Gothic UI Light" pitchFamily="34" charset="-128"/>
              </a:rPr>
              <a:t>договоры об отчуждении исключительного права на результаты интеллектуальной деятельности;</a:t>
            </a:r>
          </a:p>
          <a:p>
            <a:pPr lvl="0" algn="just">
              <a:buFont typeface="Wingdings" pitchFamily="2" charset="2"/>
              <a:buChar char="Ø"/>
            </a:pPr>
            <a:r>
              <a:rPr lang="ru-RU" sz="1600" b="1" dirty="0">
                <a:solidFill>
                  <a:prstClr val="black"/>
                </a:solidFill>
                <a:ea typeface="Yu Gothic UI Light" pitchFamily="34" charset="-128"/>
              </a:rPr>
              <a:t>издательские лицензионные договоры;</a:t>
            </a:r>
          </a:p>
          <a:p>
            <a:pPr lvl="0" algn="just">
              <a:buFont typeface="Wingdings" pitchFamily="2" charset="2"/>
              <a:buChar char="Ø"/>
            </a:pPr>
            <a:r>
              <a:rPr lang="ru-RU" sz="1600" b="1" dirty="0">
                <a:solidFill>
                  <a:prstClr val="black"/>
                </a:solidFill>
                <a:ea typeface="Yu Gothic UI Light" pitchFamily="34" charset="-128"/>
              </a:rPr>
              <a:t>лицензионные договоры о предоставлении права использования результатов интеллектуальной деятельности</a:t>
            </a:r>
            <a:endParaRPr lang="ru-RU" sz="1600" dirty="0"/>
          </a:p>
          <a:p>
            <a:pPr marL="0" indent="0" algn="just">
              <a:buNone/>
            </a:pPr>
            <a:r>
              <a:rPr lang="ru-RU" sz="1600" dirty="0"/>
              <a:t>Сведения подавайте на всех работников, числившихся у вас в отчетном месяце по трудовому договору или работавших по ГПД, включая тех, кто в нем уволился, и тех, у кого не было выплат. Исключение - </a:t>
            </a:r>
            <a:r>
              <a:rPr lang="ru-RU" sz="1600" dirty="0" err="1"/>
              <a:t>самозанятые</a:t>
            </a:r>
            <a:r>
              <a:rPr lang="ru-RU" sz="1600" dirty="0"/>
              <a:t>, их в отчет не включайте. На 11 и более человек сведения сдают в электронном виде (ст. 431 НК РФ, п. 3.1 Порядка заполнения).</a:t>
            </a:r>
          </a:p>
          <a:p>
            <a:pPr marL="0" indent="0" algn="just">
              <a:buNone/>
            </a:pPr>
            <a:r>
              <a:rPr lang="ru-RU" sz="1600" dirty="0"/>
              <a:t>В отчет включают персональные данные каждого физлица и </a:t>
            </a:r>
            <a:r>
              <a:rPr lang="ru-RU" sz="1600" b="1" dirty="0"/>
              <a:t>сумму выплат (строка 070), начисленных ему за истекший месяц, как облагаемых, так и не облагаемых взносами. </a:t>
            </a:r>
          </a:p>
          <a:p>
            <a:pPr marL="0" indent="0" algn="just">
              <a:buNone/>
            </a:pPr>
            <a:r>
              <a:rPr lang="ru-RU" sz="1600" b="1" dirty="0"/>
              <a:t>	Если в текущем месяце выплат не было, заполните на работника только строки 020 - 060 (п. 3.7 Порядка заполнения), по строке 070 проставьте  прочерки (п. 3.2 Порядка заполнения)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444240" y="302372"/>
            <a:ext cx="790956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H="1" flipV="1">
            <a:off x="506152" y="1314388"/>
            <a:ext cx="10923848" cy="1"/>
          </a:xfrm>
          <a:prstGeom prst="line">
            <a:avLst/>
          </a:prstGeom>
          <a:ln>
            <a:solidFill>
              <a:srgbClr val="FF1111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6" name="Рисунок 9">
            <a:extLst>
              <a:ext uri="{FF2B5EF4-FFF2-40B4-BE49-F238E27FC236}">
                <a16:creationId xmlns:a16="http://schemas.microsoft.com/office/drawing/2014/main" xmlns="" id="{29891239-EA1F-4A30-BBBF-72C83E031A5C}"/>
              </a:ext>
            </a:extLst>
          </p:cNvPr>
          <p:cNvPicPr/>
          <p:nvPr/>
        </p:nvPicPr>
        <p:blipFill>
          <a:blip r:embed="rId2"/>
          <a:srcRect b="14181"/>
          <a:stretch/>
        </p:blipFill>
        <p:spPr>
          <a:xfrm>
            <a:off x="506152" y="401000"/>
            <a:ext cx="2861888" cy="913388"/>
          </a:xfrm>
          <a:prstGeom prst="rect">
            <a:avLst/>
          </a:prstGeom>
          <a:ln>
            <a:noFill/>
          </a:ln>
        </p:spPr>
      </p:pic>
      <p:sp>
        <p:nvSpPr>
          <p:cNvPr id="9" name="TextBox 8"/>
          <p:cNvSpPr txBox="1"/>
          <p:nvPr/>
        </p:nvSpPr>
        <p:spPr>
          <a:xfrm>
            <a:off x="4096512" y="215153"/>
            <a:ext cx="74141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sz="3600" b="1" dirty="0">
                <a:ea typeface="Yu Gothic UI Light" pitchFamily="34" charset="-128"/>
                <a:cs typeface="Times New Roman" pitchFamily="18" charset="0"/>
              </a:rPr>
              <a:t>Персонифицированные сведения о физических лицах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3671620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FCA193">
                  <a:tint val="66000"/>
                  <a:satMod val="160000"/>
                </a:srgbClr>
              </a:gs>
              <a:gs pos="50000">
                <a:srgbClr val="FCA193">
                  <a:tint val="44500"/>
                  <a:satMod val="160000"/>
                </a:srgbClr>
              </a:gs>
              <a:gs pos="100000">
                <a:srgbClr val="FCA193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444240" y="365125"/>
            <a:ext cx="790956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Заголовок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 flipV="1">
            <a:off x="506152" y="1314388"/>
            <a:ext cx="10923848" cy="1"/>
          </a:xfrm>
          <a:prstGeom prst="line">
            <a:avLst/>
          </a:prstGeom>
          <a:ln>
            <a:solidFill>
              <a:srgbClr val="FF1111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29891239-EA1F-4A30-BBBF-72C83E031A5C}"/>
              </a:ext>
            </a:extLst>
          </p:cNvPr>
          <p:cNvPicPr/>
          <p:nvPr/>
        </p:nvPicPr>
        <p:blipFill>
          <a:blip r:embed="rId2"/>
          <a:srcRect b="14181"/>
          <a:stretch/>
        </p:blipFill>
        <p:spPr>
          <a:xfrm>
            <a:off x="152400" y="185847"/>
            <a:ext cx="2861888" cy="913388"/>
          </a:xfrm>
          <a:prstGeom prst="rect">
            <a:avLst/>
          </a:prstGeom>
          <a:ln>
            <a:noFill/>
          </a:ln>
        </p:spPr>
      </p:pic>
      <p:pic>
        <p:nvPicPr>
          <p:cNvPr id="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 l="25214" t="20911" r="24305" b="9518"/>
          <a:stretch>
            <a:fillRect/>
          </a:stretch>
        </p:blipFill>
        <p:spPr bwMode="auto">
          <a:xfrm>
            <a:off x="3295215" y="108504"/>
            <a:ext cx="8475444" cy="65702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472107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FCA193">
                  <a:tint val="66000"/>
                  <a:satMod val="160000"/>
                </a:srgbClr>
              </a:gs>
              <a:gs pos="50000">
                <a:srgbClr val="FCA193">
                  <a:tint val="44500"/>
                  <a:satMod val="160000"/>
                </a:srgbClr>
              </a:gs>
              <a:gs pos="100000">
                <a:srgbClr val="FCA193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444240" y="365125"/>
            <a:ext cx="790956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Заголовок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 flipV="1">
            <a:off x="506152" y="1314388"/>
            <a:ext cx="10923848" cy="1"/>
          </a:xfrm>
          <a:prstGeom prst="line">
            <a:avLst/>
          </a:prstGeom>
          <a:ln>
            <a:solidFill>
              <a:srgbClr val="FF1111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29891239-EA1F-4A30-BBBF-72C83E031A5C}"/>
              </a:ext>
            </a:extLst>
          </p:cNvPr>
          <p:cNvPicPr/>
          <p:nvPr/>
        </p:nvPicPr>
        <p:blipFill>
          <a:blip r:embed="rId2"/>
          <a:srcRect b="14181"/>
          <a:stretch/>
        </p:blipFill>
        <p:spPr>
          <a:xfrm>
            <a:off x="152400" y="185847"/>
            <a:ext cx="2861888" cy="913388"/>
          </a:xfrm>
          <a:prstGeom prst="rect">
            <a:avLst/>
          </a:prstGeom>
          <a:ln>
            <a:noFill/>
          </a:ln>
        </p:spPr>
      </p:pic>
      <p:pic>
        <p:nvPicPr>
          <p:cNvPr id="1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 l="24656" t="18928" r="24159" b="7522"/>
          <a:stretch>
            <a:fillRect/>
          </a:stretch>
        </p:blipFill>
        <p:spPr bwMode="auto">
          <a:xfrm>
            <a:off x="3404276" y="197141"/>
            <a:ext cx="8133299" cy="65739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472107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/>
          <p:cNvSpPr/>
          <p:nvPr/>
        </p:nvSpPr>
        <p:spPr>
          <a:xfrm>
            <a:off x="8302512" y="1451342"/>
            <a:ext cx="3190240" cy="3145852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10220960" y="4927600"/>
            <a:ext cx="1971040" cy="193040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6152" y="1588296"/>
            <a:ext cx="10986600" cy="4884222"/>
          </a:xfrm>
        </p:spPr>
        <p:txBody>
          <a:bodyPr>
            <a:normAutofit fontScale="62500" lnSpcReduction="20000"/>
          </a:bodyPr>
          <a:lstStyle/>
          <a:p>
            <a:pPr algn="just">
              <a:buNone/>
            </a:pPr>
            <a:endParaRPr lang="ru-RU" altLang="ru-RU" dirty="0">
              <a:ea typeface="Yu Gothic UI Light" pitchFamily="34" charset="-128"/>
              <a:cs typeface="Times New Roman" pitchFamily="18" charset="0"/>
            </a:endParaRPr>
          </a:p>
          <a:p>
            <a:pPr algn="just">
              <a:buNone/>
            </a:pPr>
            <a:r>
              <a:rPr lang="ru-RU" altLang="ru-RU" b="1" dirty="0">
                <a:ea typeface="Yu Gothic UI Light" pitchFamily="34" charset="-128"/>
                <a:cs typeface="Times New Roman" pitchFamily="18" charset="0"/>
              </a:rPr>
              <a:t>    </a:t>
            </a:r>
            <a:r>
              <a:rPr lang="ru-RU" altLang="ru-RU" sz="3800" b="1" dirty="0">
                <a:ea typeface="Yu Gothic UI Light" pitchFamily="34" charset="-128"/>
                <a:cs typeface="Times New Roman" pitchFamily="18" charset="0"/>
              </a:rPr>
              <a:t>Страховые взносы на травматизм уплачивают в Социальный Фонд РФ (ст. 3, п. 1.1 ст. 22 Закона N 125-ФЗ).</a:t>
            </a:r>
          </a:p>
          <a:p>
            <a:pPr algn="just">
              <a:buNone/>
            </a:pPr>
            <a:r>
              <a:rPr lang="ru-RU" altLang="ru-RU" dirty="0">
                <a:ea typeface="Yu Gothic UI Light" pitchFamily="34" charset="-128"/>
                <a:cs typeface="Times New Roman" pitchFamily="18" charset="0"/>
              </a:rPr>
              <a:t>    </a:t>
            </a:r>
            <a:r>
              <a:rPr lang="ru-RU" altLang="ru-RU" b="1" u="sng" dirty="0">
                <a:ea typeface="Yu Gothic UI Light" pitchFamily="34" charset="-128"/>
                <a:cs typeface="Times New Roman" pitchFamily="18" charset="0"/>
              </a:rPr>
              <a:t>Срок уплаты </a:t>
            </a:r>
            <a:r>
              <a:rPr lang="ru-RU" altLang="ru-RU" u="sng" dirty="0">
                <a:ea typeface="Yu Gothic UI Light" pitchFamily="34" charset="-128"/>
                <a:cs typeface="Times New Roman" pitchFamily="18" charset="0"/>
              </a:rPr>
              <a:t>- </a:t>
            </a:r>
            <a:r>
              <a:rPr lang="ru-RU" altLang="ru-RU" b="1" u="sng" dirty="0">
                <a:ea typeface="Yu Gothic UI Light" pitchFamily="34" charset="-128"/>
                <a:cs typeface="Times New Roman" pitchFamily="18" charset="0"/>
              </a:rPr>
              <a:t>не позднее 15 числа месяца, следующего за месяцем, за который они начислены. </a:t>
            </a:r>
          </a:p>
          <a:p>
            <a:pPr algn="just">
              <a:buNone/>
            </a:pPr>
            <a:r>
              <a:rPr lang="ru-RU" altLang="ru-RU" dirty="0">
                <a:ea typeface="Yu Gothic UI Light" pitchFamily="34" charset="-128"/>
                <a:cs typeface="Times New Roman" pitchFamily="18" charset="0"/>
              </a:rPr>
              <a:t>    Если соответствующая дата выпадает на выходной и (или) нерабочий праздничный день, окончание срока переносится на ближайший следующий за ним рабочий день (п. 4 ст. 22 Закона N 125-ФЗ).</a:t>
            </a:r>
          </a:p>
          <a:p>
            <a:pPr>
              <a:buNone/>
            </a:pPr>
            <a:r>
              <a:rPr lang="ru-RU" altLang="ru-RU" dirty="0">
                <a:ea typeface="Yu Gothic UI Light" pitchFamily="34" charset="-128"/>
                <a:cs typeface="Times New Roman" pitchFamily="18" charset="0"/>
              </a:rPr>
              <a:t>2. </a:t>
            </a:r>
            <a:r>
              <a:rPr lang="ru-RU" altLang="ru-RU" b="1" dirty="0">
                <a:ea typeface="Yu Gothic UI Light" pitchFamily="34" charset="-128"/>
                <a:cs typeface="Times New Roman" pitchFamily="18" charset="0"/>
              </a:rPr>
              <a:t>Страхователь представляет в органы Фонда сведения для индивидуального </a:t>
            </a:r>
            <a:r>
              <a:rPr lang="ru-RU" altLang="ru-RU" dirty="0">
                <a:ea typeface="Yu Gothic UI Light" pitchFamily="34" charset="-128"/>
                <a:cs typeface="Times New Roman" pitchFamily="18" charset="0"/>
              </a:rPr>
              <a:t>(персонифицированного) </a:t>
            </a:r>
            <a:r>
              <a:rPr lang="ru-RU" altLang="ru-RU" b="1" dirty="0">
                <a:ea typeface="Yu Gothic UI Light" pitchFamily="34" charset="-128"/>
                <a:cs typeface="Times New Roman" pitchFamily="18" charset="0"/>
              </a:rPr>
              <a:t>учета</a:t>
            </a:r>
            <a:r>
              <a:rPr lang="ru-RU" altLang="ru-RU" dirty="0">
                <a:ea typeface="Yu Gothic UI Light" pitchFamily="34" charset="-128"/>
                <a:cs typeface="Times New Roman" pitchFamily="18" charset="0"/>
              </a:rPr>
              <a:t> (за исключением сведений, предусмотренных пунктом 8 статьи 11 настоящего Федерального закона) </a:t>
            </a:r>
            <a:r>
              <a:rPr lang="ru-RU" altLang="ru-RU" b="1" dirty="0">
                <a:ea typeface="Yu Gothic UI Light" pitchFamily="34" charset="-128"/>
                <a:cs typeface="Times New Roman" pitchFamily="18" charset="0"/>
              </a:rPr>
              <a:t>в составе единой формы сведений.</a:t>
            </a:r>
          </a:p>
          <a:p>
            <a:pPr>
              <a:buNone/>
            </a:pPr>
            <a:r>
              <a:rPr lang="ru-RU" altLang="ru-RU" b="1" dirty="0">
                <a:ea typeface="Yu Gothic UI Light" pitchFamily="34" charset="-128"/>
                <a:cs typeface="Times New Roman" pitchFamily="18" charset="0"/>
              </a:rPr>
              <a:t>  </a:t>
            </a:r>
            <a:r>
              <a:rPr lang="ru-RU" altLang="ru-RU" dirty="0">
                <a:ea typeface="Yu Gothic UI Light" pitchFamily="34" charset="-128"/>
                <a:cs typeface="Times New Roman" pitchFamily="18" charset="0"/>
              </a:rPr>
              <a:t>     </a:t>
            </a:r>
            <a:r>
              <a:rPr lang="ru-RU" altLang="ru-RU" b="1" dirty="0">
                <a:ea typeface="Yu Gothic UI Light" pitchFamily="34" charset="-128"/>
                <a:cs typeface="Times New Roman" pitchFamily="18" charset="0"/>
              </a:rPr>
              <a:t>В единую форму </a:t>
            </a:r>
            <a:r>
              <a:rPr lang="ru-RU" altLang="ru-RU" dirty="0">
                <a:ea typeface="Yu Gothic UI Light" pitchFamily="34" charset="-128"/>
                <a:cs typeface="Times New Roman" pitchFamily="18" charset="0"/>
              </a:rPr>
              <a:t>сведений </a:t>
            </a:r>
            <a:r>
              <a:rPr lang="ru-RU" altLang="ru-RU" b="1" dirty="0">
                <a:ea typeface="Yu Gothic UI Light" pitchFamily="34" charset="-128"/>
                <a:cs typeface="Times New Roman" pitchFamily="18" charset="0"/>
              </a:rPr>
              <a:t>включаются также сведения о начисленных страховых взносах на обязательное социальное страхование от несчастных случаев на производстве и профессиональных заболеваний</a:t>
            </a:r>
            <a:r>
              <a:rPr lang="ru-RU" altLang="ru-RU" dirty="0">
                <a:ea typeface="Yu Gothic UI Light" pitchFamily="34" charset="-128"/>
                <a:cs typeface="Times New Roman" pitchFamily="18" charset="0"/>
              </a:rPr>
              <a:t>, представляемые ежеквартально в соответствии с Федеральным законом от 24.07.1998 г. № 125-ФЗ «Об обязательном социальном страховании от несчастных случаев на производстве и профессиональных заболеваний». </a:t>
            </a:r>
          </a:p>
          <a:p>
            <a:pPr>
              <a:buNone/>
            </a:pPr>
            <a:r>
              <a:rPr lang="ru-RU" altLang="ru-RU" dirty="0">
                <a:ea typeface="Yu Gothic UI Light" pitchFamily="34" charset="-128"/>
                <a:cs typeface="Times New Roman" pitchFamily="18" charset="0"/>
              </a:rPr>
              <a:t>      Единая форма сведений и порядок ее заполнения устанавливаются Фондом по согласованию с федеральным органом исполнительной власти, осуществляющим функции по выработке государственной политики и нормативно-правовому регулированию в сфере социального страхования. Форматы единой формы сведений определяются Фондом.</a:t>
            </a:r>
          </a:p>
          <a:p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444240" y="302372"/>
            <a:ext cx="790956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H="1" flipV="1">
            <a:off x="506152" y="1314388"/>
            <a:ext cx="10923848" cy="1"/>
          </a:xfrm>
          <a:prstGeom prst="line">
            <a:avLst/>
          </a:prstGeom>
          <a:ln>
            <a:solidFill>
              <a:srgbClr val="FF1111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6" name="Рисунок 9">
            <a:extLst>
              <a:ext uri="{FF2B5EF4-FFF2-40B4-BE49-F238E27FC236}">
                <a16:creationId xmlns:a16="http://schemas.microsoft.com/office/drawing/2014/main" xmlns="" id="{29891239-EA1F-4A30-BBBF-72C83E031A5C}"/>
              </a:ext>
            </a:extLst>
          </p:cNvPr>
          <p:cNvPicPr/>
          <p:nvPr/>
        </p:nvPicPr>
        <p:blipFill>
          <a:blip r:embed="rId2"/>
          <a:srcRect b="14181"/>
          <a:stretch/>
        </p:blipFill>
        <p:spPr>
          <a:xfrm>
            <a:off x="506152" y="401000"/>
            <a:ext cx="2861888" cy="913388"/>
          </a:xfrm>
          <a:prstGeom prst="rect">
            <a:avLst/>
          </a:prstGeom>
          <a:ln>
            <a:noFill/>
          </a:ln>
        </p:spPr>
      </p:pic>
      <p:sp>
        <p:nvSpPr>
          <p:cNvPr id="10" name="TextBox 9"/>
          <p:cNvSpPr txBox="1"/>
          <p:nvPr/>
        </p:nvSpPr>
        <p:spPr>
          <a:xfrm>
            <a:off x="3913632" y="251013"/>
            <a:ext cx="71780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/>
              <a:t>Отчетность по страховым взносам на травматизм</a:t>
            </a:r>
          </a:p>
        </p:txBody>
      </p:sp>
    </p:spTree>
    <p:extLst>
      <p:ext uri="{BB962C8B-B14F-4D97-AF65-F5344CB8AC3E}">
        <p14:creationId xmlns:p14="http://schemas.microsoft.com/office/powerpoint/2010/main" val="2362278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6152" y="1418542"/>
            <a:ext cx="11033577" cy="4945681"/>
          </a:xfrm>
        </p:spPr>
        <p:txBody>
          <a:bodyPr>
            <a:normAutofit fontScale="62500" lnSpcReduction="20000"/>
          </a:bodyPr>
          <a:lstStyle/>
          <a:p>
            <a:pPr algn="just">
              <a:buNone/>
            </a:pPr>
            <a:r>
              <a:rPr lang="ru-RU" sz="3400" dirty="0">
                <a:ea typeface="Yu Gothic UI Light" pitchFamily="34" charset="-128"/>
              </a:rPr>
              <a:t>Единая форма объединяет в себе данные, которые содержались  в:</a:t>
            </a:r>
          </a:p>
          <a:p>
            <a:pPr algn="just">
              <a:buNone/>
            </a:pPr>
            <a:r>
              <a:rPr lang="ru-RU" sz="3400" b="1" dirty="0">
                <a:ea typeface="Yu Gothic UI Light" pitchFamily="34" charset="-128"/>
              </a:rPr>
              <a:t>расчете 4-ФСС;</a:t>
            </a:r>
          </a:p>
          <a:p>
            <a:pPr>
              <a:buNone/>
            </a:pPr>
            <a:r>
              <a:rPr lang="ru-RU" sz="3400" b="1" dirty="0">
                <a:ea typeface="Yu Gothic UI Light" pitchFamily="34" charset="-128"/>
              </a:rPr>
              <a:t>форме СЗВ-СТАЖ;</a:t>
            </a:r>
          </a:p>
          <a:p>
            <a:pPr>
              <a:buNone/>
            </a:pPr>
            <a:r>
              <a:rPr lang="ru-RU" sz="3400" b="1" dirty="0">
                <a:ea typeface="Yu Gothic UI Light" pitchFamily="34" charset="-128"/>
              </a:rPr>
              <a:t>форме ДСВ-3;</a:t>
            </a:r>
          </a:p>
          <a:p>
            <a:pPr>
              <a:buNone/>
            </a:pPr>
            <a:r>
              <a:rPr lang="ru-RU" sz="3400" b="1" dirty="0">
                <a:ea typeface="Yu Gothic UI Light" pitchFamily="34" charset="-128"/>
              </a:rPr>
              <a:t>форме СЗВ-ТД.</a:t>
            </a:r>
          </a:p>
          <a:p>
            <a:pPr>
              <a:buNone/>
            </a:pPr>
            <a:endParaRPr lang="ru-RU" sz="3400" b="1" dirty="0">
              <a:ea typeface="Yu Gothic UI Light" pitchFamily="34" charset="-128"/>
            </a:endParaRPr>
          </a:p>
          <a:p>
            <a:pPr>
              <a:buNone/>
            </a:pPr>
            <a:r>
              <a:rPr lang="ru-RU" sz="3400" b="1" dirty="0">
                <a:ea typeface="Yu Gothic UI Light" pitchFamily="34" charset="-128"/>
              </a:rPr>
              <a:t>		</a:t>
            </a:r>
            <a:r>
              <a:rPr lang="ru-RU" sz="3400" dirty="0">
                <a:ea typeface="Yu Gothic UI Light" pitchFamily="34" charset="-128"/>
              </a:rPr>
              <a:t>Единая форма </a:t>
            </a:r>
            <a:r>
              <a:rPr lang="ru-RU" sz="3400" dirty="0" err="1">
                <a:ea typeface="Yu Gothic UI Light" pitchFamily="34" charset="-128"/>
              </a:rPr>
              <a:t>персучета</a:t>
            </a:r>
            <a:r>
              <a:rPr lang="ru-RU" sz="3400" dirty="0">
                <a:ea typeface="Yu Gothic UI Light" pitchFamily="34" charset="-128"/>
              </a:rPr>
              <a:t> состоит из титульного листа и двух разделов, а также подразделов к каждому из них.</a:t>
            </a:r>
          </a:p>
          <a:p>
            <a:pPr algn="just">
              <a:buNone/>
            </a:pPr>
            <a:r>
              <a:rPr lang="ru-RU" sz="3400" b="1" dirty="0">
                <a:ea typeface="Yu Gothic UI Light" pitchFamily="34" charset="-128"/>
              </a:rPr>
              <a:t>     Обратите внимание! </a:t>
            </a:r>
          </a:p>
          <a:p>
            <a:pPr algn="just">
              <a:buNone/>
            </a:pPr>
            <a:r>
              <a:rPr lang="ru-RU" sz="3400" b="1" dirty="0">
                <a:ea typeface="Yu Gothic UI Light" pitchFamily="34" charset="-128"/>
              </a:rPr>
              <a:t>   Форму не нужно представлять сразу в полном объеме (со всеми разделами и подразделами). </a:t>
            </a:r>
          </a:p>
          <a:p>
            <a:pPr algn="just">
              <a:buNone/>
            </a:pPr>
            <a:r>
              <a:rPr lang="ru-RU" sz="3400" b="1" dirty="0">
                <a:ea typeface="Yu Gothic UI Light" pitchFamily="34" charset="-128"/>
              </a:rPr>
              <a:t>   Каждый из разделов (подразделов) отчетности необходимо представить в свой срок</a:t>
            </a:r>
            <a:r>
              <a:rPr lang="ru-RU" sz="3400" dirty="0">
                <a:ea typeface="Yu Gothic UI Light" pitchFamily="34" charset="-128"/>
              </a:rPr>
              <a:t>.</a:t>
            </a:r>
          </a:p>
          <a:p>
            <a:pPr algn="just">
              <a:buNone/>
            </a:pPr>
            <a:endParaRPr lang="ru-RU" sz="3400" dirty="0">
              <a:ea typeface="Yu Gothic UI Light" pitchFamily="34" charset="-128"/>
            </a:endParaRPr>
          </a:p>
          <a:p>
            <a:pPr algn="just">
              <a:buNone/>
            </a:pPr>
            <a:r>
              <a:rPr lang="ru-RU" sz="3400" i="1" u="sng" dirty="0">
                <a:ea typeface="Yu Gothic UI Light" pitchFamily="34" charset="-128"/>
              </a:rPr>
              <a:t>Титульный лист является обязательным для заполнения при представлении всех разделов и подразделов формы ЕФС-1 (п. 1.11 Порядка заполнения).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444240" y="365126"/>
            <a:ext cx="7985760" cy="8451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ЕФС-1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 flipV="1">
            <a:off x="506152" y="1314388"/>
            <a:ext cx="10923848" cy="1"/>
          </a:xfrm>
          <a:prstGeom prst="line">
            <a:avLst/>
          </a:prstGeom>
          <a:ln>
            <a:solidFill>
              <a:srgbClr val="FF1111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29891239-EA1F-4A30-BBBF-72C83E031A5C}"/>
              </a:ext>
            </a:extLst>
          </p:cNvPr>
          <p:cNvPicPr/>
          <p:nvPr/>
        </p:nvPicPr>
        <p:blipFill>
          <a:blip r:embed="rId2"/>
          <a:srcRect b="14181"/>
          <a:stretch/>
        </p:blipFill>
        <p:spPr>
          <a:xfrm>
            <a:off x="506152" y="401000"/>
            <a:ext cx="2861888" cy="913388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72107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/>
          <p:cNvSpPr/>
          <p:nvPr/>
        </p:nvSpPr>
        <p:spPr>
          <a:xfrm>
            <a:off x="8239760" y="1405449"/>
            <a:ext cx="3190240" cy="3145852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10220960" y="4927600"/>
            <a:ext cx="1971040" cy="193040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7553" y="1380566"/>
            <a:ext cx="11125199" cy="5091952"/>
          </a:xfrm>
        </p:spPr>
        <p:txBody>
          <a:bodyPr>
            <a:normAutofit fontScale="85000" lnSpcReduction="20000"/>
          </a:bodyPr>
          <a:lstStyle/>
          <a:p>
            <a:pPr algn="just">
              <a:buNone/>
            </a:pPr>
            <a:r>
              <a:rPr lang="ru-RU" b="1" dirty="0">
                <a:ea typeface="Yu Gothic UI Light" pitchFamily="34" charset="-128"/>
              </a:rPr>
              <a:t>		Раздел 2</a:t>
            </a:r>
            <a:r>
              <a:rPr lang="ru-RU" dirty="0">
                <a:ea typeface="Yu Gothic UI Light" pitchFamily="34" charset="-128"/>
              </a:rPr>
              <a:t> полностью предназначен </a:t>
            </a:r>
            <a:r>
              <a:rPr lang="ru-RU" b="1" dirty="0">
                <a:ea typeface="Yu Gothic UI Light" pitchFamily="34" charset="-128"/>
              </a:rPr>
              <a:t>для отражения сведений о взносах на травматизм</a:t>
            </a:r>
            <a:r>
              <a:rPr lang="ru-RU" dirty="0">
                <a:ea typeface="Yu Gothic UI Light" pitchFamily="34" charset="-128"/>
              </a:rPr>
              <a:t>. Таким образом, он </a:t>
            </a:r>
            <a:r>
              <a:rPr lang="ru-RU" i="1" dirty="0">
                <a:ea typeface="Yu Gothic UI Light" pitchFamily="34" charset="-128"/>
              </a:rPr>
              <a:t>заменяет собой действующую форму 4-ФСС.</a:t>
            </a:r>
          </a:p>
          <a:p>
            <a:pPr>
              <a:buNone/>
            </a:pPr>
            <a:r>
              <a:rPr lang="ru-RU" i="1" dirty="0">
                <a:ea typeface="Yu Gothic UI Light" pitchFamily="34" charset="-128"/>
              </a:rPr>
              <a:t>Раздел 2 состоит из трех подразделов</a:t>
            </a:r>
            <a:r>
              <a:rPr lang="ru-RU" dirty="0">
                <a:ea typeface="Yu Gothic UI Light" pitchFamily="34" charset="-128"/>
              </a:rPr>
              <a:t>.</a:t>
            </a:r>
          </a:p>
          <a:p>
            <a:pPr>
              <a:buNone/>
            </a:pPr>
            <a:r>
              <a:rPr lang="ru-RU" dirty="0">
                <a:ea typeface="Yu Gothic UI Light" pitchFamily="34" charset="-128"/>
              </a:rPr>
              <a:t>В </a:t>
            </a:r>
            <a:r>
              <a:rPr lang="ru-RU" b="1" dirty="0">
                <a:ea typeface="Yu Gothic UI Light" pitchFamily="34" charset="-128"/>
              </a:rPr>
              <a:t>подразделе 2.1 раздела 2 </a:t>
            </a:r>
            <a:r>
              <a:rPr lang="ru-RU" dirty="0">
                <a:ea typeface="Yu Gothic UI Light" pitchFamily="34" charset="-128"/>
              </a:rPr>
              <a:t>(является аналогом таблицы 1 формы 4-ФСС) </a:t>
            </a:r>
            <a:r>
              <a:rPr lang="ru-RU" b="1" dirty="0">
                <a:ea typeface="Yu Gothic UI Light" pitchFamily="34" charset="-128"/>
              </a:rPr>
              <a:t>отражается расчет сумм взносов на травматизм</a:t>
            </a:r>
            <a:r>
              <a:rPr lang="ru-RU" dirty="0">
                <a:ea typeface="Yu Gothic UI Light" pitchFamily="34" charset="-128"/>
              </a:rPr>
              <a:t>.</a:t>
            </a:r>
          </a:p>
          <a:p>
            <a:pPr>
              <a:buNone/>
            </a:pPr>
            <a:r>
              <a:rPr lang="ru-RU" b="1" dirty="0">
                <a:ea typeface="Yu Gothic UI Light" pitchFamily="34" charset="-128"/>
              </a:rPr>
              <a:t>Подраздел 2.1.1 подраздела 2.1</a:t>
            </a:r>
            <a:r>
              <a:rPr lang="ru-RU" dirty="0">
                <a:ea typeface="Yu Gothic UI Light" pitchFamily="34" charset="-128"/>
              </a:rPr>
              <a:t> "Сведения об облагаемой базе для исчисления страховых взносов и исчисленных страховых взносах для организаций с выделенными самостоятельными классификационными единицами…" </a:t>
            </a:r>
            <a:r>
              <a:rPr lang="ru-RU" b="1" dirty="0">
                <a:ea typeface="Yu Gothic UI Light" pitchFamily="34" charset="-128"/>
              </a:rPr>
              <a:t>заполняется страхователями, у которых структурные подразделения выделены в самостоятельные классификационные единицы</a:t>
            </a:r>
            <a:r>
              <a:rPr lang="ru-RU" dirty="0">
                <a:ea typeface="Yu Gothic UI Light" pitchFamily="34" charset="-128"/>
              </a:rPr>
              <a:t>. Ранее такие страхователи в форме 4-ФСС заполняли таблицу 1.1.</a:t>
            </a:r>
          </a:p>
          <a:p>
            <a:pPr>
              <a:buNone/>
            </a:pPr>
            <a:r>
              <a:rPr lang="ru-RU" b="1" dirty="0">
                <a:ea typeface="Yu Gothic UI Light" pitchFamily="34" charset="-128"/>
              </a:rPr>
              <a:t>Подраздел 2.2 раздела 2</a:t>
            </a:r>
            <a:r>
              <a:rPr lang="ru-RU" dirty="0">
                <a:ea typeface="Yu Gothic UI Light" pitchFamily="34" charset="-128"/>
              </a:rPr>
              <a:t> "Сведения, необходимые для исчисления страховых взносов страхователями, указанными в пункте 2.1 статьи 22 Федерального закона от 24 июля 1998 г. № 125-ФЗ…" </a:t>
            </a:r>
            <a:r>
              <a:rPr lang="ru-RU" b="1" dirty="0">
                <a:ea typeface="Yu Gothic UI Light" pitchFamily="34" charset="-128"/>
              </a:rPr>
              <a:t>предназначен для заполнения работодателями, которые временно направляют своих сотрудников для выполнения определенных трудовых обязанностей к другим работодателям</a:t>
            </a:r>
            <a:r>
              <a:rPr lang="ru-RU" dirty="0">
                <a:ea typeface="Yu Gothic UI Light" pitchFamily="34" charset="-128"/>
              </a:rPr>
              <a:t>. В форме 4-ФСС такие данные отражались  в таблице 2.</a:t>
            </a:r>
          </a:p>
          <a:p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444240" y="302372"/>
            <a:ext cx="790956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H="1" flipV="1">
            <a:off x="506152" y="1314388"/>
            <a:ext cx="10923848" cy="1"/>
          </a:xfrm>
          <a:prstGeom prst="line">
            <a:avLst/>
          </a:prstGeom>
          <a:ln>
            <a:solidFill>
              <a:srgbClr val="FF1111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6" name="Рисунок 9">
            <a:extLst>
              <a:ext uri="{FF2B5EF4-FFF2-40B4-BE49-F238E27FC236}">
                <a16:creationId xmlns:a16="http://schemas.microsoft.com/office/drawing/2014/main" xmlns="" id="{29891239-EA1F-4A30-BBBF-72C83E031A5C}"/>
              </a:ext>
            </a:extLst>
          </p:cNvPr>
          <p:cNvPicPr/>
          <p:nvPr/>
        </p:nvPicPr>
        <p:blipFill>
          <a:blip r:embed="rId2"/>
          <a:srcRect b="14181"/>
          <a:stretch/>
        </p:blipFill>
        <p:spPr>
          <a:xfrm>
            <a:off x="506152" y="401000"/>
            <a:ext cx="2861888" cy="913388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62278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3764" y="1416424"/>
            <a:ext cx="11134165" cy="5136776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sz="3200" b="1" dirty="0">
                <a:ea typeface="Yu Gothic UI Light" pitchFamily="34" charset="-128"/>
              </a:rPr>
              <a:t> Подраздел 2.3 подраздела 2</a:t>
            </a:r>
            <a:r>
              <a:rPr lang="ru-RU" sz="3200" dirty="0">
                <a:ea typeface="Yu Gothic UI Light" pitchFamily="34" charset="-128"/>
              </a:rPr>
              <a:t> "Сведения о результатах проведенных обязательных предварительных и периодических медицинских осмотров работников и проведенной специальной оценке условий труда на начало года".</a:t>
            </a:r>
          </a:p>
          <a:p>
            <a:pPr>
              <a:buNone/>
            </a:pPr>
            <a:r>
              <a:rPr lang="ru-RU" sz="3200" dirty="0">
                <a:ea typeface="Yu Gothic UI Light" pitchFamily="34" charset="-128"/>
              </a:rPr>
              <a:t>В названном подразделе 2.3 подраздела 2 (аналог таблицы 4 формы 4-ФСС) потребуется отражать данные о:</a:t>
            </a:r>
          </a:p>
          <a:p>
            <a:pPr>
              <a:buFont typeface="Wingdings" pitchFamily="2" charset="2"/>
              <a:buChar char="Ø"/>
            </a:pPr>
            <a:r>
              <a:rPr lang="ru-RU" sz="3200" dirty="0">
                <a:ea typeface="Yu Gothic UI Light" pitchFamily="34" charset="-128"/>
              </a:rPr>
              <a:t>численности работников, подлежащих обязательным медосмотрам, и количестве работников, фактически прошедших такие медосмотры;</a:t>
            </a:r>
          </a:p>
          <a:p>
            <a:pPr>
              <a:buFont typeface="Wingdings" pitchFamily="2" charset="2"/>
              <a:buChar char="Ø"/>
            </a:pPr>
            <a:r>
              <a:rPr lang="ru-RU" sz="3200" dirty="0">
                <a:ea typeface="Yu Gothic UI Light" pitchFamily="34" charset="-128"/>
              </a:rPr>
              <a:t>количестве рабочих мест, в отношении которых проведена </a:t>
            </a:r>
            <a:r>
              <a:rPr lang="ru-RU" sz="3200" dirty="0" err="1">
                <a:ea typeface="Yu Gothic UI Light" pitchFamily="34" charset="-128"/>
              </a:rPr>
              <a:t>спецоценка</a:t>
            </a:r>
            <a:r>
              <a:rPr lang="ru-RU" sz="3200" dirty="0">
                <a:ea typeface="Yu Gothic UI Light" pitchFamily="34" charset="-128"/>
              </a:rPr>
              <a:t> условий труда.</a:t>
            </a:r>
          </a:p>
          <a:p>
            <a:pPr>
              <a:buNone/>
            </a:pPr>
            <a:r>
              <a:rPr lang="ru-RU" sz="3200" dirty="0">
                <a:ea typeface="Yu Gothic UI Light" pitchFamily="34" charset="-128"/>
              </a:rPr>
              <a:t>В составе раздела 2 обязательно должны быть представлены подразделы 2.1 и 2.3. Если данные для заполнения подразделов 2.1.1 и 2.2 отсутствуют (нет выделенных самостоятельных классификационных единиц и отсутствуют работники, временно направленные к другому работодателю), такие подразделы не заполняются и не представляются (п. 1.11 Порядка заполнения).</a:t>
            </a:r>
          </a:p>
          <a:p>
            <a:pPr algn="just">
              <a:buNone/>
            </a:pPr>
            <a:r>
              <a:rPr lang="ru-RU" sz="3200" b="1" dirty="0">
                <a:ea typeface="Yu Gothic UI Light" pitchFamily="34" charset="-128"/>
              </a:rPr>
              <a:t>   Раздел 2 необходимо представлять не позднее 25-го числа месяца, следующего за отчетным периодом (п. 1 ст. 24 Федерального закона от 24.07.1998 № 125-ФЗ в ред. с 01.01.2023). </a:t>
            </a:r>
          </a:p>
          <a:p>
            <a:pPr algn="just">
              <a:buNone/>
            </a:pPr>
            <a:r>
              <a:rPr lang="ru-RU" sz="3200" b="1" dirty="0">
                <a:ea typeface="Yu Gothic UI Light" pitchFamily="34" charset="-128"/>
              </a:rPr>
              <a:t>     Отчетные периоды с 01.01.2023 не меняются.</a:t>
            </a:r>
          </a:p>
          <a:p>
            <a:pPr algn="just">
              <a:buNone/>
            </a:pPr>
            <a:r>
              <a:rPr lang="ru-RU" sz="3200" b="1" dirty="0">
                <a:ea typeface="Yu Gothic UI Light" pitchFamily="34" charset="-128"/>
              </a:rPr>
              <a:t>    Это первый квартал (по сроку 25.04.2023), полугодие (по сроку 25.07.2023), девять месяцев календарного года (по сроку 25.10.2023), календарный год  (25.01.2024)</a:t>
            </a:r>
          </a:p>
          <a:p>
            <a:pPr algn="just">
              <a:buNone/>
            </a:pPr>
            <a:r>
              <a:rPr lang="ru-RU" sz="3200" b="1" dirty="0">
                <a:ea typeface="Yu Gothic UI Light" pitchFamily="34" charset="-128"/>
              </a:rPr>
              <a:t>    (п. 2 ст. 22.1 Федерального закона от 24.07.1998 № 125-ФЗ в ред. с 01.01.2023)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444240" y="365126"/>
            <a:ext cx="7839456" cy="8472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Заполнение ЕФС-1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 flipV="1">
            <a:off x="506152" y="1314388"/>
            <a:ext cx="10923848" cy="1"/>
          </a:xfrm>
          <a:prstGeom prst="line">
            <a:avLst/>
          </a:prstGeom>
          <a:ln>
            <a:solidFill>
              <a:srgbClr val="FF1111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29891239-EA1F-4A30-BBBF-72C83E031A5C}"/>
              </a:ext>
            </a:extLst>
          </p:cNvPr>
          <p:cNvPicPr/>
          <p:nvPr/>
        </p:nvPicPr>
        <p:blipFill>
          <a:blip r:embed="rId2"/>
          <a:srcRect b="14181"/>
          <a:stretch/>
        </p:blipFill>
        <p:spPr>
          <a:xfrm>
            <a:off x="506152" y="401000"/>
            <a:ext cx="2861888" cy="913388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72107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/>
          <p:cNvSpPr/>
          <p:nvPr/>
        </p:nvSpPr>
        <p:spPr>
          <a:xfrm>
            <a:off x="8239760" y="1405449"/>
            <a:ext cx="3190240" cy="3145852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10220960" y="4927600"/>
            <a:ext cx="1971040" cy="193040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444240" y="302372"/>
            <a:ext cx="790956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H="1" flipV="1">
            <a:off x="506152" y="1314388"/>
            <a:ext cx="10923848" cy="1"/>
          </a:xfrm>
          <a:prstGeom prst="line">
            <a:avLst/>
          </a:prstGeom>
          <a:ln>
            <a:solidFill>
              <a:srgbClr val="FF1111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6" name="Рисунок 9">
            <a:extLst>
              <a:ext uri="{FF2B5EF4-FFF2-40B4-BE49-F238E27FC236}">
                <a16:creationId xmlns:a16="http://schemas.microsoft.com/office/drawing/2014/main" xmlns="" id="{29891239-EA1F-4A30-BBBF-72C83E031A5C}"/>
              </a:ext>
            </a:extLst>
          </p:cNvPr>
          <p:cNvPicPr/>
          <p:nvPr/>
        </p:nvPicPr>
        <p:blipFill>
          <a:blip r:embed="rId2"/>
          <a:srcRect b="14181"/>
          <a:stretch/>
        </p:blipFill>
        <p:spPr>
          <a:xfrm>
            <a:off x="506152" y="401000"/>
            <a:ext cx="2861888" cy="913388"/>
          </a:xfrm>
          <a:prstGeom prst="rect">
            <a:avLst/>
          </a:prstGeom>
          <a:ln>
            <a:noFill/>
          </a:ln>
        </p:spPr>
      </p:pic>
      <p:pic>
        <p:nvPicPr>
          <p:cNvPr id="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 l="19532" t="17708" r="25976" b="11458"/>
          <a:stretch>
            <a:fillRect/>
          </a:stretch>
        </p:blipFill>
        <p:spPr bwMode="auto">
          <a:xfrm>
            <a:off x="3427524" y="247837"/>
            <a:ext cx="8598880" cy="6287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412376" y="1846730"/>
            <a:ext cx="316454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Срок уплат </a:t>
            </a:r>
            <a:r>
              <a:rPr lang="ru-RU" sz="2400" b="1" dirty="0"/>
              <a:t>взносов на травматизм</a:t>
            </a:r>
            <a:r>
              <a:rPr lang="ru-RU" sz="2400" dirty="0"/>
              <a:t>: </a:t>
            </a:r>
            <a:r>
              <a:rPr lang="ru-RU" sz="2400" b="1" dirty="0"/>
              <a:t>не позднее 15 числа календарного месяца</a:t>
            </a:r>
            <a:r>
              <a:rPr lang="ru-RU" sz="2400" dirty="0"/>
              <a:t>, следующим за календарным месяцем, за который начисляются страховые взносы.</a:t>
            </a:r>
          </a:p>
        </p:txBody>
      </p:sp>
    </p:spTree>
    <p:extLst>
      <p:ext uri="{BB962C8B-B14F-4D97-AF65-F5344CB8AC3E}">
        <p14:creationId xmlns:p14="http://schemas.microsoft.com/office/powerpoint/2010/main" val="2362278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FCA193">
                  <a:tint val="66000"/>
                  <a:satMod val="160000"/>
                </a:srgbClr>
              </a:gs>
              <a:gs pos="50000">
                <a:srgbClr val="FCA193">
                  <a:tint val="44500"/>
                  <a:satMod val="160000"/>
                </a:srgbClr>
              </a:gs>
              <a:gs pos="100000">
                <a:srgbClr val="FCA193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3741" y="1425388"/>
            <a:ext cx="10780059" cy="4751575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3200" b="1" dirty="0"/>
              <a:t>Штрафы будут назначаться отдельно за каждый подраздел отчета.</a:t>
            </a:r>
          </a:p>
          <a:p>
            <a:pPr>
              <a:buNone/>
            </a:pPr>
            <a:r>
              <a:rPr lang="ru-RU" dirty="0"/>
              <a:t>Нарушение, связанное с 1 разделом отчета будет наказываться штрафом в размере </a:t>
            </a:r>
            <a:r>
              <a:rPr lang="ru-RU" b="1" dirty="0"/>
              <a:t>500 руб. за каждое застрахованное лицо,</a:t>
            </a:r>
            <a:r>
              <a:rPr lang="ru-RU" dirty="0"/>
              <a:t> по которому не была предоставлена информация.</a:t>
            </a:r>
          </a:p>
          <a:p>
            <a:pPr>
              <a:buNone/>
            </a:pPr>
            <a:r>
              <a:rPr lang="ru-RU" dirty="0"/>
              <a:t>Если вместо электронного отчета был сдан бумажный бланк, то накажут штрафом в размере </a:t>
            </a:r>
            <a:r>
              <a:rPr lang="ru-RU" b="1" dirty="0"/>
              <a:t>1 000 руб.</a:t>
            </a:r>
            <a:endParaRPr lang="ru-RU" dirty="0"/>
          </a:p>
          <a:p>
            <a:pPr>
              <a:buNone/>
            </a:pPr>
            <a:r>
              <a:rPr lang="ru-RU" dirty="0"/>
              <a:t>За непредставление раздела 2 назначат штраф в размере </a:t>
            </a:r>
            <a:r>
              <a:rPr lang="ru-RU" b="1" dirty="0"/>
              <a:t>5% от суммы взносов</a:t>
            </a:r>
            <a:r>
              <a:rPr lang="ru-RU" dirty="0"/>
              <a:t>, начисленной за последние три месяца. Минимум 1 000 руб., максимум – 30% от расчетной суммы взносов.</a:t>
            </a:r>
          </a:p>
          <a:p>
            <a:pPr>
              <a:buNone/>
            </a:pPr>
            <a:r>
              <a:rPr lang="ru-RU" dirty="0"/>
              <a:t>Штраф можно не получить, если обнаружить и исправить ошибку до получения уведомления из фонда или подать </a:t>
            </a:r>
            <a:r>
              <a:rPr lang="ru-RU" b="1" dirty="0"/>
              <a:t>уточненный отчет</a:t>
            </a:r>
            <a:r>
              <a:rPr lang="ru-RU" dirty="0"/>
              <a:t> в течение 5 рабочих дней после получения уведомления об ошибке.</a:t>
            </a:r>
          </a:p>
          <a:p>
            <a:endParaRPr lang="ru-RU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444240" y="365126"/>
            <a:ext cx="7909560" cy="8382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Штрафные санкции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 flipV="1">
            <a:off x="506152" y="1314388"/>
            <a:ext cx="10923848" cy="1"/>
          </a:xfrm>
          <a:prstGeom prst="line">
            <a:avLst/>
          </a:prstGeom>
          <a:ln>
            <a:solidFill>
              <a:srgbClr val="FF1111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29891239-EA1F-4A30-BBBF-72C83E031A5C}"/>
              </a:ext>
            </a:extLst>
          </p:cNvPr>
          <p:cNvPicPr/>
          <p:nvPr/>
        </p:nvPicPr>
        <p:blipFill>
          <a:blip r:embed="rId2"/>
          <a:srcRect b="14181"/>
          <a:stretch/>
        </p:blipFill>
        <p:spPr>
          <a:xfrm>
            <a:off x="506152" y="401000"/>
            <a:ext cx="2861888" cy="913388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72107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FCA193">
                  <a:tint val="66000"/>
                  <a:satMod val="160000"/>
                </a:srgbClr>
              </a:gs>
              <a:gs pos="50000">
                <a:srgbClr val="FCA193">
                  <a:tint val="44500"/>
                  <a:satMod val="160000"/>
                </a:srgbClr>
              </a:gs>
              <a:gs pos="100000">
                <a:srgbClr val="FCA193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0" y="-43028"/>
            <a:ext cx="3929449" cy="6901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9" name="CustomShape 3"/>
          <p:cNvSpPr/>
          <p:nvPr/>
        </p:nvSpPr>
        <p:spPr>
          <a:xfrm>
            <a:off x="180826" y="1186797"/>
            <a:ext cx="5486040" cy="5023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rmAutofit/>
          </a:bodyPr>
          <a:lstStyle/>
          <a:p>
            <a:pPr>
              <a:lnSpc>
                <a:spcPct val="100000"/>
              </a:lnSpc>
            </a:pPr>
            <a:r>
              <a:rPr lang="ru-RU" sz="2000" b="1" strike="noStrike" spc="-1" dirty="0">
                <a:latin typeface="Calibri Light"/>
              </a:rPr>
              <a:t>ТЕЛЕФОНЫ</a:t>
            </a:r>
            <a:endParaRPr lang="ru-RU" sz="20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0" strike="noStrike" spc="-1" dirty="0">
                <a:latin typeface="Calibri Light"/>
              </a:rPr>
              <a:t>8-800-201-80-37</a:t>
            </a:r>
            <a:endParaRPr lang="ru-RU" sz="1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0" strike="noStrike" spc="-1" dirty="0">
                <a:latin typeface="Calibri Light"/>
              </a:rPr>
              <a:t>8 (863) 201-72-25</a:t>
            </a:r>
          </a:p>
          <a:p>
            <a:pPr>
              <a:lnSpc>
                <a:spcPct val="100000"/>
              </a:lnSpc>
            </a:pPr>
            <a:endParaRPr lang="ru-RU" sz="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1" strike="noStrike" spc="-1" dirty="0">
                <a:latin typeface="Calibri Light"/>
              </a:rPr>
              <a:t>ЭЛЕКТРОННАЯ ПОЧТА</a:t>
            </a:r>
            <a:endParaRPr lang="ru-RU" sz="20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0" strike="noStrike" spc="-1" dirty="0">
                <a:solidFill>
                  <a:srgbClr val="0563C1"/>
                </a:solidFill>
                <a:latin typeface="Calibri Light"/>
                <a:hlinkClick r:id="rId2"/>
              </a:rPr>
              <a:t>office@audit-vela.com</a:t>
            </a:r>
            <a:endParaRPr lang="ru-RU" sz="1800" b="0" strike="noStrike" spc="-1" dirty="0">
              <a:solidFill>
                <a:srgbClr val="0563C1"/>
              </a:solidFill>
              <a:latin typeface="Calibri Light"/>
            </a:endParaRPr>
          </a:p>
          <a:p>
            <a:pPr>
              <a:lnSpc>
                <a:spcPct val="100000"/>
              </a:lnSpc>
            </a:pPr>
            <a:endParaRPr lang="ru-RU" sz="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1" strike="noStrike" spc="-1" dirty="0">
                <a:latin typeface="Calibri Light"/>
              </a:rPr>
              <a:t>АДРЕС</a:t>
            </a:r>
            <a:endParaRPr lang="ru-RU" sz="20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0" strike="noStrike" spc="-1" dirty="0">
                <a:latin typeface="Calibri Light"/>
              </a:rPr>
              <a:t>344082, Россия, г. Ростов-на-Дону, </a:t>
            </a:r>
          </a:p>
          <a:p>
            <a:pPr>
              <a:lnSpc>
                <a:spcPct val="100000"/>
              </a:lnSpc>
            </a:pPr>
            <a:r>
              <a:rPr lang="ru-RU" sz="1800" b="0" strike="noStrike" spc="-1" dirty="0">
                <a:latin typeface="Calibri Light"/>
              </a:rPr>
              <a:t>ул. Береговая, 8, офис 307</a:t>
            </a:r>
          </a:p>
          <a:p>
            <a:pPr>
              <a:lnSpc>
                <a:spcPct val="100000"/>
              </a:lnSpc>
            </a:pPr>
            <a:endParaRPr lang="ru-RU" sz="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1" strike="noStrike" spc="-1" dirty="0">
                <a:latin typeface="Calibri Light"/>
              </a:rPr>
              <a:t>САЙТЫ</a:t>
            </a:r>
            <a:endParaRPr lang="ru-RU" sz="20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0" strike="noStrike" spc="-1" dirty="0">
                <a:latin typeface="Calibri Light"/>
              </a:rPr>
              <a:t>Группа компаний «Аудит-Вела»</a:t>
            </a:r>
            <a:endParaRPr lang="ru-RU" sz="1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0" u="sng" strike="noStrike" spc="-1" dirty="0">
                <a:solidFill>
                  <a:srgbClr val="0563C1"/>
                </a:solidFill>
                <a:uFillTx/>
                <a:latin typeface="Calibri Light"/>
                <a:hlinkClick r:id="rId3"/>
              </a:rPr>
              <a:t>www.audit-vela.com</a:t>
            </a:r>
            <a:endParaRPr lang="ru-RU" sz="1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0" strike="noStrike" spc="-1" dirty="0">
                <a:latin typeface="Calibri Light"/>
              </a:rPr>
              <a:t>Учебный центр «Аудит-Вела»</a:t>
            </a:r>
            <a:endParaRPr lang="ru-RU" sz="1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800" b="0" u="sng" strike="noStrike" spc="-1" dirty="0">
                <a:solidFill>
                  <a:srgbClr val="0563C1"/>
                </a:solidFill>
                <a:uFillTx/>
                <a:latin typeface="Calibri Light"/>
                <a:hlinkClick r:id="rId4"/>
              </a:rPr>
              <a:t>www.auditvela.ru</a:t>
            </a:r>
            <a:endParaRPr lang="ru-RU" sz="1800" b="0" strike="noStrike" spc="-1" dirty="0">
              <a:latin typeface="Arial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C9D5D1C5-E7D8-4846-BE20-78CD9976765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7443" y="1913390"/>
            <a:ext cx="2713887" cy="2713887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814068DC-DEFB-4DF5-B2AE-04F3449B93F7}"/>
              </a:ext>
            </a:extLst>
          </p:cNvPr>
          <p:cNvPicPr>
            <a:picLocks noChangeAspect="1"/>
          </p:cNvPicPr>
          <p:nvPr/>
        </p:nvPicPr>
        <p:blipFill>
          <a:blip r:embed="rId6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5074" y="1938208"/>
            <a:ext cx="2713887" cy="271388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12368" y="1979512"/>
            <a:ext cx="2579298" cy="2579298"/>
          </a:xfrm>
          <a:prstGeom prst="rect">
            <a:avLst/>
          </a:prstGeom>
        </p:spPr>
      </p:pic>
      <p:sp>
        <p:nvSpPr>
          <p:cNvPr id="678" name="TextShape 2"/>
          <p:cNvSpPr txBox="1"/>
          <p:nvPr/>
        </p:nvSpPr>
        <p:spPr>
          <a:xfrm>
            <a:off x="167394" y="90246"/>
            <a:ext cx="3412106" cy="95364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ru-RU" sz="2800" b="1" strike="noStrike" spc="-1" dirty="0">
                <a:solidFill>
                  <a:srgbClr val="002060"/>
                </a:solidFill>
                <a:latin typeface="Calibri Light"/>
              </a:rPr>
              <a:t>НАШИ КОНТАКТЫ</a:t>
            </a:r>
            <a:endParaRPr lang="ru-RU" sz="2800" b="0" strike="noStrike" spc="-1" dirty="0">
              <a:solidFill>
                <a:srgbClr val="002060"/>
              </a:solidFill>
              <a:latin typeface="Calibri"/>
            </a:endParaRPr>
          </a:p>
        </p:txBody>
      </p:sp>
      <p:pic>
        <p:nvPicPr>
          <p:cNvPr id="14" name="Рисунок 9">
            <a:extLst>
              <a:ext uri="{FF2B5EF4-FFF2-40B4-BE49-F238E27FC236}">
                <a16:creationId xmlns:a16="http://schemas.microsoft.com/office/drawing/2014/main" xmlns="" id="{29891239-EA1F-4A30-BBBF-72C83E031A5C}"/>
              </a:ext>
            </a:extLst>
          </p:cNvPr>
          <p:cNvPicPr/>
          <p:nvPr/>
        </p:nvPicPr>
        <p:blipFill>
          <a:blip r:embed="rId8"/>
          <a:srcRect b="14181"/>
          <a:stretch/>
        </p:blipFill>
        <p:spPr>
          <a:xfrm>
            <a:off x="6014386" y="460114"/>
            <a:ext cx="3698189" cy="1180298"/>
          </a:xfrm>
          <a:prstGeom prst="rect">
            <a:avLst/>
          </a:prstGeom>
          <a:ln>
            <a:noFill/>
          </a:ln>
        </p:spPr>
      </p:pic>
      <p:sp>
        <p:nvSpPr>
          <p:cNvPr id="15" name="Подзаголовок 2">
            <a:extLst>
              <a:ext uri="{FF2B5EF4-FFF2-40B4-BE49-F238E27FC236}">
                <a16:creationId xmlns:a16="http://schemas.microsoft.com/office/drawing/2014/main" xmlns="" id="{077DF29C-BBEE-476C-85E8-DFB243ABAFFF}"/>
              </a:ext>
            </a:extLst>
          </p:cNvPr>
          <p:cNvSpPr txBox="1">
            <a:spLocks/>
          </p:cNvSpPr>
          <p:nvPr/>
        </p:nvSpPr>
        <p:spPr>
          <a:xfrm>
            <a:off x="4624489" y="5070018"/>
            <a:ext cx="6477981" cy="66021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Всегда будьте в курсе последних изменений в сфере бухгалтерского учета, налогообложения и финансов</a:t>
            </a:r>
          </a:p>
        </p:txBody>
      </p:sp>
      <p:grpSp>
        <p:nvGrpSpPr>
          <p:cNvPr id="16" name="object 3"/>
          <p:cNvGrpSpPr/>
          <p:nvPr/>
        </p:nvGrpSpPr>
        <p:grpSpPr>
          <a:xfrm>
            <a:off x="2760557" y="4900255"/>
            <a:ext cx="1896886" cy="1704008"/>
            <a:chOff x="249106" y="128372"/>
            <a:chExt cx="2888615" cy="2524125"/>
          </a:xfrm>
        </p:grpSpPr>
        <p:sp>
          <p:nvSpPr>
            <p:cNvPr id="17" name="object 4"/>
            <p:cNvSpPr/>
            <p:nvPr/>
          </p:nvSpPr>
          <p:spPr>
            <a:xfrm>
              <a:off x="268077" y="1485266"/>
              <a:ext cx="1221740" cy="1167130"/>
            </a:xfrm>
            <a:custGeom>
              <a:avLst/>
              <a:gdLst/>
              <a:ahLst/>
              <a:cxnLst/>
              <a:rect l="l" t="t" r="r" b="b"/>
              <a:pathLst>
                <a:path w="1221740" h="1167130">
                  <a:moveTo>
                    <a:pt x="1090539" y="675150"/>
                  </a:moveTo>
                  <a:lnTo>
                    <a:pt x="640006" y="1071013"/>
                  </a:lnTo>
                  <a:lnTo>
                    <a:pt x="601695" y="1100677"/>
                  </a:lnTo>
                  <a:lnTo>
                    <a:pt x="560923" y="1124825"/>
                  </a:lnTo>
                  <a:lnTo>
                    <a:pt x="518201" y="1143492"/>
                  </a:lnTo>
                  <a:lnTo>
                    <a:pt x="474040" y="1156709"/>
                  </a:lnTo>
                  <a:lnTo>
                    <a:pt x="428948" y="1164509"/>
                  </a:lnTo>
                  <a:lnTo>
                    <a:pt x="383436" y="1166926"/>
                  </a:lnTo>
                  <a:lnTo>
                    <a:pt x="338013" y="1163992"/>
                  </a:lnTo>
                  <a:lnTo>
                    <a:pt x="293190" y="1155740"/>
                  </a:lnTo>
                  <a:lnTo>
                    <a:pt x="249476" y="1142204"/>
                  </a:lnTo>
                  <a:lnTo>
                    <a:pt x="207382" y="1123415"/>
                  </a:lnTo>
                  <a:lnTo>
                    <a:pt x="167417" y="1099408"/>
                  </a:lnTo>
                  <a:lnTo>
                    <a:pt x="130090" y="1070215"/>
                  </a:lnTo>
                  <a:lnTo>
                    <a:pt x="95913" y="1035868"/>
                  </a:lnTo>
                  <a:lnTo>
                    <a:pt x="66249" y="997556"/>
                  </a:lnTo>
                  <a:lnTo>
                    <a:pt x="42100" y="956785"/>
                  </a:lnTo>
                  <a:lnTo>
                    <a:pt x="23434" y="914063"/>
                  </a:lnTo>
                  <a:lnTo>
                    <a:pt x="10217" y="869901"/>
                  </a:lnTo>
                  <a:lnTo>
                    <a:pt x="2416" y="824809"/>
                  </a:lnTo>
                  <a:lnTo>
                    <a:pt x="0" y="779297"/>
                  </a:lnTo>
                  <a:lnTo>
                    <a:pt x="2933" y="733875"/>
                  </a:lnTo>
                  <a:lnTo>
                    <a:pt x="11185" y="689052"/>
                  </a:lnTo>
                  <a:lnTo>
                    <a:pt x="24722" y="645338"/>
                  </a:lnTo>
                  <a:lnTo>
                    <a:pt x="43510" y="603243"/>
                  </a:lnTo>
                  <a:lnTo>
                    <a:pt x="67517" y="563278"/>
                  </a:lnTo>
                  <a:lnTo>
                    <a:pt x="96711" y="525952"/>
                  </a:lnTo>
                  <a:lnTo>
                    <a:pt x="131057" y="491775"/>
                  </a:lnTo>
                  <a:lnTo>
                    <a:pt x="581589" y="95913"/>
                  </a:lnTo>
                  <a:lnTo>
                    <a:pt x="619901" y="66249"/>
                  </a:lnTo>
                  <a:lnTo>
                    <a:pt x="660672" y="42100"/>
                  </a:lnTo>
                  <a:lnTo>
                    <a:pt x="703394" y="23434"/>
                  </a:lnTo>
                  <a:lnTo>
                    <a:pt x="747556" y="10217"/>
                  </a:lnTo>
                  <a:lnTo>
                    <a:pt x="792648" y="2416"/>
                  </a:lnTo>
                  <a:lnTo>
                    <a:pt x="838160" y="0"/>
                  </a:lnTo>
                  <a:lnTo>
                    <a:pt x="883582" y="2933"/>
                  </a:lnTo>
                  <a:lnTo>
                    <a:pt x="928406" y="11185"/>
                  </a:lnTo>
                  <a:lnTo>
                    <a:pt x="972119" y="24722"/>
                  </a:lnTo>
                  <a:lnTo>
                    <a:pt x="1014214" y="43510"/>
                  </a:lnTo>
                  <a:lnTo>
                    <a:pt x="1054179" y="67517"/>
                  </a:lnTo>
                  <a:lnTo>
                    <a:pt x="1091505" y="96711"/>
                  </a:lnTo>
                  <a:lnTo>
                    <a:pt x="1125683" y="131057"/>
                  </a:lnTo>
                  <a:lnTo>
                    <a:pt x="1155347" y="169369"/>
                  </a:lnTo>
                  <a:lnTo>
                    <a:pt x="1179496" y="210141"/>
                  </a:lnTo>
                  <a:lnTo>
                    <a:pt x="1198162" y="252862"/>
                  </a:lnTo>
                  <a:lnTo>
                    <a:pt x="1211379" y="297024"/>
                  </a:lnTo>
                  <a:lnTo>
                    <a:pt x="1219179" y="342116"/>
                  </a:lnTo>
                  <a:lnTo>
                    <a:pt x="1221596" y="387628"/>
                  </a:lnTo>
                  <a:lnTo>
                    <a:pt x="1218662" y="433051"/>
                  </a:lnTo>
                  <a:lnTo>
                    <a:pt x="1210410" y="477874"/>
                  </a:lnTo>
                  <a:lnTo>
                    <a:pt x="1196874" y="521588"/>
                  </a:lnTo>
                  <a:lnTo>
                    <a:pt x="1178086" y="563682"/>
                  </a:lnTo>
                  <a:lnTo>
                    <a:pt x="1154078" y="603647"/>
                  </a:lnTo>
                  <a:lnTo>
                    <a:pt x="1124884" y="640974"/>
                  </a:lnTo>
                  <a:lnTo>
                    <a:pt x="1090539" y="675150"/>
                  </a:lnTo>
                  <a:close/>
                </a:path>
              </a:pathLst>
            </a:custGeom>
            <a:solidFill>
              <a:srgbClr val="AC0000">
                <a:alpha val="3685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5"/>
            <p:cNvSpPr/>
            <p:nvPr/>
          </p:nvSpPr>
          <p:spPr>
            <a:xfrm>
              <a:off x="249097" y="128383"/>
              <a:ext cx="2888615" cy="1571625"/>
            </a:xfrm>
            <a:custGeom>
              <a:avLst/>
              <a:gdLst/>
              <a:ahLst/>
              <a:cxnLst/>
              <a:rect l="l" t="t" r="r" b="b"/>
              <a:pathLst>
                <a:path w="2888615" h="1571625">
                  <a:moveTo>
                    <a:pt x="1731365" y="197231"/>
                  </a:moveTo>
                  <a:lnTo>
                    <a:pt x="1724355" y="152273"/>
                  </a:lnTo>
                  <a:lnTo>
                    <a:pt x="1707311" y="109308"/>
                  </a:lnTo>
                  <a:lnTo>
                    <a:pt x="1680121" y="70091"/>
                  </a:lnTo>
                  <a:lnTo>
                    <a:pt x="1644726" y="38074"/>
                  </a:lnTo>
                  <a:lnTo>
                    <a:pt x="1604314" y="15646"/>
                  </a:lnTo>
                  <a:lnTo>
                    <a:pt x="1560626" y="2908"/>
                  </a:lnTo>
                  <a:lnTo>
                    <a:pt x="1515440" y="0"/>
                  </a:lnTo>
                  <a:lnTo>
                    <a:pt x="1470482" y="6997"/>
                  </a:lnTo>
                  <a:lnTo>
                    <a:pt x="1427518" y="24041"/>
                  </a:lnTo>
                  <a:lnTo>
                    <a:pt x="1388300" y="51231"/>
                  </a:lnTo>
                  <a:lnTo>
                    <a:pt x="70091" y="1209484"/>
                  </a:lnTo>
                  <a:lnTo>
                    <a:pt x="38074" y="1244879"/>
                  </a:lnTo>
                  <a:lnTo>
                    <a:pt x="15646" y="1285290"/>
                  </a:lnTo>
                  <a:lnTo>
                    <a:pt x="2921" y="1328978"/>
                  </a:lnTo>
                  <a:lnTo>
                    <a:pt x="0" y="1374165"/>
                  </a:lnTo>
                  <a:lnTo>
                    <a:pt x="7010" y="1419123"/>
                  </a:lnTo>
                  <a:lnTo>
                    <a:pt x="24053" y="1462087"/>
                  </a:lnTo>
                  <a:lnTo>
                    <a:pt x="51244" y="1501305"/>
                  </a:lnTo>
                  <a:lnTo>
                    <a:pt x="86639" y="1533321"/>
                  </a:lnTo>
                  <a:lnTo>
                    <a:pt x="127050" y="1555750"/>
                  </a:lnTo>
                  <a:lnTo>
                    <a:pt x="170738" y="1568475"/>
                  </a:lnTo>
                  <a:lnTo>
                    <a:pt x="215925" y="1571396"/>
                  </a:lnTo>
                  <a:lnTo>
                    <a:pt x="260883" y="1564386"/>
                  </a:lnTo>
                  <a:lnTo>
                    <a:pt x="303847" y="1547355"/>
                  </a:lnTo>
                  <a:lnTo>
                    <a:pt x="343065" y="1520151"/>
                  </a:lnTo>
                  <a:lnTo>
                    <a:pt x="1661274" y="361911"/>
                  </a:lnTo>
                  <a:lnTo>
                    <a:pt x="1693291" y="326517"/>
                  </a:lnTo>
                  <a:lnTo>
                    <a:pt x="1715719" y="286092"/>
                  </a:lnTo>
                  <a:lnTo>
                    <a:pt x="1728444" y="242417"/>
                  </a:lnTo>
                  <a:lnTo>
                    <a:pt x="1731365" y="197231"/>
                  </a:lnTo>
                  <a:close/>
                </a:path>
                <a:path w="2888615" h="1571625">
                  <a:moveTo>
                    <a:pt x="2888284" y="461772"/>
                  </a:moveTo>
                  <a:lnTo>
                    <a:pt x="2883179" y="416242"/>
                  </a:lnTo>
                  <a:lnTo>
                    <a:pt x="2871940" y="369570"/>
                  </a:lnTo>
                  <a:lnTo>
                    <a:pt x="2854642" y="322440"/>
                  </a:lnTo>
                  <a:lnTo>
                    <a:pt x="2831376" y="275590"/>
                  </a:lnTo>
                  <a:lnTo>
                    <a:pt x="2802204" y="229717"/>
                  </a:lnTo>
                  <a:lnTo>
                    <a:pt x="2767228" y="185547"/>
                  </a:lnTo>
                  <a:lnTo>
                    <a:pt x="2727922" y="145173"/>
                  </a:lnTo>
                  <a:lnTo>
                    <a:pt x="2686177" y="110350"/>
                  </a:lnTo>
                  <a:lnTo>
                    <a:pt x="2642705" y="81241"/>
                  </a:lnTo>
                  <a:lnTo>
                    <a:pt x="2598204" y="58026"/>
                  </a:lnTo>
                  <a:lnTo>
                    <a:pt x="2553360" y="40868"/>
                  </a:lnTo>
                  <a:lnTo>
                    <a:pt x="2508872" y="29946"/>
                  </a:lnTo>
                  <a:lnTo>
                    <a:pt x="2465438" y="25438"/>
                  </a:lnTo>
                  <a:lnTo>
                    <a:pt x="2423769" y="27495"/>
                  </a:lnTo>
                  <a:lnTo>
                    <a:pt x="2384552" y="36309"/>
                  </a:lnTo>
                  <a:lnTo>
                    <a:pt x="2348484" y="52031"/>
                  </a:lnTo>
                  <a:lnTo>
                    <a:pt x="2316264" y="74841"/>
                  </a:lnTo>
                  <a:lnTo>
                    <a:pt x="1349349" y="924420"/>
                  </a:lnTo>
                  <a:lnTo>
                    <a:pt x="1322578" y="953439"/>
                  </a:lnTo>
                  <a:lnTo>
                    <a:pt x="1302346" y="987196"/>
                  </a:lnTo>
                  <a:lnTo>
                    <a:pt x="1288567" y="1024953"/>
                  </a:lnTo>
                  <a:lnTo>
                    <a:pt x="1281163" y="1066012"/>
                  </a:lnTo>
                  <a:lnTo>
                    <a:pt x="1280058" y="1109662"/>
                  </a:lnTo>
                  <a:lnTo>
                    <a:pt x="1285163" y="1155179"/>
                  </a:lnTo>
                  <a:lnTo>
                    <a:pt x="1296403" y="1201851"/>
                  </a:lnTo>
                  <a:lnTo>
                    <a:pt x="1313700" y="1248981"/>
                  </a:lnTo>
                  <a:lnTo>
                    <a:pt x="1336967" y="1295831"/>
                  </a:lnTo>
                  <a:lnTo>
                    <a:pt x="1366126" y="1341704"/>
                  </a:lnTo>
                  <a:lnTo>
                    <a:pt x="1401114" y="1385887"/>
                  </a:lnTo>
                  <a:lnTo>
                    <a:pt x="1440421" y="1426260"/>
                  </a:lnTo>
                  <a:lnTo>
                    <a:pt x="1482153" y="1461084"/>
                  </a:lnTo>
                  <a:lnTo>
                    <a:pt x="1525625" y="1490192"/>
                  </a:lnTo>
                  <a:lnTo>
                    <a:pt x="1570139" y="1513395"/>
                  </a:lnTo>
                  <a:lnTo>
                    <a:pt x="1614982" y="1530553"/>
                  </a:lnTo>
                  <a:lnTo>
                    <a:pt x="1659470" y="1541475"/>
                  </a:lnTo>
                  <a:lnTo>
                    <a:pt x="1702892" y="1545983"/>
                  </a:lnTo>
                  <a:lnTo>
                    <a:pt x="1744560" y="1543926"/>
                  </a:lnTo>
                  <a:lnTo>
                    <a:pt x="1783791" y="1535125"/>
                  </a:lnTo>
                  <a:lnTo>
                    <a:pt x="1819859" y="1519389"/>
                  </a:lnTo>
                  <a:lnTo>
                    <a:pt x="1852079" y="1496580"/>
                  </a:lnTo>
                  <a:lnTo>
                    <a:pt x="2818993" y="647001"/>
                  </a:lnTo>
                  <a:lnTo>
                    <a:pt x="2845752" y="617982"/>
                  </a:lnTo>
                  <a:lnTo>
                    <a:pt x="2865996" y="584238"/>
                  </a:lnTo>
                  <a:lnTo>
                    <a:pt x="2879775" y="546481"/>
                  </a:lnTo>
                  <a:lnTo>
                    <a:pt x="2887180" y="505409"/>
                  </a:lnTo>
                  <a:lnTo>
                    <a:pt x="2888284" y="461772"/>
                  </a:lnTo>
                  <a:close/>
                </a:path>
              </a:pathLst>
            </a:custGeom>
            <a:solidFill>
              <a:srgbClr val="AC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6"/>
            <p:cNvSpPr/>
            <p:nvPr/>
          </p:nvSpPr>
          <p:spPr>
            <a:xfrm>
              <a:off x="1584318" y="1775685"/>
              <a:ext cx="861694" cy="823594"/>
            </a:xfrm>
            <a:custGeom>
              <a:avLst/>
              <a:gdLst/>
              <a:ahLst/>
              <a:cxnLst/>
              <a:rect l="l" t="t" r="r" b="b"/>
              <a:pathLst>
                <a:path w="861694" h="823594">
                  <a:moveTo>
                    <a:pt x="451397" y="755420"/>
                  </a:moveTo>
                  <a:lnTo>
                    <a:pt x="411783" y="784394"/>
                  </a:lnTo>
                  <a:lnTo>
                    <a:pt x="368882" y="805273"/>
                  </a:lnTo>
                  <a:lnTo>
                    <a:pt x="323779" y="818126"/>
                  </a:lnTo>
                  <a:lnTo>
                    <a:pt x="277558" y="823023"/>
                  </a:lnTo>
                  <a:lnTo>
                    <a:pt x="231301" y="820036"/>
                  </a:lnTo>
                  <a:lnTo>
                    <a:pt x="186093" y="809232"/>
                  </a:lnTo>
                  <a:lnTo>
                    <a:pt x="143018" y="790684"/>
                  </a:lnTo>
                  <a:lnTo>
                    <a:pt x="103160" y="764459"/>
                  </a:lnTo>
                  <a:lnTo>
                    <a:pt x="67603" y="730630"/>
                  </a:lnTo>
                  <a:lnTo>
                    <a:pt x="38629" y="691016"/>
                  </a:lnTo>
                  <a:lnTo>
                    <a:pt x="17750" y="648116"/>
                  </a:lnTo>
                  <a:lnTo>
                    <a:pt x="4897" y="603013"/>
                  </a:lnTo>
                  <a:lnTo>
                    <a:pt x="0" y="556791"/>
                  </a:lnTo>
                  <a:lnTo>
                    <a:pt x="2987" y="510534"/>
                  </a:lnTo>
                  <a:lnTo>
                    <a:pt x="13791" y="465326"/>
                  </a:lnTo>
                  <a:lnTo>
                    <a:pt x="32339" y="422251"/>
                  </a:lnTo>
                  <a:lnTo>
                    <a:pt x="58564" y="382393"/>
                  </a:lnTo>
                  <a:lnTo>
                    <a:pt x="92392" y="346838"/>
                  </a:lnTo>
                  <a:lnTo>
                    <a:pt x="410191" y="67602"/>
                  </a:lnTo>
                  <a:lnTo>
                    <a:pt x="449803" y="38629"/>
                  </a:lnTo>
                  <a:lnTo>
                    <a:pt x="492704" y="17750"/>
                  </a:lnTo>
                  <a:lnTo>
                    <a:pt x="537807" y="4897"/>
                  </a:lnTo>
                  <a:lnTo>
                    <a:pt x="584029" y="0"/>
                  </a:lnTo>
                  <a:lnTo>
                    <a:pt x="630286" y="2987"/>
                  </a:lnTo>
                  <a:lnTo>
                    <a:pt x="675493" y="13791"/>
                  </a:lnTo>
                  <a:lnTo>
                    <a:pt x="718568" y="32339"/>
                  </a:lnTo>
                  <a:lnTo>
                    <a:pt x="758426" y="58564"/>
                  </a:lnTo>
                  <a:lnTo>
                    <a:pt x="793983" y="92393"/>
                  </a:lnTo>
                  <a:lnTo>
                    <a:pt x="822957" y="132007"/>
                  </a:lnTo>
                  <a:lnTo>
                    <a:pt x="843836" y="174907"/>
                  </a:lnTo>
                  <a:lnTo>
                    <a:pt x="856689" y="220010"/>
                  </a:lnTo>
                  <a:lnTo>
                    <a:pt x="861587" y="266232"/>
                  </a:lnTo>
                  <a:lnTo>
                    <a:pt x="858599" y="312489"/>
                  </a:lnTo>
                  <a:lnTo>
                    <a:pt x="847796" y="357697"/>
                  </a:lnTo>
                  <a:lnTo>
                    <a:pt x="829247" y="400772"/>
                  </a:lnTo>
                  <a:lnTo>
                    <a:pt x="803022" y="440630"/>
                  </a:lnTo>
                  <a:lnTo>
                    <a:pt x="769193" y="476186"/>
                  </a:lnTo>
                  <a:lnTo>
                    <a:pt x="451397" y="755420"/>
                  </a:lnTo>
                  <a:close/>
                </a:path>
              </a:pathLst>
            </a:custGeom>
            <a:solidFill>
              <a:srgbClr val="AC0000">
                <a:alpha val="3685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4227584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/>
          <p:cNvSpPr/>
          <p:nvPr/>
        </p:nvSpPr>
        <p:spPr>
          <a:xfrm>
            <a:off x="8239760" y="1405449"/>
            <a:ext cx="3190240" cy="3145852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10220960" y="4927600"/>
            <a:ext cx="1971040" cy="193040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6151" y="1825624"/>
            <a:ext cx="10986601" cy="4646893"/>
          </a:xfrm>
        </p:spPr>
        <p:txBody>
          <a:bodyPr>
            <a:normAutofit fontScale="55000" lnSpcReduction="20000"/>
          </a:bodyPr>
          <a:lstStyle/>
          <a:p>
            <a:pPr algn="just">
              <a:spcBef>
                <a:spcPct val="20000"/>
              </a:spcBef>
              <a:buNone/>
            </a:pPr>
            <a:r>
              <a:rPr lang="ru-RU" altLang="ru-RU" sz="3300" kern="0" dirty="0">
                <a:ea typeface="Yu Gothic UI Light" pitchFamily="34" charset="-128"/>
                <a:cs typeface="Times New Roman" pitchFamily="18" charset="0"/>
              </a:rPr>
              <a:t>В целях настоящей главы, если иное не предусмотрено пунктами 2 – 5 настоящей статьи, </a:t>
            </a:r>
            <a:r>
              <a:rPr lang="ru-RU" altLang="ru-RU" sz="3300" b="1" kern="0" dirty="0">
                <a:ea typeface="Yu Gothic UI Light" pitchFamily="34" charset="-128"/>
                <a:cs typeface="Times New Roman" pitchFamily="18" charset="0"/>
              </a:rPr>
              <a:t>дата фактического получения дохода определяется как день:</a:t>
            </a:r>
          </a:p>
          <a:p>
            <a:pPr algn="just">
              <a:spcBef>
                <a:spcPct val="20000"/>
              </a:spcBef>
              <a:buNone/>
            </a:pPr>
            <a:endParaRPr lang="ru-RU" altLang="ru-RU" sz="3300" kern="0" dirty="0">
              <a:ea typeface="Yu Gothic UI Light" pitchFamily="34" charset="-128"/>
              <a:cs typeface="Times New Roman" pitchFamily="18" charset="0"/>
            </a:endParaRPr>
          </a:p>
          <a:p>
            <a:pPr algn="just">
              <a:spcBef>
                <a:spcPct val="20000"/>
              </a:spcBef>
              <a:buNone/>
            </a:pPr>
            <a:r>
              <a:rPr lang="ru-RU" altLang="ru-RU" sz="3300" kern="0" dirty="0">
                <a:ea typeface="Yu Gothic UI Light" pitchFamily="34" charset="-128"/>
                <a:cs typeface="Times New Roman" pitchFamily="18" charset="0"/>
              </a:rPr>
              <a:t>1) </a:t>
            </a:r>
            <a:r>
              <a:rPr lang="ru-RU" altLang="ru-RU" sz="3300" b="1" kern="0" dirty="0">
                <a:ea typeface="Yu Gothic UI Light" pitchFamily="34" charset="-128"/>
                <a:cs typeface="Times New Roman" pitchFamily="18" charset="0"/>
              </a:rPr>
              <a:t>выплаты дохода</a:t>
            </a:r>
            <a:r>
              <a:rPr lang="ru-RU" altLang="ru-RU" sz="3300" kern="0" dirty="0">
                <a:ea typeface="Yu Gothic UI Light" pitchFamily="34" charset="-128"/>
                <a:cs typeface="Times New Roman" pitchFamily="18" charset="0"/>
              </a:rPr>
              <a:t>, в том числе перечисления дохода на счета налогоплательщика в банках либо по его поручению на счета третьих лиц - </a:t>
            </a:r>
            <a:r>
              <a:rPr lang="ru-RU" altLang="ru-RU" sz="3300" b="1" kern="0" dirty="0">
                <a:ea typeface="Yu Gothic UI Light" pitchFamily="34" charset="-128"/>
                <a:cs typeface="Times New Roman" pitchFamily="18" charset="0"/>
              </a:rPr>
              <a:t>при получении доходов в денежной форме</a:t>
            </a:r>
            <a:r>
              <a:rPr lang="ru-RU" altLang="ru-RU" sz="3300" kern="0" dirty="0">
                <a:ea typeface="Yu Gothic UI Light" pitchFamily="34" charset="-128"/>
                <a:cs typeface="Times New Roman" pitchFamily="18" charset="0"/>
              </a:rPr>
              <a:t>;</a:t>
            </a:r>
          </a:p>
          <a:p>
            <a:pPr algn="just">
              <a:spcBef>
                <a:spcPct val="20000"/>
              </a:spcBef>
              <a:buNone/>
            </a:pPr>
            <a:r>
              <a:rPr lang="ru-RU" altLang="ru-RU" sz="3300" kern="0" dirty="0">
                <a:ea typeface="Yu Gothic UI Light" pitchFamily="34" charset="-128"/>
                <a:cs typeface="Times New Roman" pitchFamily="18" charset="0"/>
              </a:rPr>
              <a:t>2) </a:t>
            </a:r>
            <a:r>
              <a:rPr lang="ru-RU" altLang="ru-RU" sz="3300" b="1" kern="0" dirty="0">
                <a:ea typeface="Yu Gothic UI Light" pitchFamily="34" charset="-128"/>
                <a:cs typeface="Times New Roman" pitchFamily="18" charset="0"/>
              </a:rPr>
              <a:t>передачи доходов в натуральной форме </a:t>
            </a:r>
            <a:r>
              <a:rPr lang="ru-RU" altLang="ru-RU" sz="3300" kern="0" dirty="0">
                <a:ea typeface="Yu Gothic UI Light" pitchFamily="34" charset="-128"/>
                <a:cs typeface="Times New Roman" pitchFamily="18" charset="0"/>
              </a:rPr>
              <a:t>- </a:t>
            </a:r>
            <a:r>
              <a:rPr lang="ru-RU" altLang="ru-RU" sz="3300" b="1" kern="0" dirty="0">
                <a:ea typeface="Yu Gothic UI Light" pitchFamily="34" charset="-128"/>
                <a:cs typeface="Times New Roman" pitchFamily="18" charset="0"/>
              </a:rPr>
              <a:t>при получении доходов в натуральной форме</a:t>
            </a:r>
            <a:r>
              <a:rPr lang="ru-RU" altLang="ru-RU" sz="3300" kern="0" dirty="0">
                <a:ea typeface="Yu Gothic UI Light" pitchFamily="34" charset="-128"/>
                <a:cs typeface="Times New Roman" pitchFamily="18" charset="0"/>
              </a:rPr>
              <a:t>;</a:t>
            </a:r>
          </a:p>
          <a:p>
            <a:pPr algn="just">
              <a:spcBef>
                <a:spcPct val="20000"/>
              </a:spcBef>
              <a:buNone/>
            </a:pPr>
            <a:r>
              <a:rPr lang="ru-RU" altLang="ru-RU" sz="3300" kern="0" dirty="0">
                <a:ea typeface="Yu Gothic UI Light" pitchFamily="34" charset="-128"/>
                <a:cs typeface="Times New Roman" pitchFamily="18" charset="0"/>
              </a:rPr>
              <a:t>3) </a:t>
            </a:r>
            <a:r>
              <a:rPr lang="ru-RU" altLang="ru-RU" sz="3300" b="1" kern="0" dirty="0">
                <a:ea typeface="Yu Gothic UI Light" pitchFamily="34" charset="-128"/>
                <a:cs typeface="Times New Roman" pitchFamily="18" charset="0"/>
              </a:rPr>
              <a:t>приобретения товаров (работ, услуг), приобретения ценных бумаг </a:t>
            </a:r>
            <a:r>
              <a:rPr lang="ru-RU" altLang="ru-RU" sz="3300" kern="0" dirty="0">
                <a:ea typeface="Yu Gothic UI Light" pitchFamily="34" charset="-128"/>
                <a:cs typeface="Times New Roman" pitchFamily="18" charset="0"/>
              </a:rPr>
              <a:t>- </a:t>
            </a:r>
            <a:r>
              <a:rPr lang="ru-RU" altLang="ru-RU" sz="3300" b="1" kern="0" dirty="0">
                <a:ea typeface="Yu Gothic UI Light" pitchFamily="34" charset="-128"/>
                <a:cs typeface="Times New Roman" pitchFamily="18" charset="0"/>
              </a:rPr>
              <a:t>при получении доходов в виде материальной выгоды</a:t>
            </a:r>
            <a:r>
              <a:rPr lang="ru-RU" altLang="ru-RU" sz="3300" kern="0" dirty="0">
                <a:ea typeface="Yu Gothic UI Light" pitchFamily="34" charset="-128"/>
                <a:cs typeface="Times New Roman" pitchFamily="18" charset="0"/>
              </a:rPr>
              <a:t>. В случае, если оплата приобретенных ценных бумаг производится после перехода к налогоплательщику права собственности на эти ценные бумаги, дата фактического получения дохода определяется как день совершения соответствующего платежа в оплату стоимости приобретенных ценных бумаг;</a:t>
            </a:r>
          </a:p>
          <a:p>
            <a:pPr algn="just">
              <a:spcBef>
                <a:spcPct val="20000"/>
              </a:spcBef>
              <a:buNone/>
            </a:pPr>
            <a:r>
              <a:rPr lang="ru-RU" altLang="ru-RU" sz="3300" kern="0" dirty="0">
                <a:ea typeface="Yu Gothic UI Light" pitchFamily="34" charset="-128"/>
                <a:cs typeface="Times New Roman" pitchFamily="18" charset="0"/>
              </a:rPr>
              <a:t>4) </a:t>
            </a:r>
            <a:r>
              <a:rPr lang="ru-RU" altLang="ru-RU" sz="3300" b="1" kern="0" dirty="0">
                <a:ea typeface="Yu Gothic UI Light" pitchFamily="34" charset="-128"/>
                <a:cs typeface="Times New Roman" pitchFamily="18" charset="0"/>
              </a:rPr>
              <a:t>зачета встречных однородных требований</a:t>
            </a:r>
            <a:r>
              <a:rPr lang="ru-RU" altLang="ru-RU" sz="3300" kern="0" dirty="0">
                <a:ea typeface="Yu Gothic UI Light" pitchFamily="34" charset="-128"/>
                <a:cs typeface="Times New Roman" pitchFamily="18" charset="0"/>
              </a:rPr>
              <a:t>;</a:t>
            </a:r>
          </a:p>
          <a:p>
            <a:pPr algn="just">
              <a:spcBef>
                <a:spcPct val="20000"/>
              </a:spcBef>
              <a:buNone/>
            </a:pPr>
            <a:r>
              <a:rPr lang="ru-RU" altLang="ru-RU" sz="3300" kern="0" dirty="0">
                <a:ea typeface="Yu Gothic UI Light" pitchFamily="34" charset="-128"/>
                <a:cs typeface="Times New Roman" pitchFamily="18" charset="0"/>
              </a:rPr>
              <a:t>5) </a:t>
            </a:r>
            <a:r>
              <a:rPr lang="ru-RU" altLang="ru-RU" sz="3300" b="1" kern="0" dirty="0">
                <a:ea typeface="Yu Gothic UI Light" pitchFamily="34" charset="-128"/>
                <a:cs typeface="Times New Roman" pitchFamily="18" charset="0"/>
              </a:rPr>
              <a:t>прекращения полностью или частично обязательства</a:t>
            </a:r>
            <a:r>
              <a:rPr lang="ru-RU" altLang="ru-RU" sz="3300" kern="0" dirty="0">
                <a:ea typeface="Yu Gothic UI Light" pitchFamily="34" charset="-128"/>
                <a:cs typeface="Times New Roman" pitchFamily="18" charset="0"/>
              </a:rPr>
              <a:t> налогоплательщика по уплате </a:t>
            </a:r>
            <a:r>
              <a:rPr lang="ru-RU" altLang="ru-RU" sz="3300" b="1" kern="0" dirty="0">
                <a:ea typeface="Yu Gothic UI Light" pitchFamily="34" charset="-128"/>
                <a:cs typeface="Times New Roman" pitchFamily="18" charset="0"/>
              </a:rPr>
              <a:t>задолженности в связи с признанием такой задолженности</a:t>
            </a:r>
            <a:r>
              <a:rPr lang="ru-RU" altLang="ru-RU" sz="3300" kern="0" dirty="0">
                <a:ea typeface="Yu Gothic UI Light" pitchFamily="34" charset="-128"/>
                <a:cs typeface="Times New Roman" pitchFamily="18" charset="0"/>
              </a:rPr>
              <a:t> в установленном </a:t>
            </a:r>
            <a:r>
              <a:rPr lang="ru-RU" altLang="ru-RU" sz="3300" b="1" kern="0" dirty="0">
                <a:ea typeface="Yu Gothic UI Light" pitchFamily="34" charset="-128"/>
                <a:cs typeface="Times New Roman" pitchFamily="18" charset="0"/>
              </a:rPr>
              <a:t>порядке безнадежной к взысканию</a:t>
            </a:r>
            <a:r>
              <a:rPr lang="ru-RU" altLang="ru-RU" sz="3300" kern="0" dirty="0">
                <a:ea typeface="Yu Gothic UI Light" pitchFamily="34" charset="-128"/>
                <a:cs typeface="Times New Roman" pitchFamily="18" charset="0"/>
              </a:rPr>
              <a:t>;</a:t>
            </a:r>
          </a:p>
          <a:p>
            <a:pPr algn="just">
              <a:spcBef>
                <a:spcPct val="20000"/>
              </a:spcBef>
              <a:buNone/>
            </a:pPr>
            <a:r>
              <a:rPr lang="ru-RU" altLang="ru-RU" sz="3300" kern="0" dirty="0">
                <a:ea typeface="Yu Gothic UI Light" pitchFamily="34" charset="-128"/>
                <a:cs typeface="Times New Roman" pitchFamily="18" charset="0"/>
              </a:rPr>
              <a:t>6) </a:t>
            </a:r>
            <a:r>
              <a:rPr lang="ru-RU" altLang="ru-RU" sz="3300" b="1" kern="0" dirty="0">
                <a:ea typeface="Yu Gothic UI Light" pitchFamily="34" charset="-128"/>
                <a:cs typeface="Times New Roman" pitchFamily="18" charset="0"/>
              </a:rPr>
              <a:t>последний день месяца</a:t>
            </a:r>
            <a:r>
              <a:rPr lang="ru-RU" altLang="ru-RU" sz="3300" kern="0" dirty="0">
                <a:ea typeface="Yu Gothic UI Light" pitchFamily="34" charset="-128"/>
                <a:cs typeface="Times New Roman" pitchFamily="18" charset="0"/>
              </a:rPr>
              <a:t>, </a:t>
            </a:r>
            <a:r>
              <a:rPr lang="ru-RU" altLang="ru-RU" sz="3300" b="1" kern="0" dirty="0">
                <a:ea typeface="Yu Gothic UI Light" pitchFamily="34" charset="-128"/>
                <a:cs typeface="Times New Roman" pitchFamily="18" charset="0"/>
              </a:rPr>
              <a:t>в котором утвержден авансовый отчет </a:t>
            </a:r>
            <a:r>
              <a:rPr lang="ru-RU" altLang="ru-RU" sz="3300" kern="0" dirty="0">
                <a:ea typeface="Yu Gothic UI Light" pitchFamily="34" charset="-128"/>
                <a:cs typeface="Times New Roman" pitchFamily="18" charset="0"/>
              </a:rPr>
              <a:t>после возвращения работника из командировки;</a:t>
            </a:r>
          </a:p>
          <a:p>
            <a:pPr algn="just">
              <a:spcBef>
                <a:spcPct val="20000"/>
              </a:spcBef>
              <a:buNone/>
            </a:pPr>
            <a:r>
              <a:rPr lang="ru-RU" altLang="ru-RU" sz="3300" kern="0" dirty="0">
                <a:ea typeface="Yu Gothic UI Light" pitchFamily="34" charset="-128"/>
                <a:cs typeface="Times New Roman" pitchFamily="18" charset="0"/>
              </a:rPr>
              <a:t>7) </a:t>
            </a:r>
            <a:r>
              <a:rPr lang="ru-RU" altLang="ru-RU" sz="3300" b="1" kern="0" dirty="0">
                <a:ea typeface="Yu Gothic UI Light" pitchFamily="34" charset="-128"/>
                <a:cs typeface="Times New Roman" pitchFamily="18" charset="0"/>
              </a:rPr>
              <a:t>последний день каждого месяца в течение срока, на который были предоставлены заемные (кредитные) средства, при получении дохода в виде материальной выгоды, полученной от экономии на процентах при получении заемных (кредитных) средств.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444240" y="194912"/>
            <a:ext cx="790956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altLang="ru-RU" b="1" kern="0" dirty="0">
                <a:solidFill>
                  <a:prstClr val="black"/>
                </a:solidFill>
              </a:rPr>
              <a:t>Статья 223. НК РФ</a:t>
            </a:r>
            <a:br>
              <a:rPr lang="ru-RU" altLang="ru-RU" b="1" kern="0" dirty="0">
                <a:solidFill>
                  <a:prstClr val="black"/>
                </a:solidFill>
              </a:rPr>
            </a:br>
            <a:r>
              <a:rPr lang="ru-RU" altLang="ru-RU" b="1" kern="0" dirty="0">
                <a:solidFill>
                  <a:prstClr val="black"/>
                </a:solidFill>
              </a:rPr>
              <a:t> Дата фактического получения дохода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H="1" flipV="1">
            <a:off x="506152" y="1314388"/>
            <a:ext cx="10923848" cy="1"/>
          </a:xfrm>
          <a:prstGeom prst="line">
            <a:avLst/>
          </a:prstGeom>
          <a:ln>
            <a:solidFill>
              <a:srgbClr val="FF1111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6" name="Рисунок 9">
            <a:extLst>
              <a:ext uri="{FF2B5EF4-FFF2-40B4-BE49-F238E27FC236}">
                <a16:creationId xmlns:a16="http://schemas.microsoft.com/office/drawing/2014/main" xmlns="" id="{29891239-EA1F-4A30-BBBF-72C83E031A5C}"/>
              </a:ext>
            </a:extLst>
          </p:cNvPr>
          <p:cNvPicPr/>
          <p:nvPr/>
        </p:nvPicPr>
        <p:blipFill>
          <a:blip r:embed="rId2"/>
          <a:srcRect b="14181"/>
          <a:stretch/>
        </p:blipFill>
        <p:spPr>
          <a:xfrm>
            <a:off x="506152" y="401000"/>
            <a:ext cx="2861888" cy="913388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62278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709848"/>
            <a:ext cx="10515600" cy="4351338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3200" b="1" dirty="0">
                <a:latin typeface="+mj-lt"/>
              </a:rPr>
              <a:t>	С 01.01.2023 г для учета сумм уплаченных налогов работодатели представляют в налоговый орган уведомление об исчисленных суммах налогов, авансовых платежей по налогам , страховых взносов. (п.9 ст.58 НК РФ)</a:t>
            </a:r>
          </a:p>
          <a:p>
            <a:pPr marL="0" indent="0" algn="just">
              <a:buNone/>
            </a:pPr>
            <a:r>
              <a:rPr lang="ru-RU" sz="3200" b="1" dirty="0">
                <a:latin typeface="+mj-lt"/>
              </a:rPr>
              <a:t>	Подавать в ИФНС уведомления нужно о суммах налогов , взносов , уплачиваемых без декларации и до сдачи декларации или расчета. </a:t>
            </a:r>
          </a:p>
          <a:p>
            <a:pPr marL="0" indent="0" algn="just">
              <a:buNone/>
            </a:pPr>
            <a:r>
              <a:rPr lang="ru-RU" sz="3200" b="1" dirty="0">
                <a:latin typeface="+mj-lt"/>
              </a:rPr>
              <a:t>	</a:t>
            </a:r>
            <a:r>
              <a:rPr lang="ru-RU" sz="3200" b="1" dirty="0"/>
              <a:t>Уведомление </a:t>
            </a:r>
            <a:r>
              <a:rPr lang="ru-RU" sz="3200" b="1" dirty="0">
                <a:latin typeface="+mj-lt"/>
              </a:rPr>
              <a:t>представляется в налоговый орган по месту учета </a:t>
            </a:r>
            <a:r>
              <a:rPr lang="ru-RU" sz="3200" b="1" dirty="0"/>
              <a:t>не позднее 25 числа</a:t>
            </a:r>
            <a:r>
              <a:rPr lang="ru-RU" sz="3200" b="1" dirty="0">
                <a:latin typeface="+mj-lt"/>
              </a:rPr>
              <a:t> </a:t>
            </a:r>
            <a:r>
              <a:rPr lang="ru-RU" sz="3200" b="1" dirty="0"/>
              <a:t>каждого месяца</a:t>
            </a:r>
            <a:r>
              <a:rPr lang="ru-RU" sz="3200" b="1" dirty="0">
                <a:latin typeface="+mj-lt"/>
              </a:rPr>
              <a:t> с расчётом исчисленных налогов.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496234" y="170329"/>
            <a:ext cx="7906872" cy="1138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 flipV="1">
            <a:off x="506152" y="1314388"/>
            <a:ext cx="10923848" cy="1"/>
          </a:xfrm>
          <a:prstGeom prst="line">
            <a:avLst/>
          </a:prstGeom>
          <a:ln>
            <a:solidFill>
              <a:srgbClr val="FF1111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29891239-EA1F-4A30-BBBF-72C83E031A5C}"/>
              </a:ext>
            </a:extLst>
          </p:cNvPr>
          <p:cNvPicPr/>
          <p:nvPr/>
        </p:nvPicPr>
        <p:blipFill>
          <a:blip r:embed="rId2"/>
          <a:srcRect b="14181"/>
          <a:stretch/>
        </p:blipFill>
        <p:spPr>
          <a:xfrm>
            <a:off x="506152" y="401000"/>
            <a:ext cx="2861888" cy="913388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1803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/>
          <p:cNvSpPr/>
          <p:nvPr/>
        </p:nvSpPr>
        <p:spPr>
          <a:xfrm>
            <a:off x="8239760" y="1405449"/>
            <a:ext cx="3190240" cy="3145852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10220960" y="4927600"/>
            <a:ext cx="1971040" cy="193040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6151" y="1825624"/>
            <a:ext cx="10986601" cy="4646893"/>
          </a:xfrm>
        </p:spPr>
        <p:txBody>
          <a:bodyPr>
            <a:normAutofit fontScale="77500" lnSpcReduction="20000"/>
          </a:bodyPr>
          <a:lstStyle/>
          <a:p>
            <a:pPr algn="just">
              <a:buNone/>
            </a:pPr>
            <a:r>
              <a:rPr lang="ru-RU" altLang="ru-RU" dirty="0"/>
              <a:t>    Организации и индивидуальные предприниматели, исполняющие обязанности налогового агента по налогу на доходы физических лиц, </a:t>
            </a:r>
            <a:br>
              <a:rPr lang="ru-RU" altLang="ru-RU" dirty="0"/>
            </a:br>
            <a:r>
              <a:rPr lang="ru-RU" altLang="ru-RU" b="1" dirty="0"/>
              <a:t>в уведомлении об исчисленных суммах налогов, авансовых платежей по налогам, сборов, страховых взносов указывают</a:t>
            </a:r>
            <a:r>
              <a:rPr lang="ru-RU" altLang="ru-RU" dirty="0"/>
              <a:t> в том числе </a:t>
            </a:r>
            <a:r>
              <a:rPr lang="ru-RU" altLang="ru-RU" b="1" dirty="0"/>
              <a:t>информацию</a:t>
            </a:r>
            <a:r>
              <a:rPr lang="ru-RU" altLang="ru-RU" dirty="0"/>
              <a:t> о суммах налога на доходы физических лиц, исчисленных и удержанных ими </a:t>
            </a:r>
            <a:r>
              <a:rPr lang="ru-RU" altLang="ru-RU" b="1" dirty="0"/>
              <a:t>за период с 23-го числа месяца, предшествующего месяцу, в котором представлено указанное уведомление, по 22-е число текущего месяца.</a:t>
            </a:r>
          </a:p>
          <a:p>
            <a:pPr algn="just">
              <a:buNone/>
            </a:pPr>
            <a:r>
              <a:rPr lang="ru-RU" altLang="ru-RU" dirty="0"/>
              <a:t/>
            </a:r>
            <a:br>
              <a:rPr lang="ru-RU" altLang="ru-RU" dirty="0"/>
            </a:br>
            <a:r>
              <a:rPr lang="ru-RU" altLang="ru-RU" dirty="0"/>
              <a:t>В отношении сумм налогов на доходы физических лиц, </a:t>
            </a:r>
            <a:r>
              <a:rPr lang="ru-RU" altLang="ru-RU" b="1" dirty="0"/>
              <a:t>исчисленных </a:t>
            </a:r>
            <a:br>
              <a:rPr lang="ru-RU" altLang="ru-RU" b="1" dirty="0"/>
            </a:br>
            <a:r>
              <a:rPr lang="ru-RU" altLang="ru-RU" b="1" dirty="0"/>
              <a:t>и удержанных налоговыми агентами за период с 23 декабря по 31 декабря</a:t>
            </a:r>
            <a:r>
              <a:rPr lang="ru-RU" altLang="ru-RU" dirty="0"/>
              <a:t>, </a:t>
            </a:r>
            <a:r>
              <a:rPr lang="ru-RU" altLang="ru-RU" b="1" dirty="0"/>
              <a:t>уведомление</a:t>
            </a:r>
            <a:r>
              <a:rPr lang="ru-RU" altLang="ru-RU" dirty="0"/>
              <a:t> об исчисленных суммах налогов, авансовых платежей по налогам, сборов, страховых взносов </a:t>
            </a:r>
            <a:r>
              <a:rPr lang="ru-RU" altLang="ru-RU" b="1" dirty="0"/>
              <a:t>представляется не позднее последнего рабочего дня года</a:t>
            </a:r>
            <a:r>
              <a:rPr lang="ru-RU" altLang="ru-RU" dirty="0"/>
              <a:t>. </a:t>
            </a:r>
          </a:p>
          <a:p>
            <a:pPr algn="just">
              <a:buNone/>
            </a:pPr>
            <a:endParaRPr lang="ru-RU" altLang="ru-RU" dirty="0"/>
          </a:p>
          <a:p>
            <a:pPr algn="just">
              <a:buNone/>
            </a:pPr>
            <a:r>
              <a:rPr lang="ru-RU" altLang="ru-RU" dirty="0"/>
              <a:t>    Форма и форматы уведомления об исчисленных суммах налогов, авансовых платежей по налогам, сборов, страховых взносов утверждаются федеральным органом исполнительной власти, уполномоченным по контролю и надзору в области налогов и сборов.</a:t>
            </a:r>
          </a:p>
          <a:p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444240" y="302372"/>
            <a:ext cx="790956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H="1" flipV="1">
            <a:off x="506152" y="1314388"/>
            <a:ext cx="10923848" cy="1"/>
          </a:xfrm>
          <a:prstGeom prst="line">
            <a:avLst/>
          </a:prstGeom>
          <a:ln>
            <a:solidFill>
              <a:srgbClr val="FF1111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6" name="Рисунок 9">
            <a:extLst>
              <a:ext uri="{FF2B5EF4-FFF2-40B4-BE49-F238E27FC236}">
                <a16:creationId xmlns:a16="http://schemas.microsoft.com/office/drawing/2014/main" xmlns="" id="{29891239-EA1F-4A30-BBBF-72C83E031A5C}"/>
              </a:ext>
            </a:extLst>
          </p:cNvPr>
          <p:cNvPicPr/>
          <p:nvPr/>
        </p:nvPicPr>
        <p:blipFill>
          <a:blip r:embed="rId2"/>
          <a:srcRect b="14181"/>
          <a:stretch/>
        </p:blipFill>
        <p:spPr>
          <a:xfrm>
            <a:off x="506152" y="401000"/>
            <a:ext cx="2861888" cy="913388"/>
          </a:xfrm>
          <a:prstGeom prst="rect">
            <a:avLst/>
          </a:prstGeom>
          <a:ln>
            <a:noFill/>
          </a:ln>
        </p:spPr>
      </p:pic>
      <p:sp>
        <p:nvSpPr>
          <p:cNvPr id="10" name="Прямоугольник 9"/>
          <p:cNvSpPr/>
          <p:nvPr/>
        </p:nvSpPr>
        <p:spPr>
          <a:xfrm>
            <a:off x="4249271" y="134471"/>
            <a:ext cx="70104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3200" b="1" dirty="0">
                <a:ea typeface="Yu Gothic UI Light" pitchFamily="34" charset="-128"/>
              </a:rPr>
              <a:t>Ст.58 НК РФ</a:t>
            </a:r>
            <a:r>
              <a:rPr lang="en-US" altLang="ru-RU" sz="3200" b="1" i="1" dirty="0">
                <a:ea typeface="Yu Gothic UI Light" pitchFamily="34" charset="-128"/>
              </a:rPr>
              <a:t>.</a:t>
            </a:r>
            <a:r>
              <a:rPr lang="ru-RU" altLang="ru-RU" sz="3200" b="1" i="1" dirty="0">
                <a:ea typeface="Yu Gothic UI Light" pitchFamily="34" charset="-128"/>
              </a:rPr>
              <a:t> </a:t>
            </a:r>
            <a:r>
              <a:rPr lang="ru-RU" altLang="ru-RU" sz="3200" b="1" dirty="0">
                <a:ea typeface="Yu Gothic UI Light" pitchFamily="34" charset="-128"/>
              </a:rPr>
              <a:t>Порядок уплаты налогов, сборов, страховых взносов.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2362278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Содержимое 1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80034040"/>
              </p:ext>
            </p:extLst>
          </p:nvPr>
        </p:nvGraphicFramePr>
        <p:xfrm>
          <a:off x="595422" y="1443318"/>
          <a:ext cx="10834578" cy="50118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172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41728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55052">
                <a:tc>
                  <a:txBody>
                    <a:bodyPr/>
                    <a:lstStyle/>
                    <a:p>
                      <a:pPr fontAlgn="t"/>
                      <a:r>
                        <a:rPr lang="ru-RU" dirty="0"/>
                        <a:t>Период удержания НДФЛ </a:t>
                      </a:r>
                    </a:p>
                  </a:txBody>
                  <a:tcPr marL="45720" marR="45720" marT="3048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dirty="0"/>
                        <a:t>Срок подачи уведомления</a:t>
                      </a:r>
                      <a:r>
                        <a:rPr lang="ru-RU" baseline="0" dirty="0"/>
                        <a:t> </a:t>
                      </a:r>
                      <a:endParaRPr lang="ru-RU" dirty="0"/>
                    </a:p>
                  </a:txBody>
                  <a:tcPr marL="45720" marR="45720" marT="3048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430">
                <a:tc>
                  <a:txBody>
                    <a:bodyPr/>
                    <a:lstStyle/>
                    <a:p>
                      <a:pPr fontAlgn="t"/>
                      <a:r>
                        <a:rPr lang="ru-RU" dirty="0"/>
                        <a:t>С 01.01</a:t>
                      </a:r>
                      <a:r>
                        <a:rPr lang="ru-RU" baseline="0" dirty="0"/>
                        <a:t>  по </a:t>
                      </a:r>
                      <a:r>
                        <a:rPr lang="ru-RU" dirty="0"/>
                        <a:t>22.01</a:t>
                      </a:r>
                    </a:p>
                  </a:txBody>
                  <a:tcPr marL="45720" marR="45720" marT="3048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dirty="0"/>
                        <a:t>25</a:t>
                      </a:r>
                      <a:r>
                        <a:rPr lang="ru-RU" baseline="0" dirty="0"/>
                        <a:t> января 2023 </a:t>
                      </a:r>
                      <a:endParaRPr lang="ru-RU" dirty="0"/>
                    </a:p>
                  </a:txBody>
                  <a:tcPr marL="45720" marR="45720" marT="3048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0430">
                <a:tc>
                  <a:txBody>
                    <a:bodyPr/>
                    <a:lstStyle/>
                    <a:p>
                      <a:pPr fontAlgn="t"/>
                      <a:r>
                        <a:rPr lang="ru-RU" dirty="0"/>
                        <a:t>С 23.01 по 22.02</a:t>
                      </a:r>
                    </a:p>
                  </a:txBody>
                  <a:tcPr marL="45720" marR="45720" marT="3048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dirty="0"/>
                        <a:t>27 февраля 2023 </a:t>
                      </a:r>
                    </a:p>
                  </a:txBody>
                  <a:tcPr marL="45720" marR="45720" marT="3048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50430">
                <a:tc>
                  <a:txBody>
                    <a:bodyPr/>
                    <a:lstStyle/>
                    <a:p>
                      <a:pPr fontAlgn="t"/>
                      <a:r>
                        <a:rPr lang="ru-RU" dirty="0"/>
                        <a:t>С 23.02</a:t>
                      </a:r>
                      <a:r>
                        <a:rPr lang="ru-RU" baseline="0" dirty="0"/>
                        <a:t> по </a:t>
                      </a:r>
                      <a:r>
                        <a:rPr lang="ru-RU" dirty="0"/>
                        <a:t>22.03</a:t>
                      </a:r>
                    </a:p>
                  </a:txBody>
                  <a:tcPr marL="45720" marR="45720" marT="3048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dirty="0"/>
                        <a:t>27 марта 2023 </a:t>
                      </a:r>
                    </a:p>
                  </a:txBody>
                  <a:tcPr marL="45720" marR="45720" marT="3048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50430">
                <a:tc>
                  <a:txBody>
                    <a:bodyPr/>
                    <a:lstStyle/>
                    <a:p>
                      <a:pPr fontAlgn="t"/>
                      <a:r>
                        <a:rPr lang="ru-RU" dirty="0"/>
                        <a:t>С 23.03</a:t>
                      </a:r>
                      <a:r>
                        <a:rPr lang="ru-RU" baseline="0" dirty="0"/>
                        <a:t> по </a:t>
                      </a:r>
                      <a:r>
                        <a:rPr lang="ru-RU" dirty="0"/>
                        <a:t>22.04</a:t>
                      </a:r>
                    </a:p>
                  </a:txBody>
                  <a:tcPr marL="45720" marR="45720" marT="3048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dirty="0"/>
                        <a:t>25</a:t>
                      </a:r>
                      <a:r>
                        <a:rPr lang="ru-RU" baseline="0" dirty="0"/>
                        <a:t> апреля 2023</a:t>
                      </a:r>
                      <a:endParaRPr lang="ru-RU" dirty="0"/>
                    </a:p>
                  </a:txBody>
                  <a:tcPr marL="45720" marR="45720" marT="3048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50430">
                <a:tc>
                  <a:txBody>
                    <a:bodyPr/>
                    <a:lstStyle/>
                    <a:p>
                      <a:pPr fontAlgn="t"/>
                      <a:r>
                        <a:rPr lang="ru-RU" dirty="0"/>
                        <a:t>С 23.04</a:t>
                      </a:r>
                      <a:r>
                        <a:rPr lang="ru-RU" baseline="0" dirty="0"/>
                        <a:t> по 2</a:t>
                      </a:r>
                      <a:r>
                        <a:rPr lang="ru-RU" dirty="0"/>
                        <a:t>2.05</a:t>
                      </a:r>
                    </a:p>
                  </a:txBody>
                  <a:tcPr marL="45720" marR="45720" marT="3048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dirty="0"/>
                        <a:t>25 мая 2023</a:t>
                      </a:r>
                    </a:p>
                  </a:txBody>
                  <a:tcPr marL="45720" marR="45720" marT="3048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50430">
                <a:tc>
                  <a:txBody>
                    <a:bodyPr/>
                    <a:lstStyle/>
                    <a:p>
                      <a:pPr fontAlgn="t"/>
                      <a:r>
                        <a:rPr lang="ru-RU" dirty="0"/>
                        <a:t>С 23.05</a:t>
                      </a:r>
                      <a:r>
                        <a:rPr lang="ru-RU" baseline="0" dirty="0"/>
                        <a:t> по </a:t>
                      </a:r>
                      <a:r>
                        <a:rPr lang="ru-RU" dirty="0"/>
                        <a:t>22.06</a:t>
                      </a:r>
                    </a:p>
                  </a:txBody>
                  <a:tcPr marL="45720" marR="45720" marT="3048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dirty="0"/>
                        <a:t>26</a:t>
                      </a:r>
                      <a:r>
                        <a:rPr lang="ru-RU" baseline="0" dirty="0"/>
                        <a:t> июня 2023</a:t>
                      </a:r>
                      <a:endParaRPr lang="ru-RU" dirty="0"/>
                    </a:p>
                  </a:txBody>
                  <a:tcPr marL="45720" marR="45720" marT="30480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50430">
                <a:tc>
                  <a:txBody>
                    <a:bodyPr/>
                    <a:lstStyle/>
                    <a:p>
                      <a:pPr fontAlgn="t"/>
                      <a:r>
                        <a:rPr lang="ru-RU" dirty="0"/>
                        <a:t>С 23.06</a:t>
                      </a:r>
                      <a:r>
                        <a:rPr lang="ru-RU" baseline="0" dirty="0"/>
                        <a:t> по </a:t>
                      </a:r>
                      <a:r>
                        <a:rPr lang="ru-RU" dirty="0"/>
                        <a:t>22.07</a:t>
                      </a:r>
                    </a:p>
                  </a:txBody>
                  <a:tcPr marL="45720" marR="45720" marT="3048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dirty="0"/>
                        <a:t>25 июля 2023 </a:t>
                      </a:r>
                    </a:p>
                  </a:txBody>
                  <a:tcPr marL="45720" marR="45720" marT="30480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50430">
                <a:tc>
                  <a:txBody>
                    <a:bodyPr/>
                    <a:lstStyle/>
                    <a:p>
                      <a:pPr fontAlgn="t"/>
                      <a:r>
                        <a:rPr lang="ru-RU" dirty="0"/>
                        <a:t>С 23.07</a:t>
                      </a:r>
                      <a:r>
                        <a:rPr lang="ru-RU" baseline="0" dirty="0"/>
                        <a:t> по </a:t>
                      </a:r>
                      <a:r>
                        <a:rPr lang="ru-RU" dirty="0"/>
                        <a:t>22.08</a:t>
                      </a:r>
                    </a:p>
                  </a:txBody>
                  <a:tcPr marL="45720" marR="45720" marT="3048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dirty="0"/>
                        <a:t>25</a:t>
                      </a:r>
                      <a:r>
                        <a:rPr lang="ru-RU" baseline="0" dirty="0"/>
                        <a:t> августа 2023</a:t>
                      </a:r>
                      <a:endParaRPr lang="ru-RU" dirty="0"/>
                    </a:p>
                  </a:txBody>
                  <a:tcPr marL="45720" marR="45720" marT="30480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50430">
                <a:tc>
                  <a:txBody>
                    <a:bodyPr/>
                    <a:lstStyle/>
                    <a:p>
                      <a:pPr fontAlgn="t"/>
                      <a:r>
                        <a:rPr lang="ru-RU" dirty="0"/>
                        <a:t>С 23.08</a:t>
                      </a:r>
                      <a:r>
                        <a:rPr lang="ru-RU" baseline="0" dirty="0"/>
                        <a:t> по </a:t>
                      </a:r>
                      <a:r>
                        <a:rPr lang="ru-RU" dirty="0"/>
                        <a:t>22.09</a:t>
                      </a:r>
                    </a:p>
                  </a:txBody>
                  <a:tcPr marL="45720" marR="45720" marT="3048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dirty="0"/>
                        <a:t>25 сентября 2023 </a:t>
                      </a:r>
                    </a:p>
                  </a:txBody>
                  <a:tcPr marL="45720" marR="45720" marT="30480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50430">
                <a:tc>
                  <a:txBody>
                    <a:bodyPr/>
                    <a:lstStyle/>
                    <a:p>
                      <a:pPr fontAlgn="t"/>
                      <a:r>
                        <a:rPr lang="ru-RU" dirty="0"/>
                        <a:t>С 23.09</a:t>
                      </a:r>
                      <a:r>
                        <a:rPr lang="ru-RU" baseline="0" dirty="0"/>
                        <a:t> по </a:t>
                      </a:r>
                      <a:r>
                        <a:rPr lang="ru-RU" dirty="0"/>
                        <a:t>22.10</a:t>
                      </a:r>
                    </a:p>
                  </a:txBody>
                  <a:tcPr marL="45720" marR="45720" marT="3048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dirty="0"/>
                        <a:t>25 октября 2023</a:t>
                      </a:r>
                    </a:p>
                  </a:txBody>
                  <a:tcPr marL="45720" marR="45720" marT="30480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350430">
                <a:tc>
                  <a:txBody>
                    <a:bodyPr/>
                    <a:lstStyle/>
                    <a:p>
                      <a:pPr fontAlgn="t"/>
                      <a:r>
                        <a:rPr lang="ru-RU" dirty="0"/>
                        <a:t>С 23.10</a:t>
                      </a:r>
                      <a:r>
                        <a:rPr lang="ru-RU" baseline="0" dirty="0"/>
                        <a:t> по </a:t>
                      </a:r>
                      <a:r>
                        <a:rPr lang="ru-RU" dirty="0"/>
                        <a:t>22.11</a:t>
                      </a:r>
                    </a:p>
                  </a:txBody>
                  <a:tcPr marL="45720" marR="45720" marT="3048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dirty="0"/>
                        <a:t>27 ноября 2023</a:t>
                      </a:r>
                    </a:p>
                  </a:txBody>
                  <a:tcPr marL="45720" marR="45720" marT="30480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350430">
                <a:tc>
                  <a:txBody>
                    <a:bodyPr/>
                    <a:lstStyle/>
                    <a:p>
                      <a:pPr fontAlgn="t"/>
                      <a:r>
                        <a:rPr lang="ru-RU" dirty="0"/>
                        <a:t>С 23.11</a:t>
                      </a:r>
                      <a:r>
                        <a:rPr lang="ru-RU" baseline="0" dirty="0"/>
                        <a:t> по </a:t>
                      </a:r>
                      <a:r>
                        <a:rPr lang="ru-RU" dirty="0"/>
                        <a:t>22.12</a:t>
                      </a:r>
                    </a:p>
                  </a:txBody>
                  <a:tcPr marL="45720" marR="45720" marT="3048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dirty="0"/>
                        <a:t>27 декабря</a:t>
                      </a:r>
                      <a:r>
                        <a:rPr lang="ru-RU" baseline="0" dirty="0"/>
                        <a:t> 2023</a:t>
                      </a:r>
                      <a:endParaRPr lang="ru-RU" dirty="0"/>
                    </a:p>
                  </a:txBody>
                  <a:tcPr marL="45720" marR="45720" marT="30480"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350430">
                <a:tc>
                  <a:txBody>
                    <a:bodyPr/>
                    <a:lstStyle/>
                    <a:p>
                      <a:pPr fontAlgn="t"/>
                      <a:r>
                        <a:rPr lang="ru-RU" dirty="0"/>
                        <a:t>С 23.12</a:t>
                      </a:r>
                      <a:r>
                        <a:rPr lang="ru-RU" baseline="0" dirty="0"/>
                        <a:t> по </a:t>
                      </a:r>
                      <a:r>
                        <a:rPr lang="ru-RU" dirty="0"/>
                        <a:t>31.12</a:t>
                      </a:r>
                    </a:p>
                  </a:txBody>
                  <a:tcPr marL="45720" marR="45720" marT="3048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dirty="0"/>
                        <a:t>29 декабря</a:t>
                      </a:r>
                      <a:r>
                        <a:rPr lang="ru-RU" baseline="0" dirty="0"/>
                        <a:t> 2023</a:t>
                      </a:r>
                      <a:endParaRPr lang="ru-RU" dirty="0"/>
                    </a:p>
                  </a:txBody>
                  <a:tcPr marL="45720" marR="45720" marT="30480"/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</a:tbl>
          </a:graphicData>
        </a:graphic>
      </p:graphicFrame>
      <p:sp>
        <p:nvSpPr>
          <p:cNvPr id="7" name="Заголовок 1"/>
          <p:cNvSpPr txBox="1">
            <a:spLocks/>
          </p:cNvSpPr>
          <p:nvPr/>
        </p:nvSpPr>
        <p:spPr>
          <a:xfrm>
            <a:off x="3446481" y="205878"/>
            <a:ext cx="7905078" cy="97958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r" fontAlgn="base">
              <a:lnSpc>
                <a:spcPct val="100000"/>
              </a:lnSpc>
              <a:spcAft>
                <a:spcPct val="0"/>
              </a:spcAft>
            </a:pPr>
            <a:r>
              <a:rPr lang="ru-RU" sz="2400" b="1" dirty="0">
                <a:latin typeface="+mn-lt"/>
                <a:cs typeface="Arial" pitchFamily="34" charset="0"/>
              </a:rPr>
              <a:t>Сроки подачи уведомления об НДФЛ удержанном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 flipV="1">
            <a:off x="506152" y="1314388"/>
            <a:ext cx="10923848" cy="1"/>
          </a:xfrm>
          <a:prstGeom prst="line">
            <a:avLst/>
          </a:prstGeom>
          <a:ln>
            <a:solidFill>
              <a:srgbClr val="FF1111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29891239-EA1F-4A30-BBBF-72C83E031A5C}"/>
              </a:ext>
            </a:extLst>
          </p:cNvPr>
          <p:cNvPicPr/>
          <p:nvPr/>
        </p:nvPicPr>
        <p:blipFill>
          <a:blip r:embed="rId2"/>
          <a:srcRect b="14181"/>
          <a:stretch/>
        </p:blipFill>
        <p:spPr>
          <a:xfrm>
            <a:off x="506152" y="401000"/>
            <a:ext cx="2861888" cy="913388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45986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FCA193">
                  <a:tint val="66000"/>
                  <a:satMod val="160000"/>
                </a:srgbClr>
              </a:gs>
              <a:gs pos="50000">
                <a:srgbClr val="FCA193">
                  <a:tint val="44500"/>
                  <a:satMod val="160000"/>
                </a:srgbClr>
              </a:gs>
              <a:gs pos="100000">
                <a:srgbClr val="FCA193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kern="0" dirty="0">
              <a:latin typeface="Yu Gothic UI Light" pitchFamily="34" charset="-128"/>
              <a:ea typeface="Yu Gothic UI Light" pitchFamily="34" charset="-128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444240" y="365125"/>
            <a:ext cx="790956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 flipV="1">
            <a:off x="506152" y="1314388"/>
            <a:ext cx="10923848" cy="1"/>
          </a:xfrm>
          <a:prstGeom prst="line">
            <a:avLst/>
          </a:prstGeom>
          <a:ln>
            <a:solidFill>
              <a:srgbClr val="FF1111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29891239-EA1F-4A30-BBBF-72C83E031A5C}"/>
              </a:ext>
            </a:extLst>
          </p:cNvPr>
          <p:cNvPicPr/>
          <p:nvPr/>
        </p:nvPicPr>
        <p:blipFill>
          <a:blip r:embed="rId2"/>
          <a:srcRect b="14181"/>
          <a:stretch/>
        </p:blipFill>
        <p:spPr>
          <a:xfrm>
            <a:off x="506152" y="401000"/>
            <a:ext cx="2861888" cy="913388"/>
          </a:xfrm>
          <a:prstGeom prst="rect">
            <a:avLst/>
          </a:prstGeom>
          <a:ln>
            <a:noFill/>
          </a:ln>
        </p:spPr>
      </p:pic>
      <p:pic>
        <p:nvPicPr>
          <p:cNvPr id="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/>
          <a:srcRect l="34121" t="18907" r="15704" b="15803"/>
          <a:stretch/>
        </p:blipFill>
        <p:spPr bwMode="auto">
          <a:xfrm>
            <a:off x="3424518" y="310588"/>
            <a:ext cx="8555427" cy="6262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TextBox 11"/>
          <p:cNvSpPr txBox="1"/>
          <p:nvPr/>
        </p:nvSpPr>
        <p:spPr>
          <a:xfrm>
            <a:off x="367553" y="1649505"/>
            <a:ext cx="287767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kern="0" dirty="0">
                <a:ea typeface="Yu Gothic UI Light" pitchFamily="34" charset="-128"/>
              </a:rPr>
              <a:t>Уведомление в 2023 году</a:t>
            </a:r>
            <a:r>
              <a:rPr lang="ru-RU" b="1" kern="0" dirty="0">
                <a:latin typeface="Yu Gothic UI Light" pitchFamily="34" charset="-128"/>
                <a:ea typeface="Yu Gothic UI Light" pitchFamily="34" charset="-128"/>
              </a:rPr>
              <a:t>.</a:t>
            </a:r>
            <a:br>
              <a:rPr lang="ru-RU" b="1" kern="0" dirty="0">
                <a:latin typeface="Yu Gothic UI Light" pitchFamily="34" charset="-128"/>
                <a:ea typeface="Yu Gothic UI Light" pitchFamily="34" charset="-128"/>
              </a:rPr>
            </a:br>
            <a:endParaRPr lang="ru-RU" b="1" kern="0" dirty="0">
              <a:latin typeface="Yu Gothic UI Light" pitchFamily="34" charset="-128"/>
              <a:ea typeface="Yu Gothic UI Light" pitchFamily="34" charset="-128"/>
            </a:endParaRPr>
          </a:p>
          <a:p>
            <a:pPr algn="ctr"/>
            <a:r>
              <a:rPr lang="ru-RU" b="1" kern="0" dirty="0">
                <a:latin typeface="Yu Gothic UI Light" pitchFamily="34" charset="-128"/>
                <a:ea typeface="Yu Gothic UI Light" pitchFamily="34" charset="-128"/>
              </a:rPr>
              <a:t> Форма, порядок заполнения и формат представления уведомления утверждены </a:t>
            </a:r>
            <a:r>
              <a:rPr lang="en-US" b="1" kern="0" dirty="0">
                <a:latin typeface="Yu Gothic UI Light" pitchFamily="34" charset="-128"/>
                <a:ea typeface="Yu Gothic UI Light" pitchFamily="34" charset="-128"/>
              </a:rPr>
              <a:t/>
            </a:r>
            <a:br>
              <a:rPr lang="en-US" b="1" kern="0" dirty="0">
                <a:latin typeface="Yu Gothic UI Light" pitchFamily="34" charset="-128"/>
                <a:ea typeface="Yu Gothic UI Light" pitchFamily="34" charset="-128"/>
              </a:rPr>
            </a:br>
            <a:r>
              <a:rPr lang="ru-RU" b="1" kern="0" dirty="0">
                <a:latin typeface="Yu Gothic UI Light" pitchFamily="34" charset="-128"/>
                <a:ea typeface="Yu Gothic UI Light" pitchFamily="34" charset="-128"/>
                <a:hlinkClick r:id="rId4"/>
              </a:rPr>
              <a:t>Приказом ФНС России от 02.11.2022 № ЕД-7-8/1047@</a:t>
            </a:r>
            <a:r>
              <a:rPr lang="ru-RU" b="1" kern="0" dirty="0">
                <a:latin typeface="Yu Gothic UI Light" pitchFamily="34" charset="-128"/>
                <a:ea typeface="Yu Gothic UI Light" pitchFamily="34" charset="-128"/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72107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1257</TotalTime>
  <Words>2841</Words>
  <Application>Microsoft Office PowerPoint</Application>
  <PresentationFormat>Широкоэкранный</PresentationFormat>
  <Paragraphs>385</Paragraphs>
  <Slides>49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49</vt:i4>
      </vt:variant>
    </vt:vector>
  </HeadingPairs>
  <TitlesOfParts>
    <vt:vector size="58" baseType="lpstr">
      <vt:lpstr>Arial Unicode MS</vt:lpstr>
      <vt:lpstr>Yu Gothic UI Light</vt:lpstr>
      <vt:lpstr>Yu Gothic UI Semilight</vt:lpstr>
      <vt:lpstr>Arial</vt:lpstr>
      <vt:lpstr>Calibri</vt:lpstr>
      <vt:lpstr>Calibri Light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Аудит-Вела</dc:creator>
  <cp:lastModifiedBy>Учетная запись Майкрософт</cp:lastModifiedBy>
  <cp:revision>158</cp:revision>
  <cp:lastPrinted>2023-02-13T09:10:20Z</cp:lastPrinted>
  <dcterms:created xsi:type="dcterms:W3CDTF">2023-01-25T07:03:43Z</dcterms:created>
  <dcterms:modified xsi:type="dcterms:W3CDTF">2023-02-14T04:46:33Z</dcterms:modified>
</cp:coreProperties>
</file>