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72" r:id="rId3"/>
    <p:sldId id="257" r:id="rId4"/>
    <p:sldId id="260" r:id="rId5"/>
    <p:sldId id="263" r:id="rId6"/>
    <p:sldId id="261" r:id="rId7"/>
    <p:sldId id="264" r:id="rId8"/>
    <p:sldId id="270" r:id="rId9"/>
    <p:sldId id="265" r:id="rId10"/>
    <p:sldId id="266" r:id="rId11"/>
    <p:sldId id="267" r:id="rId12"/>
    <p:sldId id="275" r:id="rId13"/>
    <p:sldId id="262" r:id="rId14"/>
    <p:sldId id="268" r:id="rId15"/>
    <p:sldId id="269" r:id="rId16"/>
    <p:sldId id="274"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713"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y-AM"/>
  <c:clrMapOvr bg1="lt1" tx1="dk1" bg2="lt2" tx2="dk2" accent1="accent1" accent2="accent2" accent3="accent3" accent4="accent4" accent5="accent5" accent6="accent6" hlink="hlink" folHlink="folHlink"/>
  <c:chart>
    <c:plotArea>
      <c:layout/>
      <c:barChart>
        <c:barDir val="col"/>
        <c:grouping val="clustered"/>
        <c:ser>
          <c:idx val="0"/>
          <c:order val="0"/>
          <c:tx>
            <c:strRef>
              <c:f>Лист1!$B$1</c:f>
              <c:strCache>
                <c:ptCount val="1"/>
                <c:pt idx="0">
                  <c:v>2016</c:v>
                </c:pt>
              </c:strCache>
            </c:strRef>
          </c:tx>
          <c:dLbls>
            <c:txPr>
              <a:bodyPr/>
              <a:lstStyle/>
              <a:p>
                <a:pPr>
                  <a:defRPr lang="ru-RU"/>
                </a:pPr>
                <a:endParaRPr lang="hy-AM"/>
              </a:p>
            </c:txPr>
            <c:showVal val="1"/>
          </c:dLbls>
          <c:cat>
            <c:strRef>
              <c:f>Лист1!$A$2:$A$3</c:f>
              <c:strCache>
                <c:ptCount val="2"/>
                <c:pt idx="0">
                  <c:v>Количество проектов-победителей</c:v>
                </c:pt>
                <c:pt idx="1">
                  <c:v>Сумма (млн. руб.)</c:v>
                </c:pt>
              </c:strCache>
            </c:strRef>
          </c:cat>
          <c:val>
            <c:numRef>
              <c:f>Лист1!$B$2:$B$3</c:f>
              <c:numCache>
                <c:formatCode>General</c:formatCode>
                <c:ptCount val="2"/>
                <c:pt idx="0">
                  <c:v>16</c:v>
                </c:pt>
                <c:pt idx="1">
                  <c:v>38.9</c:v>
                </c:pt>
              </c:numCache>
            </c:numRef>
          </c:val>
        </c:ser>
        <c:ser>
          <c:idx val="1"/>
          <c:order val="1"/>
          <c:tx>
            <c:strRef>
              <c:f>Лист1!$C$1</c:f>
              <c:strCache>
                <c:ptCount val="1"/>
                <c:pt idx="0">
                  <c:v>2017</c:v>
                </c:pt>
              </c:strCache>
            </c:strRef>
          </c:tx>
          <c:dLbls>
            <c:txPr>
              <a:bodyPr/>
              <a:lstStyle/>
              <a:p>
                <a:pPr>
                  <a:defRPr lang="ru-RU"/>
                </a:pPr>
                <a:endParaRPr lang="hy-AM"/>
              </a:p>
            </c:txPr>
            <c:showVal val="1"/>
          </c:dLbls>
          <c:cat>
            <c:strRef>
              <c:f>Лист1!$A$2:$A$3</c:f>
              <c:strCache>
                <c:ptCount val="2"/>
                <c:pt idx="0">
                  <c:v>Количество проектов-победителей</c:v>
                </c:pt>
                <c:pt idx="1">
                  <c:v>Сумма (млн. руб.)</c:v>
                </c:pt>
              </c:strCache>
            </c:strRef>
          </c:cat>
          <c:val>
            <c:numRef>
              <c:f>Лист1!$C$2:$C$3</c:f>
              <c:numCache>
                <c:formatCode>General</c:formatCode>
                <c:ptCount val="2"/>
                <c:pt idx="0">
                  <c:v>44</c:v>
                </c:pt>
                <c:pt idx="1">
                  <c:v>55.5</c:v>
                </c:pt>
              </c:numCache>
            </c:numRef>
          </c:val>
        </c:ser>
        <c:ser>
          <c:idx val="2"/>
          <c:order val="2"/>
          <c:tx>
            <c:strRef>
              <c:f>Лист1!$D$1</c:f>
              <c:strCache>
                <c:ptCount val="1"/>
                <c:pt idx="0">
                  <c:v>2018</c:v>
                </c:pt>
              </c:strCache>
            </c:strRef>
          </c:tx>
          <c:dLbls>
            <c:txPr>
              <a:bodyPr/>
              <a:lstStyle/>
              <a:p>
                <a:pPr>
                  <a:defRPr lang="ru-RU"/>
                </a:pPr>
                <a:endParaRPr lang="hy-AM"/>
              </a:p>
            </c:txPr>
            <c:showVal val="1"/>
          </c:dLbls>
          <c:cat>
            <c:strRef>
              <c:f>Лист1!$A$2:$A$3</c:f>
              <c:strCache>
                <c:ptCount val="2"/>
                <c:pt idx="0">
                  <c:v>Количество проектов-победителей</c:v>
                </c:pt>
                <c:pt idx="1">
                  <c:v>Сумма (млн. руб.)</c:v>
                </c:pt>
              </c:strCache>
            </c:strRef>
          </c:cat>
          <c:val>
            <c:numRef>
              <c:f>Лист1!$D$2:$D$3</c:f>
              <c:numCache>
                <c:formatCode>General</c:formatCode>
                <c:ptCount val="2"/>
                <c:pt idx="0">
                  <c:v>55</c:v>
                </c:pt>
                <c:pt idx="1">
                  <c:v>60</c:v>
                </c:pt>
              </c:numCache>
            </c:numRef>
          </c:val>
        </c:ser>
        <c:axId val="67311872"/>
        <c:axId val="67325952"/>
      </c:barChart>
      <c:catAx>
        <c:axId val="67311872"/>
        <c:scaling>
          <c:orientation val="minMax"/>
        </c:scaling>
        <c:axPos val="b"/>
        <c:tickLblPos val="nextTo"/>
        <c:txPr>
          <a:bodyPr/>
          <a:lstStyle/>
          <a:p>
            <a:pPr>
              <a:defRPr lang="ru-RU"/>
            </a:pPr>
            <a:endParaRPr lang="hy-AM"/>
          </a:p>
        </c:txPr>
        <c:crossAx val="67325952"/>
        <c:crosses val="autoZero"/>
        <c:auto val="1"/>
        <c:lblAlgn val="ctr"/>
        <c:lblOffset val="100"/>
      </c:catAx>
      <c:valAx>
        <c:axId val="67325952"/>
        <c:scaling>
          <c:orientation val="minMax"/>
        </c:scaling>
        <c:axPos val="l"/>
        <c:majorGridlines/>
        <c:numFmt formatCode="General" sourceLinked="1"/>
        <c:tickLblPos val="nextTo"/>
        <c:txPr>
          <a:bodyPr/>
          <a:lstStyle/>
          <a:p>
            <a:pPr>
              <a:defRPr lang="ru-RU"/>
            </a:pPr>
            <a:endParaRPr lang="hy-AM"/>
          </a:p>
        </c:txPr>
        <c:crossAx val="67311872"/>
        <c:crosses val="autoZero"/>
        <c:crossBetween val="between"/>
      </c:valAx>
    </c:plotArea>
    <c:legend>
      <c:legendPos val="r"/>
      <c:layout/>
      <c:txPr>
        <a:bodyPr/>
        <a:lstStyle/>
        <a:p>
          <a:pPr>
            <a:defRPr lang="ru-RU"/>
          </a:pPr>
          <a:endParaRPr lang="hy-AM"/>
        </a:p>
      </c:txPr>
    </c:legend>
    <c:plotVisOnly val="1"/>
    <c:dispBlanksAs val="gap"/>
  </c:chart>
  <c:txPr>
    <a:bodyPr/>
    <a:lstStyle/>
    <a:p>
      <a:pPr>
        <a:defRPr sz="2400"/>
      </a:pPr>
      <a:endParaRPr lang="hy-AM"/>
    </a:p>
  </c:txPr>
  <c:externalData r:id="rId2"/>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0.19651</cdr:x>
      <cdr:y>0.33333</cdr:y>
    </cdr:from>
    <cdr:to>
      <cdr:x>0.25078</cdr:x>
      <cdr:y>0.50049</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567415" y="936104"/>
          <a:ext cx="432854" cy="469433"/>
        </a:xfrm>
        <a:prstGeom xmlns:a="http://schemas.openxmlformats.org/drawingml/2006/main" prst="rect">
          <a:avLst/>
        </a:prstGeom>
      </cdr:spPr>
    </cdr:pic>
  </cdr:relSizeAnchor>
  <cdr:relSizeAnchor xmlns:cdr="http://schemas.openxmlformats.org/drawingml/2006/chartDrawing">
    <cdr:from>
      <cdr:x>0.58471</cdr:x>
      <cdr:y>0.15385</cdr:y>
    </cdr:from>
    <cdr:to>
      <cdr:x>0.63898</cdr:x>
      <cdr:y>0.321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663759" y="432048"/>
          <a:ext cx="432854" cy="46943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545DDE-D6CA-4AFD-8873-A3EC0C83C17E}" type="datetimeFigureOut">
              <a:rPr lang="ru-RU" smtClean="0"/>
              <a:pPr/>
              <a:t>18.03.2019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412E85-9CF0-407D-9968-3A10B0B35568}" type="slidenum">
              <a:rPr lang="ru-RU" smtClean="0"/>
              <a:pPr/>
              <a:t>‹#›</a:t>
            </a:fld>
            <a:endParaRPr lang="ru-RU"/>
          </a:p>
        </p:txBody>
      </p:sp>
    </p:spTree>
    <p:extLst>
      <p:ext uri="{BB962C8B-B14F-4D97-AF65-F5344CB8AC3E}">
        <p14:creationId xmlns="" xmlns:p14="http://schemas.microsoft.com/office/powerpoint/2010/main" val="3779420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latin typeface="Times New Roman" pitchFamily="18" charset="0"/>
                <a:cs typeface="Times New Roman" pitchFamily="18" charset="0"/>
              </a:rPr>
              <a:t>в 2018 году проведено 4, том числе 1 в формате </a:t>
            </a:r>
            <a:r>
              <a:rPr lang="ru-RU" sz="1200" dirty="0" err="1" smtClean="0">
                <a:latin typeface="Times New Roman" pitchFamily="18" charset="0"/>
                <a:cs typeface="Times New Roman" pitchFamily="18" charset="0"/>
              </a:rPr>
              <a:t>видеоселектора</a:t>
            </a:r>
            <a:r>
              <a:rPr lang="ru-RU" sz="1200" dirty="0" smtClean="0">
                <a:latin typeface="Times New Roman" pitchFamily="18" charset="0"/>
                <a:cs typeface="Times New Roman" pitchFamily="18" charset="0"/>
              </a:rPr>
              <a:t> с представителями муниципальных образований</a:t>
            </a:r>
            <a:endParaRPr lang="ru-RU" dirty="0"/>
          </a:p>
        </p:txBody>
      </p:sp>
      <p:sp>
        <p:nvSpPr>
          <p:cNvPr id="4" name="Номер слайда 3"/>
          <p:cNvSpPr>
            <a:spLocks noGrp="1"/>
          </p:cNvSpPr>
          <p:nvPr>
            <p:ph type="sldNum" sz="quarter" idx="10"/>
          </p:nvPr>
        </p:nvSpPr>
        <p:spPr/>
        <p:txBody>
          <a:bodyPr/>
          <a:lstStyle/>
          <a:p>
            <a:fld id="{61412E85-9CF0-407D-9968-3A10B0B35568}"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6DCE928-5853-4FAD-AEBD-2627B1C6688E}" type="datetimeFigureOut">
              <a:rPr lang="ru-RU" smtClean="0"/>
              <a:pPr/>
              <a:t>18.03.2019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C55E60-D38E-4C2D-8A35-122EEB67F2DD}" type="slidenum">
              <a:rPr lang="ru-RU" smtClean="0"/>
              <a:pPr/>
              <a:t>‹#›</a:t>
            </a:fld>
            <a:endParaRPr lang="ru-RU"/>
          </a:p>
        </p:txBody>
      </p:sp>
    </p:spTree>
    <p:extLst>
      <p:ext uri="{BB962C8B-B14F-4D97-AF65-F5344CB8AC3E}">
        <p14:creationId xmlns="" xmlns:p14="http://schemas.microsoft.com/office/powerpoint/2010/main" val="384985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DCE928-5853-4FAD-AEBD-2627B1C6688E}" type="datetimeFigureOut">
              <a:rPr lang="ru-RU" smtClean="0"/>
              <a:pPr/>
              <a:t>18.03.2019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C55E60-D38E-4C2D-8A35-122EEB67F2DD}" type="slidenum">
              <a:rPr lang="ru-RU" smtClean="0"/>
              <a:pPr/>
              <a:t>‹#›</a:t>
            </a:fld>
            <a:endParaRPr lang="ru-RU"/>
          </a:p>
        </p:txBody>
      </p:sp>
    </p:spTree>
    <p:extLst>
      <p:ext uri="{BB962C8B-B14F-4D97-AF65-F5344CB8AC3E}">
        <p14:creationId xmlns="" xmlns:p14="http://schemas.microsoft.com/office/powerpoint/2010/main" val="371283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DCE928-5853-4FAD-AEBD-2627B1C6688E}" type="datetimeFigureOut">
              <a:rPr lang="ru-RU" smtClean="0"/>
              <a:pPr/>
              <a:t>18.03.2019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C55E60-D38E-4C2D-8A35-122EEB67F2DD}" type="slidenum">
              <a:rPr lang="ru-RU" smtClean="0"/>
              <a:pPr/>
              <a:t>‹#›</a:t>
            </a:fld>
            <a:endParaRPr lang="ru-RU"/>
          </a:p>
        </p:txBody>
      </p:sp>
    </p:spTree>
    <p:extLst>
      <p:ext uri="{BB962C8B-B14F-4D97-AF65-F5344CB8AC3E}">
        <p14:creationId xmlns="" xmlns:p14="http://schemas.microsoft.com/office/powerpoint/2010/main" val="3551973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DCE928-5853-4FAD-AEBD-2627B1C6688E}" type="datetimeFigureOut">
              <a:rPr lang="ru-RU" smtClean="0"/>
              <a:pPr/>
              <a:t>18.03.2019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C55E60-D38E-4C2D-8A35-122EEB67F2DD}" type="slidenum">
              <a:rPr lang="ru-RU" smtClean="0"/>
              <a:pPr/>
              <a:t>‹#›</a:t>
            </a:fld>
            <a:endParaRPr lang="ru-RU"/>
          </a:p>
        </p:txBody>
      </p:sp>
    </p:spTree>
    <p:extLst>
      <p:ext uri="{BB962C8B-B14F-4D97-AF65-F5344CB8AC3E}">
        <p14:creationId xmlns="" xmlns:p14="http://schemas.microsoft.com/office/powerpoint/2010/main" val="70953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6DCE928-5853-4FAD-AEBD-2627B1C6688E}" type="datetimeFigureOut">
              <a:rPr lang="ru-RU" smtClean="0"/>
              <a:pPr/>
              <a:t>18.03.2019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C55E60-D38E-4C2D-8A35-122EEB67F2DD}" type="slidenum">
              <a:rPr lang="ru-RU" smtClean="0"/>
              <a:pPr/>
              <a:t>‹#›</a:t>
            </a:fld>
            <a:endParaRPr lang="ru-RU"/>
          </a:p>
        </p:txBody>
      </p:sp>
    </p:spTree>
    <p:extLst>
      <p:ext uri="{BB962C8B-B14F-4D97-AF65-F5344CB8AC3E}">
        <p14:creationId xmlns="" xmlns:p14="http://schemas.microsoft.com/office/powerpoint/2010/main" val="2590979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6DCE928-5853-4FAD-AEBD-2627B1C6688E}" type="datetimeFigureOut">
              <a:rPr lang="ru-RU" smtClean="0"/>
              <a:pPr/>
              <a:t>18.03.2019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C55E60-D38E-4C2D-8A35-122EEB67F2DD}" type="slidenum">
              <a:rPr lang="ru-RU" smtClean="0"/>
              <a:pPr/>
              <a:t>‹#›</a:t>
            </a:fld>
            <a:endParaRPr lang="ru-RU"/>
          </a:p>
        </p:txBody>
      </p:sp>
    </p:spTree>
    <p:extLst>
      <p:ext uri="{BB962C8B-B14F-4D97-AF65-F5344CB8AC3E}">
        <p14:creationId xmlns="" xmlns:p14="http://schemas.microsoft.com/office/powerpoint/2010/main" val="332725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6DCE928-5853-4FAD-AEBD-2627B1C6688E}" type="datetimeFigureOut">
              <a:rPr lang="ru-RU" smtClean="0"/>
              <a:pPr/>
              <a:t>18.03.2019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AC55E60-D38E-4C2D-8A35-122EEB67F2DD}" type="slidenum">
              <a:rPr lang="ru-RU" smtClean="0"/>
              <a:pPr/>
              <a:t>‹#›</a:t>
            </a:fld>
            <a:endParaRPr lang="ru-RU"/>
          </a:p>
        </p:txBody>
      </p:sp>
    </p:spTree>
    <p:extLst>
      <p:ext uri="{BB962C8B-B14F-4D97-AF65-F5344CB8AC3E}">
        <p14:creationId xmlns="" xmlns:p14="http://schemas.microsoft.com/office/powerpoint/2010/main" val="425189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6DCE928-5853-4FAD-AEBD-2627B1C6688E}" type="datetimeFigureOut">
              <a:rPr lang="ru-RU" smtClean="0"/>
              <a:pPr/>
              <a:t>18.03.2019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AC55E60-D38E-4C2D-8A35-122EEB67F2DD}" type="slidenum">
              <a:rPr lang="ru-RU" smtClean="0"/>
              <a:pPr/>
              <a:t>‹#›</a:t>
            </a:fld>
            <a:endParaRPr lang="ru-RU"/>
          </a:p>
        </p:txBody>
      </p:sp>
    </p:spTree>
    <p:extLst>
      <p:ext uri="{BB962C8B-B14F-4D97-AF65-F5344CB8AC3E}">
        <p14:creationId xmlns="" xmlns:p14="http://schemas.microsoft.com/office/powerpoint/2010/main" val="149293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DCE928-5853-4FAD-AEBD-2627B1C6688E}" type="datetimeFigureOut">
              <a:rPr lang="ru-RU" smtClean="0"/>
              <a:pPr/>
              <a:t>18.03.2019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AC55E60-D38E-4C2D-8A35-122EEB67F2DD}" type="slidenum">
              <a:rPr lang="ru-RU" smtClean="0"/>
              <a:pPr/>
              <a:t>‹#›</a:t>
            </a:fld>
            <a:endParaRPr lang="ru-RU"/>
          </a:p>
        </p:txBody>
      </p:sp>
    </p:spTree>
    <p:extLst>
      <p:ext uri="{BB962C8B-B14F-4D97-AF65-F5344CB8AC3E}">
        <p14:creationId xmlns="" xmlns:p14="http://schemas.microsoft.com/office/powerpoint/2010/main" val="132736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6DCE928-5853-4FAD-AEBD-2627B1C6688E}" type="datetimeFigureOut">
              <a:rPr lang="ru-RU" smtClean="0"/>
              <a:pPr/>
              <a:t>18.03.2019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C55E60-D38E-4C2D-8A35-122EEB67F2DD}" type="slidenum">
              <a:rPr lang="ru-RU" smtClean="0"/>
              <a:pPr/>
              <a:t>‹#›</a:t>
            </a:fld>
            <a:endParaRPr lang="ru-RU"/>
          </a:p>
        </p:txBody>
      </p:sp>
    </p:spTree>
    <p:extLst>
      <p:ext uri="{BB962C8B-B14F-4D97-AF65-F5344CB8AC3E}">
        <p14:creationId xmlns="" xmlns:p14="http://schemas.microsoft.com/office/powerpoint/2010/main" val="1144010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6DCE928-5853-4FAD-AEBD-2627B1C6688E}" type="datetimeFigureOut">
              <a:rPr lang="ru-RU" smtClean="0"/>
              <a:pPr/>
              <a:t>18.03.2019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C55E60-D38E-4C2D-8A35-122EEB67F2DD}" type="slidenum">
              <a:rPr lang="ru-RU" smtClean="0"/>
              <a:pPr/>
              <a:t>‹#›</a:t>
            </a:fld>
            <a:endParaRPr lang="ru-RU"/>
          </a:p>
        </p:txBody>
      </p:sp>
    </p:spTree>
    <p:extLst>
      <p:ext uri="{BB962C8B-B14F-4D97-AF65-F5344CB8AC3E}">
        <p14:creationId xmlns="" xmlns:p14="http://schemas.microsoft.com/office/powerpoint/2010/main" val="3527050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CE928-5853-4FAD-AEBD-2627B1C6688E}" type="datetimeFigureOut">
              <a:rPr lang="ru-RU" smtClean="0"/>
              <a:pPr/>
              <a:t>18.03.2019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55E60-D38E-4C2D-8A35-122EEB67F2DD}" type="slidenum">
              <a:rPr lang="ru-RU" smtClean="0"/>
              <a:pPr/>
              <a:t>‹#›</a:t>
            </a:fld>
            <a:endParaRPr lang="ru-RU"/>
          </a:p>
        </p:txBody>
      </p:sp>
    </p:spTree>
    <p:extLst>
      <p:ext uri="{BB962C8B-B14F-4D97-AF65-F5344CB8AC3E}">
        <p14:creationId xmlns="" xmlns:p14="http://schemas.microsoft.com/office/powerpoint/2010/main" val="1131309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1086;&#1085;&#1083;&#1072;&#1081;&#1085;&#1082;&#1091;&#1088;&#1089;&#1099;.&#1087;&#1088;&#1077;&#1079;&#1080;&#1076;&#1077;&#1085;&#1090;&#1089;&#1082;&#1080;&#1077;&#1075;&#1088;&#1072;&#1085;&#1090;&#1099;.&#1088;&#1092;/"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oprf.ru/ru/press/conference/396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4294967295"/>
          </p:nvPr>
        </p:nvSpPr>
        <p:spPr>
          <a:xfrm>
            <a:off x="0" y="765175"/>
            <a:ext cx="9144000" cy="5327650"/>
          </a:xfrm>
        </p:spPr>
        <p:txBody>
          <a:bodyPr>
            <a:normAutofit/>
          </a:bodyPr>
          <a:lstStyle/>
          <a:p>
            <a:pPr marL="0" indent="0" algn="ctr">
              <a:spcBef>
                <a:spcPts val="0"/>
              </a:spcBef>
              <a:buNone/>
            </a:pPr>
            <a:endParaRPr lang="ru-RU" sz="4000" dirty="0" smtClean="0">
              <a:solidFill>
                <a:schemeClr val="tx2"/>
              </a:solidFill>
              <a:latin typeface="Times New Roman" pitchFamily="18" charset="0"/>
              <a:cs typeface="Times New Roman" pitchFamily="18" charset="0"/>
            </a:endParaRPr>
          </a:p>
          <a:p>
            <a:pPr marL="0" indent="0" algn="ctr">
              <a:spcBef>
                <a:spcPts val="0"/>
              </a:spcBef>
              <a:buNone/>
            </a:pPr>
            <a:r>
              <a:rPr lang="ru-RU" sz="4000" dirty="0" smtClean="0">
                <a:solidFill>
                  <a:schemeClr val="tx2"/>
                </a:solidFill>
                <a:latin typeface="Times New Roman" pitchFamily="18" charset="0"/>
                <a:cs typeface="Times New Roman" pitchFamily="18" charset="0"/>
              </a:rPr>
              <a:t>Участие некоммерческих неправительственных организаций Ростовской области в конкурсе на предоставление грантов Президента Российской Федерации на развитие гражданского общества </a:t>
            </a:r>
          </a:p>
          <a:p>
            <a:pPr marL="0" indent="0" algn="ctr">
              <a:spcBef>
                <a:spcPts val="0"/>
              </a:spcBef>
              <a:buNone/>
            </a:pPr>
            <a:r>
              <a:rPr lang="ru-RU" sz="4000" dirty="0" smtClean="0">
                <a:solidFill>
                  <a:schemeClr val="tx2"/>
                </a:solidFill>
                <a:latin typeface="Times New Roman" pitchFamily="18" charset="0"/>
                <a:cs typeface="Times New Roman" pitchFamily="18" charset="0"/>
              </a:rPr>
              <a:t>в 2017-2018 гг.</a:t>
            </a:r>
            <a:endParaRPr lang="ru-RU" sz="4000" dirty="0">
              <a:solidFill>
                <a:schemeClr val="tx2"/>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5250" y="169656"/>
            <a:ext cx="1420498" cy="1444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1632" y="1052736"/>
            <a:ext cx="7792368" cy="1073298"/>
          </a:xfrm>
        </p:spPr>
        <p:txBody>
          <a:bodyPr>
            <a:normAutofit fontScale="90000"/>
          </a:bodyPr>
          <a:lstStyle/>
          <a:p>
            <a:r>
              <a:rPr lang="ru-RU" dirty="0">
                <a:solidFill>
                  <a:schemeClr val="tx2"/>
                </a:solidFill>
              </a:rPr>
              <a:t>Деятельность ресурсных центров по продвижению конкурса грантов</a:t>
            </a:r>
          </a:p>
        </p:txBody>
      </p:sp>
      <p:sp>
        <p:nvSpPr>
          <p:cNvPr id="3" name="Объект 2"/>
          <p:cNvSpPr>
            <a:spLocks noGrp="1"/>
          </p:cNvSpPr>
          <p:nvPr>
            <p:ph idx="1"/>
          </p:nvPr>
        </p:nvSpPr>
        <p:spPr>
          <a:xfrm>
            <a:off x="457200" y="2204864"/>
            <a:ext cx="8229600" cy="3921299"/>
          </a:xfrm>
        </p:spPr>
        <p:txBody>
          <a:bodyPr>
            <a:normAutofit/>
          </a:bodyPr>
          <a:lstStyle/>
          <a:p>
            <a:r>
              <a:rPr lang="ru-RU" sz="2000" dirty="0"/>
              <a:t>В рамках проектной деятельности осуществляется проведение методических семинаров и тренингов по разработке социальных проектов и написанию заявок на получение целевого финансирования</a:t>
            </a:r>
          </a:p>
          <a:p>
            <a:r>
              <a:rPr lang="ru-RU" sz="2000" dirty="0" smtClean="0"/>
              <a:t>Руководитель проекта – Моисеева Светлана Филипповна 8-905-455-29-44</a:t>
            </a:r>
            <a:endParaRPr lang="ru-RU" sz="2000" dirty="0"/>
          </a:p>
        </p:txBody>
      </p:sp>
      <p:pic>
        <p:nvPicPr>
          <p:cNvPr id="3076" name="Picture 4"/>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7836"/>
          <a:stretch/>
        </p:blipFill>
        <p:spPr bwMode="auto">
          <a:xfrm>
            <a:off x="6913281" y="4249495"/>
            <a:ext cx="2377078" cy="26085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pic>
        <p:nvPicPr>
          <p:cNvPr id="2050"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3350" y="4254258"/>
            <a:ext cx="3490515" cy="25980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457165" y="4249495"/>
            <a:ext cx="3456115" cy="26028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26502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69303"/>
            <a:ext cx="8229600" cy="384011"/>
          </a:xfrm>
        </p:spPr>
        <p:txBody>
          <a:bodyPr>
            <a:normAutofit fontScale="90000"/>
          </a:bodyPr>
          <a:lstStyle/>
          <a:p>
            <a:r>
              <a:rPr lang="ru-RU" dirty="0" smtClean="0">
                <a:solidFill>
                  <a:schemeClr val="tx2"/>
                </a:solidFill>
                <a:latin typeface="Times New Roman" pitchFamily="18" charset="0"/>
                <a:cs typeface="Times New Roman" pitchFamily="18" charset="0"/>
              </a:rPr>
              <a:t>Онлайн-курсы по вопросам </a:t>
            </a:r>
            <a:r>
              <a:rPr lang="ru-RU" dirty="0" err="1" smtClean="0">
                <a:solidFill>
                  <a:schemeClr val="tx2"/>
                </a:solidFill>
                <a:latin typeface="Times New Roman" pitchFamily="18" charset="0"/>
                <a:cs typeface="Times New Roman" pitchFamily="18" charset="0"/>
              </a:rPr>
              <a:t>грантовой</a:t>
            </a:r>
            <a:r>
              <a:rPr lang="ru-RU" dirty="0" smtClean="0">
                <a:solidFill>
                  <a:schemeClr val="tx2"/>
                </a:solidFill>
                <a:latin typeface="Times New Roman" pitchFamily="18" charset="0"/>
                <a:cs typeface="Times New Roman" pitchFamily="18" charset="0"/>
              </a:rPr>
              <a:t> поддержки</a:t>
            </a:r>
            <a:endParaRPr lang="ru-RU" dirty="0">
              <a:solidFill>
                <a:schemeClr val="tx2"/>
              </a:solidFill>
              <a:latin typeface="Times New Roman" pitchFamily="18" charset="0"/>
              <a:cs typeface="Times New Roman" pitchFamily="18" charset="0"/>
            </a:endParaRPr>
          </a:p>
        </p:txBody>
      </p:sp>
      <p:sp>
        <p:nvSpPr>
          <p:cNvPr id="3" name="Объект 2"/>
          <p:cNvSpPr>
            <a:spLocks noGrp="1"/>
          </p:cNvSpPr>
          <p:nvPr>
            <p:ph idx="1"/>
          </p:nvPr>
        </p:nvSpPr>
        <p:spPr>
          <a:xfrm>
            <a:off x="457200" y="2564905"/>
            <a:ext cx="8229600" cy="1656183"/>
          </a:xfrm>
        </p:spPr>
        <p:txBody>
          <a:bodyPr>
            <a:normAutofit fontScale="85000" lnSpcReduction="10000"/>
          </a:bodyPr>
          <a:lstStyle/>
          <a:p>
            <a:r>
              <a:rPr lang="ru-RU" sz="2400" dirty="0" smtClean="0">
                <a:latin typeface="Times New Roman" pitchFamily="18" charset="0"/>
                <a:cs typeface="Times New Roman" pitchFamily="18" charset="0"/>
              </a:rPr>
              <a:t>В 2018 году Фонд </a:t>
            </a:r>
            <a:r>
              <a:rPr lang="ru-RU" sz="2400" dirty="0">
                <a:latin typeface="Times New Roman" pitchFamily="18" charset="0"/>
                <a:cs typeface="Times New Roman" pitchFamily="18" charset="0"/>
              </a:rPr>
              <a:t>президентских грантов выпустил онлайн-курс для представителей некоммерческих организаций «Социальное проектирование: от идеи до президентских </a:t>
            </a:r>
            <a:r>
              <a:rPr lang="ru-RU" sz="2400" dirty="0" smtClean="0">
                <a:latin typeface="Times New Roman" pitchFamily="18" charset="0"/>
                <a:cs typeface="Times New Roman" pitchFamily="18" charset="0"/>
              </a:rPr>
              <a:t>грантов».</a:t>
            </a:r>
          </a:p>
          <a:p>
            <a:r>
              <a:rPr lang="ru-RU" sz="2400" dirty="0">
                <a:latin typeface="Times New Roman" pitchFamily="18" charset="0"/>
                <a:cs typeface="Times New Roman" pitchFamily="18" charset="0"/>
              </a:rPr>
              <a:t>Все уроки бесплатны и доступны на сайте </a:t>
            </a:r>
            <a:r>
              <a:rPr lang="ru-RU" sz="2400" dirty="0" err="1" smtClean="0">
                <a:latin typeface="Times New Roman" pitchFamily="18" charset="0"/>
                <a:cs typeface="Times New Roman" pitchFamily="18" charset="0"/>
                <a:hlinkClick r:id="rId2"/>
              </a:rPr>
              <a:t>онлайнкурсы.президентскиегранты.рф</a:t>
            </a:r>
            <a:r>
              <a:rPr lang="ru-RU" sz="2800" dirty="0" smtClean="0">
                <a:latin typeface="Times New Roman" pitchFamily="18" charset="0"/>
                <a:cs typeface="Times New Roman" pitchFamily="18" charset="0"/>
                <a:hlinkClick r:id="rId2"/>
              </a:rPr>
              <a:t>.</a:t>
            </a:r>
            <a:endParaRPr lang="ru-RU" sz="2800" dirty="0" smtClean="0">
              <a:latin typeface="Times New Roman" pitchFamily="18" charset="0"/>
              <a:cs typeface="Times New Roman" pitchFamily="18" charset="0"/>
            </a:endParaRPr>
          </a:p>
          <a:p>
            <a:pPr marL="0" indent="0">
              <a:buNone/>
            </a:pPr>
            <a:endParaRPr lang="ru-RU" sz="28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4293096"/>
            <a:ext cx="9144000" cy="25649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spTree>
    <p:extLst>
      <p:ext uri="{BB962C8B-B14F-4D97-AF65-F5344CB8AC3E}">
        <p14:creationId xmlns="" xmlns:p14="http://schemas.microsoft.com/office/powerpoint/2010/main" val="4268403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52736"/>
            <a:ext cx="8229600" cy="384011"/>
          </a:xfrm>
        </p:spPr>
        <p:txBody>
          <a:bodyPr>
            <a:normAutofit fontScale="90000"/>
          </a:bodyPr>
          <a:lstStyle/>
          <a:p>
            <a:r>
              <a:rPr lang="ru-RU" dirty="0" smtClean="0">
                <a:solidFill>
                  <a:schemeClr val="tx2"/>
                </a:solidFill>
                <a:latin typeface="Times New Roman" pitchFamily="18" charset="0"/>
                <a:cs typeface="Times New Roman" pitchFamily="18" charset="0"/>
              </a:rPr>
              <a:t>Онлайн-семинар</a:t>
            </a:r>
            <a:endParaRPr lang="ru-RU" dirty="0">
              <a:solidFill>
                <a:schemeClr val="tx2"/>
              </a:solidFill>
              <a:latin typeface="Times New Roman" pitchFamily="18" charset="0"/>
              <a:cs typeface="Times New Roman" pitchFamily="18" charset="0"/>
            </a:endParaRPr>
          </a:p>
        </p:txBody>
      </p:sp>
      <p:sp>
        <p:nvSpPr>
          <p:cNvPr id="3" name="Объект 2"/>
          <p:cNvSpPr>
            <a:spLocks noGrp="1"/>
          </p:cNvSpPr>
          <p:nvPr>
            <p:ph idx="1"/>
          </p:nvPr>
        </p:nvSpPr>
        <p:spPr>
          <a:xfrm>
            <a:off x="179512" y="1772816"/>
            <a:ext cx="3888432" cy="3816424"/>
          </a:xfrm>
        </p:spPr>
        <p:txBody>
          <a:bodyPr>
            <a:normAutofit/>
          </a:bodyPr>
          <a:lstStyle/>
          <a:p>
            <a:pPr marL="0" indent="0">
              <a:buNone/>
            </a:pPr>
            <a:r>
              <a:rPr lang="ru-RU" sz="2400" dirty="0" smtClean="0">
                <a:latin typeface="Times New Roman" pitchFamily="18" charset="0"/>
                <a:cs typeface="Times New Roman" pitchFamily="18" charset="0"/>
              </a:rPr>
              <a:t>В 2019 году Фонд </a:t>
            </a:r>
            <a:r>
              <a:rPr lang="ru-RU" sz="2400" dirty="0">
                <a:latin typeface="Times New Roman" pitchFamily="18" charset="0"/>
                <a:cs typeface="Times New Roman" pitchFamily="18" charset="0"/>
              </a:rPr>
              <a:t>президентских грантов </a:t>
            </a:r>
            <a:r>
              <a:rPr lang="ru-RU" sz="2400" dirty="0" smtClean="0">
                <a:latin typeface="Times New Roman" pitchFamily="18" charset="0"/>
                <a:cs typeface="Times New Roman" pitchFamily="18" charset="0"/>
              </a:rPr>
              <a:t>провел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онлайн-семинар для </a:t>
            </a:r>
            <a:r>
              <a:rPr lang="ru-RU" sz="2400" dirty="0">
                <a:latin typeface="Times New Roman" pitchFamily="18" charset="0"/>
                <a:cs typeface="Times New Roman" pitchFamily="18" charset="0"/>
              </a:rPr>
              <a:t>представителей некоммерческих организаций </a:t>
            </a:r>
            <a:r>
              <a:rPr lang="ru-RU" sz="2400" dirty="0" smtClean="0">
                <a:latin typeface="Times New Roman" pitchFamily="18" charset="0"/>
                <a:cs typeface="Times New Roman" pitchFamily="18" charset="0"/>
              </a:rPr>
              <a:t>«Как </a:t>
            </a:r>
            <a:r>
              <a:rPr lang="ru-RU" sz="2400" dirty="0">
                <a:latin typeface="Times New Roman" pitchFamily="18" charset="0"/>
                <a:cs typeface="Times New Roman" pitchFamily="18" charset="0"/>
              </a:rPr>
              <a:t>победить в конкурсе Фонда президентских грантов</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pic>
        <p:nvPicPr>
          <p:cNvPr id="1026" name="Picture 2" descr="C:\Users\gerasimenko\AppData\Local\Microsoft\Windows\Temporary Internet Files\Content.Outlook\S95IMDKP\Безымянный (3).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69464" y="1889979"/>
            <a:ext cx="5009016" cy="3960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323527" y="5885978"/>
            <a:ext cx="8654953" cy="584775"/>
          </a:xfrm>
          <a:prstGeom prst="rect">
            <a:avLst/>
          </a:prstGeom>
        </p:spPr>
        <p:txBody>
          <a:bodyPr wrap="square">
            <a:spAutoFit/>
          </a:bodyPr>
          <a:lstStyle/>
          <a:p>
            <a:pPr algn="ctr"/>
            <a:r>
              <a:rPr lang="en-US" sz="3200" dirty="0">
                <a:latin typeface="Times New Roman" pitchFamily="18" charset="0"/>
                <a:cs typeface="Times New Roman" pitchFamily="18" charset="0"/>
                <a:hlinkClick r:id="rId4"/>
              </a:rPr>
              <a:t>https://www.oprf.ru/ru/press/conference/3961</a:t>
            </a:r>
            <a:endParaRPr lang="ru-RU" sz="3200" dirty="0">
              <a:latin typeface="Times New Roman" pitchFamily="18" charset="0"/>
              <a:cs typeface="Times New Roman" pitchFamily="18" charset="0"/>
            </a:endParaRPr>
          </a:p>
        </p:txBody>
      </p:sp>
    </p:spTree>
    <p:extLst>
      <p:ext uri="{BB962C8B-B14F-4D97-AF65-F5344CB8AC3E}">
        <p14:creationId xmlns="" xmlns:p14="http://schemas.microsoft.com/office/powerpoint/2010/main" val="802043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82586" y="1178957"/>
            <a:ext cx="7452320" cy="764704"/>
          </a:xfrm>
        </p:spPr>
        <p:txBody>
          <a:bodyPr>
            <a:noAutofit/>
          </a:bodyPr>
          <a:lstStyle/>
          <a:p>
            <a:r>
              <a:rPr lang="ru-RU" sz="4000" dirty="0" smtClean="0">
                <a:solidFill>
                  <a:schemeClr val="tx2"/>
                </a:solidFill>
                <a:latin typeface="Times New Roman" pitchFamily="18" charset="0"/>
                <a:cs typeface="Times New Roman" pitchFamily="18" charset="0"/>
              </a:rPr>
              <a:t>Привлечение НКО к участию в конкурсе</a:t>
            </a:r>
            <a:endParaRPr lang="ru-RU" sz="4000" dirty="0">
              <a:solidFill>
                <a:schemeClr val="tx2"/>
              </a:solidFill>
              <a:latin typeface="Times New Roman" pitchFamily="18" charset="0"/>
              <a:cs typeface="Times New Roman" pitchFamily="18" charset="0"/>
            </a:endParaRPr>
          </a:p>
        </p:txBody>
      </p:sp>
      <p:sp>
        <p:nvSpPr>
          <p:cNvPr id="7" name="Содержимое 6"/>
          <p:cNvSpPr>
            <a:spLocks noGrp="1"/>
          </p:cNvSpPr>
          <p:nvPr>
            <p:ph idx="1"/>
          </p:nvPr>
        </p:nvSpPr>
        <p:spPr>
          <a:xfrm>
            <a:off x="395536" y="2276872"/>
            <a:ext cx="8229600" cy="3168352"/>
          </a:xfrm>
        </p:spPr>
        <p:txBody>
          <a:bodyPr>
            <a:noAutofit/>
          </a:bodyPr>
          <a:lstStyle/>
          <a:p>
            <a:pPr algn="just">
              <a:lnSpc>
                <a:spcPct val="120000"/>
              </a:lnSpc>
              <a:spcBef>
                <a:spcPts val="0"/>
              </a:spcBef>
              <a:spcAft>
                <a:spcPts val="1200"/>
              </a:spcAft>
            </a:pPr>
            <a:r>
              <a:rPr lang="ru-RU" sz="2400" dirty="0" smtClean="0">
                <a:latin typeface="Times New Roman" pitchFamily="18" charset="0"/>
                <a:cs typeface="Times New Roman" pitchFamily="18" charset="0"/>
              </a:rPr>
              <a:t>Информирование НКО о начале приема заявок в конкурсе грантов посредством рассылки писем в муниципальные образования, а также самим НКО, размещения информации на специализированных сайтах в сети Интернет</a:t>
            </a:r>
          </a:p>
          <a:p>
            <a:pPr algn="just">
              <a:lnSpc>
                <a:spcPct val="120000"/>
              </a:lnSpc>
              <a:spcBef>
                <a:spcPts val="0"/>
              </a:spcBef>
              <a:spcAft>
                <a:spcPts val="1200"/>
              </a:spcAft>
            </a:pPr>
            <a:r>
              <a:rPr lang="ru-RU" sz="2400" dirty="0" smtClean="0">
                <a:latin typeface="Times New Roman" pitchFamily="18" charset="0"/>
                <a:cs typeface="Times New Roman" pitchFamily="18" charset="0"/>
              </a:rPr>
              <a:t>Проведение методических семинаров по вопросам участия НКО в конкурсе грантов</a:t>
            </a:r>
          </a:p>
          <a:p>
            <a:pPr algn="just">
              <a:lnSpc>
                <a:spcPct val="120000"/>
              </a:lnSpc>
              <a:spcBef>
                <a:spcPts val="0"/>
              </a:spcBef>
              <a:spcAft>
                <a:spcPts val="1200"/>
              </a:spcAft>
            </a:pPr>
            <a:r>
              <a:rPr lang="ru-RU" sz="2400" dirty="0" smtClean="0">
                <a:latin typeface="Times New Roman" pitchFamily="18" charset="0"/>
                <a:cs typeface="Times New Roman" pitchFamily="18" charset="0"/>
              </a:rPr>
              <a:t>Популяризация конкурса грантов посредством размещения информации о его итогах на специализированных сайтах</a:t>
            </a:r>
            <a:endParaRPr lang="ru-RU" sz="2400" dirty="0">
              <a:latin typeface="Times New Roman" pitchFamily="18" charset="0"/>
              <a:cs typeface="Times New Roman" pitchFamily="18" charset="0"/>
            </a:endParaRPr>
          </a:p>
        </p:txBody>
      </p:sp>
      <p:pic>
        <p:nvPicPr>
          <p:cNvPr id="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989809"/>
            <a:ext cx="6851104" cy="1143000"/>
          </a:xfrm>
        </p:spPr>
        <p:txBody>
          <a:bodyPr>
            <a:normAutofit fontScale="90000"/>
          </a:bodyPr>
          <a:lstStyle/>
          <a:p>
            <a:r>
              <a:rPr lang="ru-RU" dirty="0" smtClean="0">
                <a:solidFill>
                  <a:schemeClr val="tx2"/>
                </a:solidFill>
                <a:latin typeface="Times New Roman" pitchFamily="18" charset="0"/>
                <a:cs typeface="Times New Roman" pitchFamily="18" charset="0"/>
              </a:rPr>
              <a:t>Значение конкурса грантов на местном уровне</a:t>
            </a:r>
            <a:endParaRPr lang="ru-RU" dirty="0">
              <a:solidFill>
                <a:schemeClr val="tx2"/>
              </a:solidFill>
              <a:latin typeface="Times New Roman" pitchFamily="18" charset="0"/>
              <a:cs typeface="Times New Roman" pitchFamily="18" charset="0"/>
            </a:endParaRPr>
          </a:p>
        </p:txBody>
      </p:sp>
      <p:sp>
        <p:nvSpPr>
          <p:cNvPr id="3" name="Объект 2"/>
          <p:cNvSpPr>
            <a:spLocks noGrp="1"/>
          </p:cNvSpPr>
          <p:nvPr>
            <p:ph idx="1"/>
          </p:nvPr>
        </p:nvSpPr>
        <p:spPr>
          <a:xfrm>
            <a:off x="457200" y="2204864"/>
            <a:ext cx="8229600" cy="2645563"/>
          </a:xfrm>
        </p:spPr>
        <p:txBody>
          <a:bodyPr>
            <a:normAutofit/>
          </a:bodyPr>
          <a:lstStyle/>
          <a:p>
            <a:r>
              <a:rPr lang="ru-RU" sz="2000" dirty="0" smtClean="0"/>
              <a:t>Конкурс грантов – инструмент решения вопросов местного значения</a:t>
            </a:r>
          </a:p>
          <a:p>
            <a:r>
              <a:rPr lang="ru-RU" sz="2000" dirty="0" smtClean="0"/>
              <a:t>Реализация проектов-победителей муниципальными НКО позволяет решать часть социально-экономических проблем местного уровня</a:t>
            </a:r>
          </a:p>
          <a:p>
            <a:r>
              <a:rPr lang="ru-RU" sz="2000" dirty="0" smtClean="0"/>
              <a:t>Участие в проектах конкурса грантов – эффективный социальный лифт для волонтеров и активных граждан</a:t>
            </a:r>
            <a:endParaRPr lang="ru-RU" sz="2000"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869160"/>
            <a:ext cx="2645554" cy="1988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46525" y="4850427"/>
            <a:ext cx="3509651" cy="20105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56176" y="4869160"/>
            <a:ext cx="2987824" cy="20159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spTree>
    <p:extLst>
      <p:ext uri="{BB962C8B-B14F-4D97-AF65-F5344CB8AC3E}">
        <p14:creationId xmlns="" xmlns:p14="http://schemas.microsoft.com/office/powerpoint/2010/main" val="1330603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24744"/>
            <a:ext cx="7416824" cy="1143000"/>
          </a:xfrm>
        </p:spPr>
        <p:txBody>
          <a:bodyPr>
            <a:normAutofit fontScale="90000"/>
          </a:bodyPr>
          <a:lstStyle/>
          <a:p>
            <a:r>
              <a:rPr lang="ru-RU" dirty="0" smtClean="0">
                <a:solidFill>
                  <a:schemeClr val="tx2"/>
                </a:solidFill>
                <a:latin typeface="Times New Roman" pitchFamily="18" charset="0"/>
                <a:cs typeface="Times New Roman" pitchFamily="18" charset="0"/>
              </a:rPr>
              <a:t>Роль муниципалитетов в популяризации конкурса грантов</a:t>
            </a:r>
            <a:endParaRPr lang="ru-RU" dirty="0">
              <a:solidFill>
                <a:schemeClr val="tx2"/>
              </a:solidFill>
              <a:latin typeface="Times New Roman" pitchFamily="18" charset="0"/>
              <a:cs typeface="Times New Roman" pitchFamily="18" charset="0"/>
            </a:endParaRPr>
          </a:p>
        </p:txBody>
      </p:sp>
      <p:sp>
        <p:nvSpPr>
          <p:cNvPr id="3" name="Объект 2"/>
          <p:cNvSpPr>
            <a:spLocks noGrp="1"/>
          </p:cNvSpPr>
          <p:nvPr>
            <p:ph idx="1"/>
          </p:nvPr>
        </p:nvSpPr>
        <p:spPr>
          <a:xfrm>
            <a:off x="457200" y="2564904"/>
            <a:ext cx="8229600" cy="3561259"/>
          </a:xfrm>
        </p:spPr>
        <p:txBody>
          <a:bodyPr>
            <a:normAutofit fontScale="92500" lnSpcReduction="10000"/>
          </a:bodyPr>
          <a:lstStyle/>
          <a:p>
            <a:r>
              <a:rPr lang="ru-RU" dirty="0" smtClean="0"/>
              <a:t>Выявление социальных проблем на муниципальном уровне</a:t>
            </a:r>
          </a:p>
          <a:p>
            <a:r>
              <a:rPr lang="ru-RU" dirty="0" smtClean="0"/>
              <a:t>Определение НКО, которые реализуют программы, направленные на решение социальных проблем</a:t>
            </a:r>
          </a:p>
          <a:p>
            <a:r>
              <a:rPr lang="ru-RU" dirty="0" smtClean="0"/>
              <a:t>Информация и методическая поддержка НКО</a:t>
            </a:r>
          </a:p>
          <a:p>
            <a:r>
              <a:rPr lang="ru-RU" dirty="0" smtClean="0"/>
              <a:t>Взаимодействие с ресурсными центрами</a:t>
            </a:r>
          </a:p>
          <a:p>
            <a:endParaRPr lang="ru-RU" dirty="0"/>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19672"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spTree>
    <p:extLst>
      <p:ext uri="{BB962C8B-B14F-4D97-AF65-F5344CB8AC3E}">
        <p14:creationId xmlns="" xmlns:p14="http://schemas.microsoft.com/office/powerpoint/2010/main" val="3813578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052736"/>
            <a:ext cx="7825330" cy="1143000"/>
          </a:xfrm>
        </p:spPr>
        <p:txBody>
          <a:bodyPr>
            <a:normAutofit fontScale="90000"/>
          </a:bodyPr>
          <a:lstStyle/>
          <a:p>
            <a:r>
              <a:rPr lang="ru-RU" sz="2000" dirty="0">
                <a:latin typeface="Times New Roman" pitchFamily="18" charset="0"/>
                <a:cs typeface="Times New Roman" pitchFamily="18" charset="0"/>
              </a:rPr>
              <a:t>Форма N 1-СОНКО</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"СВЕДЕНИЯ О ДЕЯТЕЛЬНОСТИ СОЦИАЛЬНО ОРИЕНТИРОВАННОЙ</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НЕКОММЕРЧЕСКОЙ ОРГАНИЗАЦИИ</a:t>
            </a: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59632" y="2276872"/>
            <a:ext cx="6556964" cy="40324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19672"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pic>
        <p:nvPicPr>
          <p:cNvPr id="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7283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Заголовок 4"/>
          <p:cNvSpPr txBox="1">
            <a:spLocks noGrp="1"/>
          </p:cNvSpPr>
          <p:nvPr>
            <p:ph type="title"/>
          </p:nvPr>
        </p:nvSpPr>
        <p:spPr>
          <a:xfrm>
            <a:off x="1763688" y="485027"/>
            <a:ext cx="699512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sp>
        <p:nvSpPr>
          <p:cNvPr id="6" name="Заголовок 1"/>
          <p:cNvSpPr txBox="1">
            <a:spLocks/>
          </p:cNvSpPr>
          <p:nvPr/>
        </p:nvSpPr>
        <p:spPr>
          <a:xfrm>
            <a:off x="1115616" y="1549462"/>
            <a:ext cx="7416824" cy="87142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solidFill>
                  <a:schemeClr val="tx2"/>
                </a:solidFill>
                <a:latin typeface="Times New Roman" pitchFamily="18" charset="0"/>
                <a:cs typeface="Times New Roman" pitchFamily="18" charset="0"/>
              </a:rPr>
              <a:t>Контактная информация</a:t>
            </a:r>
            <a:endParaRPr lang="ru-RU" dirty="0">
              <a:solidFill>
                <a:schemeClr val="tx2"/>
              </a:solidFill>
              <a:latin typeface="Times New Roman" pitchFamily="18" charset="0"/>
              <a:cs typeface="Times New Roman" pitchFamily="18" charset="0"/>
            </a:endParaRPr>
          </a:p>
        </p:txBody>
      </p:sp>
      <p:graphicFrame>
        <p:nvGraphicFramePr>
          <p:cNvPr id="9" name="Таблица 8"/>
          <p:cNvGraphicFramePr>
            <a:graphicFrameLocks noGrp="1"/>
          </p:cNvGraphicFramePr>
          <p:nvPr>
            <p:extLst>
              <p:ext uri="{D42A27DB-BD31-4B8C-83A1-F6EECF244321}">
                <p14:modId xmlns="" xmlns:p14="http://schemas.microsoft.com/office/powerpoint/2010/main" val="763814703"/>
              </p:ext>
            </p:extLst>
          </p:nvPr>
        </p:nvGraphicFramePr>
        <p:xfrm>
          <a:off x="899592" y="2524402"/>
          <a:ext cx="7200800" cy="4025632"/>
        </p:xfrm>
        <a:graphic>
          <a:graphicData uri="http://schemas.openxmlformats.org/drawingml/2006/table">
            <a:tbl>
              <a:tblPr firstRow="1" bandRow="1">
                <a:tableStyleId>{5C22544A-7EE6-4342-B048-85BDC9FD1C3A}</a:tableStyleId>
              </a:tblPr>
              <a:tblGrid>
                <a:gridCol w="4824536"/>
                <a:gridCol w="2376264"/>
              </a:tblGrid>
              <a:tr h="504056">
                <a:tc>
                  <a:txBody>
                    <a:bodyPr/>
                    <a:lstStyle/>
                    <a:p>
                      <a:r>
                        <a:rPr lang="ru-RU" dirty="0" smtClean="0"/>
                        <a:t>Наименование</a:t>
                      </a:r>
                      <a:endParaRPr lang="ru-RU" dirty="0"/>
                    </a:p>
                  </a:txBody>
                  <a:tcPr/>
                </a:tc>
                <a:tc>
                  <a:txBody>
                    <a:bodyPr/>
                    <a:lstStyle/>
                    <a:p>
                      <a:r>
                        <a:rPr lang="ru-RU" dirty="0" smtClean="0"/>
                        <a:t>Контактный телефон</a:t>
                      </a:r>
                      <a:endParaRPr lang="ru-RU" dirty="0"/>
                    </a:p>
                  </a:txBody>
                  <a:tcPr/>
                </a:tc>
              </a:tr>
              <a:tr h="504056">
                <a:tc>
                  <a:txBody>
                    <a:bodyPr/>
                    <a:lstStyle/>
                    <a:p>
                      <a:r>
                        <a:rPr lang="ru-RU" dirty="0" smtClean="0"/>
                        <a:t>Управление социально-политических</a:t>
                      </a:r>
                      <a:r>
                        <a:rPr lang="ru-RU" baseline="0" dirty="0" smtClean="0"/>
                        <a:t> коммуникаций Правительства Ростовской области</a:t>
                      </a:r>
                      <a:endParaRPr lang="ru-RU" dirty="0"/>
                    </a:p>
                  </a:txBody>
                  <a:tcPr/>
                </a:tc>
                <a:tc>
                  <a:txBody>
                    <a:bodyPr/>
                    <a:lstStyle/>
                    <a:p>
                      <a:r>
                        <a:rPr lang="ru-RU" sz="1800" b="0" i="0" kern="1200" dirty="0" smtClean="0">
                          <a:solidFill>
                            <a:schemeClr val="dk1"/>
                          </a:solidFill>
                          <a:effectLst/>
                          <a:latin typeface="+mn-lt"/>
                          <a:ea typeface="+mn-ea"/>
                          <a:cs typeface="+mn-cs"/>
                        </a:rPr>
                        <a:t>8 (863) </a:t>
                      </a:r>
                      <a:r>
                        <a:rPr lang="ru-RU" b="0" dirty="0" smtClean="0"/>
                        <a:t>240-51-27, 240-55-57, 240-11-69</a:t>
                      </a:r>
                      <a:endParaRPr lang="ru-RU" b="0" dirty="0"/>
                    </a:p>
                  </a:txBody>
                  <a:tcPr/>
                </a:tc>
              </a:tr>
              <a:tr h="504056">
                <a:tc>
                  <a:txBody>
                    <a:bodyPr/>
                    <a:lstStyle/>
                    <a:p>
                      <a:r>
                        <a:rPr lang="ru-RU" dirty="0" smtClean="0"/>
                        <a:t>Каменский ресурсный центр - проект «Точка роста НКО» </a:t>
                      </a:r>
                      <a:r>
                        <a:rPr lang="ru-RU" i="1" dirty="0" smtClean="0"/>
                        <a:t>руководитель –</a:t>
                      </a:r>
                      <a:r>
                        <a:rPr lang="ru-RU" i="1" baseline="0" dirty="0" smtClean="0"/>
                        <a:t> Моисеева Светлана Филипповна</a:t>
                      </a:r>
                      <a:endParaRPr lang="ru-RU" i="1" dirty="0"/>
                    </a:p>
                  </a:txBody>
                  <a:tcPr/>
                </a:tc>
                <a:tc>
                  <a:txBody>
                    <a:bodyPr/>
                    <a:lstStyle/>
                    <a:p>
                      <a:r>
                        <a:rPr lang="ru-RU" dirty="0" smtClean="0"/>
                        <a:t>8-905-455-29-44</a:t>
                      </a:r>
                    </a:p>
                    <a:p>
                      <a:endParaRPr lang="ru-RU" dirty="0"/>
                    </a:p>
                  </a:txBody>
                  <a:tcPr/>
                </a:tc>
              </a:tr>
              <a:tr h="934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Ассоциация институтов поддержки проектов гражданского общества и некоммерческого сектора "Региональный ресурсный центр» </a:t>
                      </a:r>
                      <a:r>
                        <a:rPr lang="ru-RU" sz="1800" i="1" dirty="0" smtClean="0"/>
                        <a:t>руководитель</a:t>
                      </a:r>
                      <a:r>
                        <a:rPr lang="ru-RU" sz="1800" i="1" baseline="0" dirty="0" smtClean="0"/>
                        <a:t> </a:t>
                      </a:r>
                      <a:r>
                        <a:rPr lang="ru-RU" sz="1800" i="1" baseline="0" dirty="0" err="1" smtClean="0"/>
                        <a:t>Андриянчик</a:t>
                      </a:r>
                      <a:r>
                        <a:rPr lang="ru-RU" sz="1800" i="1" baseline="0" dirty="0" smtClean="0"/>
                        <a:t> Роман Валерьевич</a:t>
                      </a:r>
                      <a:endParaRPr lang="ru-RU" i="1" dirty="0"/>
                    </a:p>
                  </a:txBody>
                  <a:tcPr/>
                </a:tc>
                <a:tc>
                  <a:txBody>
                    <a:bodyPr/>
                    <a:lstStyle/>
                    <a:p>
                      <a:r>
                        <a:rPr lang="ru-RU" sz="1800" b="0" i="0" kern="1200" dirty="0" smtClean="0">
                          <a:solidFill>
                            <a:schemeClr val="dk1"/>
                          </a:solidFill>
                          <a:effectLst/>
                          <a:latin typeface="+mn-lt"/>
                          <a:ea typeface="+mn-ea"/>
                          <a:cs typeface="+mn-cs"/>
                        </a:rPr>
                        <a:t>8 (863) 203-63-30</a:t>
                      </a:r>
                      <a:endParaRPr lang="ru-RU" b="0" dirty="0"/>
                    </a:p>
                  </a:txBody>
                  <a:tcPr/>
                </a:tc>
              </a:tr>
              <a:tr h="504056">
                <a:tc>
                  <a:txBody>
                    <a:bodyPr/>
                    <a:lstStyle/>
                    <a:p>
                      <a:r>
                        <a:rPr lang="ru-RU" dirty="0" smtClean="0"/>
                        <a:t>Фонд президентских грантов</a:t>
                      </a:r>
                      <a:endParaRPr lang="ru-RU" dirty="0"/>
                    </a:p>
                  </a:txBody>
                  <a:tcPr/>
                </a:tc>
                <a:tc>
                  <a:txBody>
                    <a:bodyPr/>
                    <a:lstStyle/>
                    <a:p>
                      <a:r>
                        <a:rPr lang="ru-RU" dirty="0" smtClean="0"/>
                        <a:t>+7 (495) 150-42-22</a:t>
                      </a:r>
                      <a:endParaRPr lang="ru-RU" dirty="0"/>
                    </a:p>
                  </a:txBody>
                  <a:tcPr/>
                </a:tc>
              </a:tr>
            </a:tbl>
          </a:graphicData>
        </a:graphic>
      </p:graphicFrame>
    </p:spTree>
    <p:extLst>
      <p:ext uri="{BB962C8B-B14F-4D97-AF65-F5344CB8AC3E}">
        <p14:creationId xmlns="" xmlns:p14="http://schemas.microsoft.com/office/powerpoint/2010/main" val="4247781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275463" y="1561066"/>
            <a:ext cx="2394568" cy="17959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39551" y="4437112"/>
            <a:ext cx="2404967" cy="1725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1" y="1576216"/>
            <a:ext cx="5544617" cy="2554545"/>
          </a:xfrm>
          <a:prstGeom prst="rect">
            <a:avLst/>
          </a:prstGeom>
          <a:noFill/>
        </p:spPr>
        <p:txBody>
          <a:bodyPr wrap="square" rtlCol="0">
            <a:spAutoFit/>
          </a:bodyPr>
          <a:lstStyle/>
          <a:p>
            <a:r>
              <a:rPr lang="ru-RU" sz="1600" dirty="0"/>
              <a:t>Фонд президентских грантов уже поддержал почти семь тысяч проектов НКО. Система здесь справедливая и, главное, прозрачная. Сразу видно, на каких основаниях получен грант, какие практические результаты достигнуты. Думаю, будет правильно, если НКО, которые выиграли гранты и успешно реализовали свои проекты, что называется, автоматически, получат и статус исполнителя общественно полезных услуг без избыточных формальностей, поскольку, это понятно, они уже делом доказали свою состоятельность. </a:t>
            </a:r>
            <a:endParaRPr lang="ru-RU" sz="1600" dirty="0" smtClean="0"/>
          </a:p>
          <a:p>
            <a:r>
              <a:rPr lang="ru-RU" sz="1600" i="1" dirty="0" smtClean="0"/>
              <a:t>Из выступления на заседании Госсовета 27.12.2018</a:t>
            </a:r>
            <a:endParaRPr lang="ru-RU" sz="1600" i="1" dirty="0"/>
          </a:p>
        </p:txBody>
      </p:sp>
      <p:sp>
        <p:nvSpPr>
          <p:cNvPr id="9" name="TextBox 8"/>
          <p:cNvSpPr txBox="1"/>
          <p:nvPr/>
        </p:nvSpPr>
        <p:spPr>
          <a:xfrm>
            <a:off x="3450268" y="4341217"/>
            <a:ext cx="5250159" cy="2492990"/>
          </a:xfrm>
          <a:prstGeom prst="rect">
            <a:avLst/>
          </a:prstGeom>
          <a:noFill/>
        </p:spPr>
        <p:txBody>
          <a:bodyPr wrap="square" rtlCol="0">
            <a:spAutoFit/>
          </a:bodyPr>
          <a:lstStyle/>
          <a:p>
            <a:r>
              <a:rPr lang="ru-RU" sz="1600" dirty="0"/>
              <a:t>Сегодня к сектору НКО привлечено внимание и граждан, и </a:t>
            </a:r>
            <a:r>
              <a:rPr lang="ru-RU" sz="1600" dirty="0" smtClean="0"/>
              <a:t>власти. </a:t>
            </a:r>
            <a:r>
              <a:rPr lang="ru-RU" sz="1600" dirty="0"/>
              <a:t>Хотел бы обратить внимание руководителей органов исполнительной власти и местного самоуправления на необходимость оказания максимального информационного и методического содействия НКО по участию в </a:t>
            </a:r>
            <a:r>
              <a:rPr lang="ru-RU" sz="1600" dirty="0" err="1"/>
              <a:t>грантовых</a:t>
            </a:r>
            <a:r>
              <a:rPr lang="ru-RU" sz="1600" dirty="0"/>
              <a:t> </a:t>
            </a:r>
            <a:r>
              <a:rPr lang="ru-RU" sz="1600" dirty="0" smtClean="0"/>
              <a:t>конкурсах</a:t>
            </a:r>
          </a:p>
          <a:p>
            <a:endParaRPr lang="ru-RU" sz="1600" dirty="0"/>
          </a:p>
          <a:p>
            <a:r>
              <a:rPr lang="ru-RU" sz="1400" i="1" dirty="0"/>
              <a:t>Из выступления на </a:t>
            </a:r>
            <a:r>
              <a:rPr lang="ru-RU" sz="1400" i="1" dirty="0" smtClean="0"/>
              <a:t>заседании Общественной палаты Ростовской области  28.12.2017</a:t>
            </a:r>
            <a:endParaRPr lang="ru-RU" sz="1400" i="1" dirty="0"/>
          </a:p>
          <a:p>
            <a:endParaRPr lang="ru-RU" sz="1600" dirty="0"/>
          </a:p>
        </p:txBody>
      </p:sp>
    </p:spTree>
    <p:extLst>
      <p:ext uri="{BB962C8B-B14F-4D97-AF65-F5344CB8AC3E}">
        <p14:creationId xmlns="" xmlns:p14="http://schemas.microsoft.com/office/powerpoint/2010/main" val="1355551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2866" y="1052736"/>
            <a:ext cx="9144000" cy="764704"/>
          </a:xfrm>
        </p:spPr>
        <p:txBody>
          <a:bodyPr>
            <a:noAutofit/>
          </a:bodyPr>
          <a:lstStyle/>
          <a:p>
            <a:r>
              <a:rPr lang="ru-RU" sz="4000" dirty="0" smtClean="0">
                <a:solidFill>
                  <a:schemeClr val="tx2"/>
                </a:solidFill>
                <a:latin typeface="Times New Roman" pitchFamily="18" charset="0"/>
                <a:cs typeface="Times New Roman" pitchFamily="18" charset="0"/>
              </a:rPr>
              <a:t>Информация о конкурсе</a:t>
            </a:r>
            <a:endParaRPr lang="ru-RU" sz="4000" dirty="0">
              <a:solidFill>
                <a:schemeClr val="tx2"/>
              </a:solidFill>
              <a:latin typeface="Times New Roman" pitchFamily="18" charset="0"/>
              <a:cs typeface="Times New Roman" pitchFamily="18" charset="0"/>
            </a:endParaRPr>
          </a:p>
        </p:txBody>
      </p:sp>
      <p:sp>
        <p:nvSpPr>
          <p:cNvPr id="7" name="Содержимое 6"/>
          <p:cNvSpPr>
            <a:spLocks noGrp="1"/>
          </p:cNvSpPr>
          <p:nvPr>
            <p:ph idx="1"/>
          </p:nvPr>
        </p:nvSpPr>
        <p:spPr>
          <a:xfrm>
            <a:off x="467544" y="1772816"/>
            <a:ext cx="8229600" cy="5001419"/>
          </a:xfrm>
        </p:spPr>
        <p:txBody>
          <a:bodyPr>
            <a:normAutofit/>
          </a:bodyPr>
          <a:lstStyle/>
          <a:p>
            <a:pPr marL="0" indent="457200" algn="just">
              <a:spcBef>
                <a:spcPts val="0"/>
              </a:spcBef>
              <a:spcAft>
                <a:spcPts val="1200"/>
              </a:spcAft>
              <a:buNone/>
            </a:pPr>
            <a:r>
              <a:rPr lang="ru-RU" sz="2700" dirty="0" smtClean="0">
                <a:latin typeface="Times New Roman" pitchFamily="18" charset="0"/>
                <a:cs typeface="Times New Roman" pitchFamily="18" charset="0"/>
              </a:rPr>
              <a:t>С 3 апреля 2017 года в России проводится конкурс грантов Президента Российской Федерации на развитие гражданского общества посредством распределения грантов через единый фонд-оператор.</a:t>
            </a:r>
          </a:p>
          <a:p>
            <a:pPr marL="0" indent="457200" algn="just">
              <a:spcBef>
                <a:spcPts val="0"/>
              </a:spcBef>
              <a:spcAft>
                <a:spcPts val="1200"/>
              </a:spcAft>
              <a:buNone/>
            </a:pPr>
            <a:r>
              <a:rPr lang="ru-RU" sz="2700" dirty="0" smtClean="0">
                <a:latin typeface="Times New Roman" pitchFamily="18" charset="0"/>
                <a:cs typeface="Times New Roman" pitchFamily="18" charset="0"/>
              </a:rPr>
              <a:t>Всего в 2017-2018 гг. проведено 4 конкурса.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По итогам 4 конкурсов распределено грантов на сумму более 14,5 млрд рублей. Победителями 4 конкурсов стали 6787 проектов</a:t>
            </a:r>
          </a:p>
          <a:p>
            <a:pPr marL="0" indent="457200" algn="just">
              <a:spcBef>
                <a:spcPts val="0"/>
              </a:spcBef>
              <a:buNone/>
            </a:pPr>
            <a:endParaRPr lang="ru-RU" dirty="0">
              <a:latin typeface="Times New Roman" pitchFamily="18" charset="0"/>
              <a:cs typeface="Times New Roman" pitchFamily="18" charset="0"/>
            </a:endParaRPr>
          </a:p>
        </p:txBody>
      </p:sp>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95536" y="1124744"/>
            <a:ext cx="8676456" cy="1417638"/>
          </a:xfrm>
        </p:spPr>
        <p:txBody>
          <a:bodyPr>
            <a:normAutofit fontScale="90000"/>
          </a:bodyPr>
          <a:lstStyle/>
          <a:p>
            <a:r>
              <a:rPr lang="ru-RU" dirty="0" smtClean="0">
                <a:solidFill>
                  <a:schemeClr val="tx2"/>
                </a:solidFill>
                <a:latin typeface="Times New Roman" pitchFamily="18" charset="0"/>
                <a:cs typeface="Times New Roman" pitchFamily="18" charset="0"/>
              </a:rPr>
              <a:t>Участники конкурса грантов в Ростовской области</a:t>
            </a:r>
            <a:endParaRPr lang="ru-RU" dirty="0">
              <a:solidFill>
                <a:schemeClr val="tx2"/>
              </a:solidFill>
              <a:latin typeface="Times New Roman" pitchFamily="18" charset="0"/>
              <a:cs typeface="Times New Roman" pitchFamily="18" charset="0"/>
            </a:endParaRPr>
          </a:p>
        </p:txBody>
      </p:sp>
      <p:sp>
        <p:nvSpPr>
          <p:cNvPr id="7" name="Содержимое 6"/>
          <p:cNvSpPr>
            <a:spLocks noGrp="1"/>
          </p:cNvSpPr>
          <p:nvPr>
            <p:ph idx="1"/>
          </p:nvPr>
        </p:nvSpPr>
        <p:spPr>
          <a:xfrm>
            <a:off x="395536" y="2636912"/>
            <a:ext cx="8229600" cy="4061048"/>
          </a:xfrm>
        </p:spPr>
        <p:txBody>
          <a:bodyPr>
            <a:normAutofit fontScale="92500" lnSpcReduction="20000"/>
          </a:bodyPr>
          <a:lstStyle/>
          <a:p>
            <a:pPr marL="0" indent="0" algn="ctr">
              <a:spcBef>
                <a:spcPts val="0"/>
              </a:spcBef>
              <a:spcAft>
                <a:spcPts val="1200"/>
              </a:spcAft>
              <a:buNone/>
            </a:pPr>
            <a:r>
              <a:rPr lang="ru-RU" sz="2700" b="1" dirty="0" smtClean="0">
                <a:latin typeface="Times New Roman" pitchFamily="18" charset="0"/>
                <a:cs typeface="Times New Roman" pitchFamily="18" charset="0"/>
              </a:rPr>
              <a:t>2017 год</a:t>
            </a:r>
          </a:p>
          <a:p>
            <a:pPr marL="0" indent="0" algn="ctr">
              <a:spcBef>
                <a:spcPts val="0"/>
              </a:spcBef>
              <a:spcAft>
                <a:spcPts val="1200"/>
              </a:spcAft>
              <a:buNone/>
            </a:pPr>
            <a:r>
              <a:rPr lang="ru-RU" sz="2700" dirty="0" smtClean="0">
                <a:latin typeface="Times New Roman" pitchFamily="18" charset="0"/>
                <a:cs typeface="Times New Roman" pitchFamily="18" charset="0"/>
              </a:rPr>
              <a:t>Первый конкурс – 103 заявки</a:t>
            </a:r>
          </a:p>
          <a:p>
            <a:pPr marL="0" indent="0" algn="ctr">
              <a:spcBef>
                <a:spcPts val="0"/>
              </a:spcBef>
              <a:spcAft>
                <a:spcPts val="1200"/>
              </a:spcAft>
              <a:buNone/>
            </a:pPr>
            <a:r>
              <a:rPr lang="ru-RU" sz="2700" dirty="0" smtClean="0">
                <a:latin typeface="Times New Roman" pitchFamily="18" charset="0"/>
                <a:cs typeface="Times New Roman" pitchFamily="18" charset="0"/>
              </a:rPr>
              <a:t>Второй конкурс – 155 заявок</a:t>
            </a:r>
          </a:p>
          <a:p>
            <a:pPr marL="0" indent="0" algn="ctr">
              <a:spcBef>
                <a:spcPts val="0"/>
              </a:spcBef>
              <a:spcAft>
                <a:spcPts val="1200"/>
              </a:spcAft>
              <a:buNone/>
            </a:pPr>
            <a:r>
              <a:rPr lang="ru-RU" sz="2700" b="1" dirty="0" smtClean="0">
                <a:latin typeface="Times New Roman" pitchFamily="18" charset="0"/>
                <a:cs typeface="Times New Roman" pitchFamily="18" charset="0"/>
              </a:rPr>
              <a:t>2018 год</a:t>
            </a:r>
          </a:p>
          <a:p>
            <a:pPr marL="0" indent="0" algn="ctr">
              <a:spcBef>
                <a:spcPts val="0"/>
              </a:spcBef>
              <a:spcAft>
                <a:spcPts val="1200"/>
              </a:spcAft>
              <a:buNone/>
            </a:pPr>
            <a:r>
              <a:rPr lang="ru-RU" sz="2700" dirty="0" smtClean="0">
                <a:latin typeface="Times New Roman" pitchFamily="18" charset="0"/>
                <a:cs typeface="Times New Roman" pitchFamily="18" charset="0"/>
              </a:rPr>
              <a:t>Первый конкурс – 142 заявки</a:t>
            </a:r>
          </a:p>
          <a:p>
            <a:pPr marL="0" indent="0" algn="ctr">
              <a:spcBef>
                <a:spcPts val="0"/>
              </a:spcBef>
              <a:spcAft>
                <a:spcPts val="1200"/>
              </a:spcAft>
              <a:buNone/>
            </a:pPr>
            <a:r>
              <a:rPr lang="ru-RU" sz="2700" dirty="0" smtClean="0">
                <a:latin typeface="Times New Roman" pitchFamily="18" charset="0"/>
                <a:cs typeface="Times New Roman" pitchFamily="18" charset="0"/>
              </a:rPr>
              <a:t>Второй конкурс – 161 заявка</a:t>
            </a:r>
          </a:p>
          <a:p>
            <a:pPr marL="0" indent="0" algn="ctr">
              <a:spcBef>
                <a:spcPts val="0"/>
              </a:spcBef>
              <a:spcAft>
                <a:spcPts val="1200"/>
              </a:spcAft>
              <a:buNone/>
            </a:pPr>
            <a:endParaRPr lang="ru-RU" sz="2700" dirty="0" smtClean="0">
              <a:latin typeface="Times New Roman" pitchFamily="18" charset="0"/>
              <a:cs typeface="Times New Roman" pitchFamily="18" charset="0"/>
            </a:endParaRPr>
          </a:p>
          <a:p>
            <a:pPr marL="0" indent="0" algn="ctr">
              <a:spcBef>
                <a:spcPts val="0"/>
              </a:spcBef>
              <a:spcAft>
                <a:spcPts val="1200"/>
              </a:spcAft>
              <a:buNone/>
            </a:pPr>
            <a:r>
              <a:rPr lang="ru-RU" sz="2700" dirty="0" smtClean="0">
                <a:latin typeface="Times New Roman" pitchFamily="18" charset="0"/>
                <a:cs typeface="Times New Roman" pitchFamily="18" charset="0"/>
              </a:rPr>
              <a:t>Таким образом,  в 2018 году подано на 45 заявок больше, чем в 2017году, </a:t>
            </a:r>
            <a:r>
              <a:rPr lang="ru-RU" sz="2700" b="1" dirty="0" smtClean="0">
                <a:latin typeface="Times New Roman" pitchFamily="18" charset="0"/>
                <a:cs typeface="Times New Roman" pitchFamily="18" charset="0"/>
              </a:rPr>
              <a:t>рост составил 17,4%</a:t>
            </a:r>
            <a:endParaRPr lang="ru-RU" sz="2700" b="1" dirty="0" smtClean="0"/>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561309"/>
            <a:ext cx="8229600" cy="1143000"/>
          </a:xfrm>
        </p:spPr>
        <p:txBody>
          <a:bodyPr>
            <a:normAutofit fontScale="90000"/>
          </a:bodyPr>
          <a:lstStyle/>
          <a:p>
            <a:r>
              <a:rPr lang="ru-RU" dirty="0" smtClean="0">
                <a:solidFill>
                  <a:schemeClr val="tx2"/>
                </a:solidFill>
                <a:latin typeface="Times New Roman" pitchFamily="18" charset="0"/>
                <a:cs typeface="Times New Roman" pitchFamily="18" charset="0"/>
              </a:rPr>
              <a:t>Итоги конкурса грантов в Ростовской области в 2016-2018 гг.</a:t>
            </a:r>
            <a:endParaRPr lang="ru-RU" dirty="0">
              <a:solidFill>
                <a:schemeClr val="tx2"/>
              </a:solidFill>
              <a:latin typeface="Times New Roman" pitchFamily="18" charset="0"/>
              <a:cs typeface="Times New Roman" pitchFamily="18" charset="0"/>
            </a:endParaRPr>
          </a:p>
        </p:txBody>
      </p:sp>
      <p:sp>
        <p:nvSpPr>
          <p:cNvPr id="6" name="TextBox 5"/>
          <p:cNvSpPr txBox="1"/>
          <p:nvPr/>
        </p:nvSpPr>
        <p:spPr>
          <a:xfrm>
            <a:off x="1258128" y="6237312"/>
            <a:ext cx="7416824" cy="369332"/>
          </a:xfrm>
          <a:prstGeom prst="rect">
            <a:avLst/>
          </a:prstGeom>
          <a:noFill/>
        </p:spPr>
        <p:txBody>
          <a:bodyPr wrap="square" rtlCol="0">
            <a:spAutoFit/>
          </a:bodyPr>
          <a:lstStyle/>
          <a:p>
            <a:r>
              <a:rPr lang="en-US" dirty="0" smtClean="0"/>
              <a:t>* </a:t>
            </a:r>
            <a:r>
              <a:rPr lang="ru-RU" dirty="0" smtClean="0"/>
              <a:t>До 2017 года конкурс проводился  7 независимыми </a:t>
            </a:r>
            <a:r>
              <a:rPr lang="ru-RU" dirty="0" err="1" smtClean="0"/>
              <a:t>грантооператорами</a:t>
            </a:r>
            <a:endParaRPr lang="ru-RU" dirty="0"/>
          </a:p>
        </p:txBody>
      </p:sp>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graphicFrame>
        <p:nvGraphicFramePr>
          <p:cNvPr id="8" name="Диаграмма 7"/>
          <p:cNvGraphicFramePr/>
          <p:nvPr>
            <p:extLst>
              <p:ext uri="{D42A27DB-BD31-4B8C-83A1-F6EECF244321}">
                <p14:modId xmlns="" xmlns:p14="http://schemas.microsoft.com/office/powerpoint/2010/main" val="1368810415"/>
              </p:ext>
            </p:extLst>
          </p:nvPr>
        </p:nvGraphicFramePr>
        <p:xfrm>
          <a:off x="772337" y="2924944"/>
          <a:ext cx="7976127" cy="2808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Таблица 8"/>
          <p:cNvGraphicFramePr>
            <a:graphicFrameLocks noGrp="1"/>
          </p:cNvGraphicFramePr>
          <p:nvPr>
            <p:extLst>
              <p:ext uri="{D42A27DB-BD31-4B8C-83A1-F6EECF244321}">
                <p14:modId xmlns="" xmlns:p14="http://schemas.microsoft.com/office/powerpoint/2010/main" val="2930241794"/>
              </p:ext>
            </p:extLst>
          </p:nvPr>
        </p:nvGraphicFramePr>
        <p:xfrm>
          <a:off x="1187625" y="6667624"/>
          <a:ext cx="6228183" cy="5909451"/>
        </p:xfrm>
        <a:graphic>
          <a:graphicData uri="http://schemas.openxmlformats.org/drawingml/2006/table">
            <a:tbl>
              <a:tblPr firstRow="1" bandRow="1">
                <a:tableStyleId>{5C22544A-7EE6-4342-B048-85BDC9FD1C3A}</a:tableStyleId>
              </a:tblPr>
              <a:tblGrid>
                <a:gridCol w="3384375"/>
                <a:gridCol w="767747"/>
                <a:gridCol w="2076061"/>
              </a:tblGrid>
              <a:tr h="198348">
                <a:tc>
                  <a:txBody>
                    <a:bodyPr/>
                    <a:lstStyle/>
                    <a:p>
                      <a:endParaRPr lang="ru-RU" dirty="0"/>
                    </a:p>
                  </a:txBody>
                  <a:tcPr/>
                </a:tc>
                <a:tc>
                  <a:txBody>
                    <a:bodyPr/>
                    <a:lstStyle/>
                    <a:p>
                      <a:endParaRPr lang="ru-RU"/>
                    </a:p>
                  </a:txBody>
                  <a:tcPr/>
                </a:tc>
                <a:tc>
                  <a:txBody>
                    <a:bodyPr/>
                    <a:lstStyle/>
                    <a:p>
                      <a:endParaRPr lang="ru-RU"/>
                    </a:p>
                  </a:txBody>
                  <a:tcPr/>
                </a:tc>
              </a:tr>
              <a:tr h="2156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itchFamily="18" charset="0"/>
                          <a:cs typeface="Times New Roman" pitchFamily="18" charset="0"/>
                        </a:rPr>
                        <a:t>Хуторское казачье общество "</a:t>
                      </a:r>
                      <a:r>
                        <a:rPr lang="ru-RU" dirty="0" err="1" smtClean="0">
                          <a:latin typeface="Times New Roman" pitchFamily="18" charset="0"/>
                          <a:cs typeface="Times New Roman" pitchFamily="18" charset="0"/>
                        </a:rPr>
                        <a:t>Малокаменское</a:t>
                      </a:r>
                      <a:r>
                        <a:rPr lang="ru-RU" dirty="0" smtClean="0">
                          <a:latin typeface="Times New Roman" pitchFamily="18" charset="0"/>
                          <a:cs typeface="Times New Roman" pitchFamily="18" charset="0"/>
                        </a:rPr>
                        <a:t>" юртового казачьего общества "</a:t>
                      </a:r>
                      <a:r>
                        <a:rPr lang="ru-RU" dirty="0" err="1" smtClean="0">
                          <a:latin typeface="Times New Roman" pitchFamily="18" charset="0"/>
                          <a:cs typeface="Times New Roman" pitchFamily="18" charset="0"/>
                        </a:rPr>
                        <a:t>Глубокинский</a:t>
                      </a:r>
                      <a:r>
                        <a:rPr lang="ru-RU" dirty="0" smtClean="0">
                          <a:latin typeface="Times New Roman" pitchFamily="18" charset="0"/>
                          <a:cs typeface="Times New Roman" pitchFamily="18" charset="0"/>
                        </a:rPr>
                        <a:t> юрт" окружного казачьего общества Донецкий округ войскового казачьего общества "</a:t>
                      </a:r>
                      <a:r>
                        <a:rPr lang="ru-RU" dirty="0" err="1" smtClean="0">
                          <a:latin typeface="Times New Roman" pitchFamily="18" charset="0"/>
                          <a:cs typeface="Times New Roman" pitchFamily="18" charset="0"/>
                        </a:rPr>
                        <a:t>Всевеликое</a:t>
                      </a:r>
                      <a:r>
                        <a:rPr lang="ru-RU" dirty="0" smtClean="0">
                          <a:latin typeface="Times New Roman" pitchFamily="18" charset="0"/>
                          <a:cs typeface="Times New Roman" pitchFamily="18" charset="0"/>
                        </a:rPr>
                        <a:t> войско Донское" </a:t>
                      </a:r>
                    </a:p>
                    <a:p>
                      <a:endParaRPr lang="ru-RU" dirty="0"/>
                    </a:p>
                  </a:txBody>
                  <a:tcPr/>
                </a:tc>
                <a:tc>
                  <a:txBody>
                    <a:bodyPr/>
                    <a:lstStyle/>
                    <a:p>
                      <a:endParaRPr lang="ru-RU"/>
                    </a:p>
                  </a:txBody>
                  <a:tcPr/>
                </a:tc>
                <a:tc>
                  <a:txBody>
                    <a:bodyPr/>
                    <a:lstStyle/>
                    <a:p>
                      <a:endParaRPr lang="ru-RU"/>
                    </a:p>
                  </a:txBody>
                  <a:tcPr/>
                </a:tc>
              </a:tr>
              <a:tr h="2983371">
                <a:tc>
                  <a:txBody>
                    <a:bodyPr/>
                    <a:lstStyle/>
                    <a:p>
                      <a:r>
                        <a:rPr lang="ru-RU" dirty="0" smtClean="0">
                          <a:latin typeface="Times New Roman" pitchFamily="18" charset="0"/>
                          <a:cs typeface="Times New Roman" pitchFamily="18" charset="0"/>
                        </a:rPr>
                        <a:t>Хуторское казачье общество "</a:t>
                      </a:r>
                      <a:r>
                        <a:rPr lang="ru-RU" dirty="0" err="1" smtClean="0">
                          <a:latin typeface="Times New Roman" pitchFamily="18" charset="0"/>
                          <a:cs typeface="Times New Roman" pitchFamily="18" charset="0"/>
                        </a:rPr>
                        <a:t>Волченское</a:t>
                      </a:r>
                      <a:r>
                        <a:rPr lang="ru-RU" dirty="0" smtClean="0">
                          <a:latin typeface="Times New Roman" pitchFamily="18" charset="0"/>
                          <a:cs typeface="Times New Roman" pitchFamily="18" charset="0"/>
                        </a:rPr>
                        <a:t>" юртового казачьего общества "</a:t>
                      </a:r>
                      <a:r>
                        <a:rPr lang="ru-RU" dirty="0" err="1" smtClean="0">
                          <a:latin typeface="Times New Roman" pitchFamily="18" charset="0"/>
                          <a:cs typeface="Times New Roman" pitchFamily="18" charset="0"/>
                        </a:rPr>
                        <a:t>Глубокинский</a:t>
                      </a:r>
                      <a:r>
                        <a:rPr lang="ru-RU" dirty="0" smtClean="0">
                          <a:latin typeface="Times New Roman" pitchFamily="18" charset="0"/>
                          <a:cs typeface="Times New Roman" pitchFamily="18" charset="0"/>
                        </a:rPr>
                        <a:t> юрт" окружного казачьего общества Донецкий округ войскового казачьего общества "</a:t>
                      </a:r>
                      <a:r>
                        <a:rPr lang="ru-RU" dirty="0" err="1" smtClean="0">
                          <a:latin typeface="Times New Roman" pitchFamily="18" charset="0"/>
                          <a:cs typeface="Times New Roman" pitchFamily="18" charset="0"/>
                        </a:rPr>
                        <a:t>Всевеликое</a:t>
                      </a:r>
                      <a:r>
                        <a:rPr lang="ru-RU" dirty="0" smtClean="0">
                          <a:latin typeface="Times New Roman" pitchFamily="18" charset="0"/>
                          <a:cs typeface="Times New Roman" pitchFamily="18" charset="0"/>
                        </a:rPr>
                        <a:t> войско Донское" </a:t>
                      </a:r>
                      <a:endParaRPr lang="ru-RU" dirty="0"/>
                    </a:p>
                  </a:txBody>
                  <a:tcPr/>
                </a:tc>
                <a:tc>
                  <a:txBody>
                    <a:bodyPr/>
                    <a:lstStyle/>
                    <a:p>
                      <a:endParaRPr lang="ru-RU"/>
                    </a:p>
                  </a:txBody>
                  <a:tcPr/>
                </a:tc>
                <a:tc>
                  <a:txBody>
                    <a:bodyPr/>
                    <a:lstStyle/>
                    <a:p>
                      <a:endParaRPr lang="ru-RU" dirty="0"/>
                    </a:p>
                  </a:txBody>
                  <a:tcPr/>
                </a:tc>
              </a:tr>
            </a:tbl>
          </a:graphicData>
        </a:graphic>
      </p:graphicFrame>
    </p:spTree>
    <p:extLst>
      <p:ext uri="{BB962C8B-B14F-4D97-AF65-F5344CB8AC3E}">
        <p14:creationId xmlns="" xmlns:p14="http://schemas.microsoft.com/office/powerpoint/2010/main" val="1748691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980728"/>
            <a:ext cx="8568952" cy="1417638"/>
          </a:xfrm>
        </p:spPr>
        <p:txBody>
          <a:bodyPr>
            <a:noAutofit/>
          </a:bodyPr>
          <a:lstStyle/>
          <a:p>
            <a:r>
              <a:rPr lang="ru-RU" sz="4000" dirty="0">
                <a:solidFill>
                  <a:schemeClr val="tx2"/>
                </a:solidFill>
                <a:latin typeface="Times New Roman" pitchFamily="18" charset="0"/>
                <a:cs typeface="Times New Roman" pitchFamily="18" charset="0"/>
              </a:rPr>
              <a:t>Участие </a:t>
            </a:r>
            <a:r>
              <a:rPr lang="ru-RU" sz="4000" dirty="0" smtClean="0">
                <a:solidFill>
                  <a:schemeClr val="tx2"/>
                </a:solidFill>
                <a:latin typeface="Times New Roman" pitchFamily="18" charset="0"/>
                <a:cs typeface="Times New Roman" pitchFamily="18" charset="0"/>
              </a:rPr>
              <a:t>НКО </a:t>
            </a:r>
            <a:r>
              <a:rPr lang="ru-RU" sz="4000" dirty="0">
                <a:solidFill>
                  <a:schemeClr val="tx2"/>
                </a:solidFill>
                <a:latin typeface="Times New Roman" pitchFamily="18" charset="0"/>
                <a:cs typeface="Times New Roman" pitchFamily="18" charset="0"/>
              </a:rPr>
              <a:t>казачьей направленности в конкурсе грантов</a:t>
            </a:r>
          </a:p>
        </p:txBody>
      </p:sp>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graphicFrame>
        <p:nvGraphicFramePr>
          <p:cNvPr id="3" name="Таблица 2"/>
          <p:cNvGraphicFramePr>
            <a:graphicFrameLocks noGrp="1"/>
          </p:cNvGraphicFramePr>
          <p:nvPr>
            <p:extLst>
              <p:ext uri="{D42A27DB-BD31-4B8C-83A1-F6EECF244321}">
                <p14:modId xmlns="" xmlns:p14="http://schemas.microsoft.com/office/powerpoint/2010/main" val="817196834"/>
              </p:ext>
            </p:extLst>
          </p:nvPr>
        </p:nvGraphicFramePr>
        <p:xfrm>
          <a:off x="611560" y="2564904"/>
          <a:ext cx="8064896" cy="2952329"/>
        </p:xfrm>
        <a:graphic>
          <a:graphicData uri="http://schemas.openxmlformats.org/drawingml/2006/table">
            <a:tbl>
              <a:tblPr firstRow="1" bandRow="1">
                <a:tableStyleId>{5C22544A-7EE6-4342-B048-85BDC9FD1C3A}</a:tableStyleId>
              </a:tblPr>
              <a:tblGrid>
                <a:gridCol w="4387040"/>
                <a:gridCol w="1620620"/>
                <a:gridCol w="2057236"/>
              </a:tblGrid>
              <a:tr h="648857">
                <a:tc>
                  <a:txBody>
                    <a:bodyPr/>
                    <a:lstStyle/>
                    <a:p>
                      <a:r>
                        <a:rPr lang="ru-RU" sz="1800" dirty="0" smtClean="0">
                          <a:effectLst/>
                          <a:latin typeface="Times New Roman" pitchFamily="18" charset="0"/>
                          <a:cs typeface="Times New Roman" pitchFamily="18" charset="0"/>
                        </a:rPr>
                        <a:t>Наименование организации</a:t>
                      </a:r>
                      <a:endParaRPr lang="ru-RU" sz="1800" dirty="0">
                        <a:effectLst/>
                        <a:latin typeface="Times New Roman" pitchFamily="18" charset="0"/>
                        <a:cs typeface="Times New Roman" pitchFamily="18" charset="0"/>
                      </a:endParaRPr>
                    </a:p>
                  </a:txBody>
                  <a:tcPr marL="68580" marR="68580" marT="0" marB="0"/>
                </a:tc>
                <a:tc>
                  <a:txBody>
                    <a:bodyPr/>
                    <a:lstStyle/>
                    <a:p>
                      <a:r>
                        <a:rPr lang="ru-RU" sz="1800" dirty="0" smtClean="0">
                          <a:effectLst/>
                          <a:latin typeface="Times New Roman" pitchFamily="18" charset="0"/>
                          <a:cs typeface="Times New Roman" pitchFamily="18" charset="0"/>
                        </a:rPr>
                        <a:t>Наименование проекта</a:t>
                      </a:r>
                      <a:endParaRPr lang="ru-RU" sz="1800" dirty="0">
                        <a:effectLst/>
                        <a:latin typeface="Times New Roman" pitchFamily="18" charset="0"/>
                        <a:cs typeface="Times New Roman" pitchFamily="18" charset="0"/>
                      </a:endParaRPr>
                    </a:p>
                  </a:txBody>
                  <a:tcPr marL="68580" marR="68580" marT="0" marB="0"/>
                </a:tc>
                <a:tc>
                  <a:txBody>
                    <a:bodyPr/>
                    <a:lstStyle/>
                    <a:p>
                      <a:r>
                        <a:rPr lang="ru-RU" sz="1800" dirty="0" smtClean="0">
                          <a:effectLst/>
                          <a:latin typeface="Times New Roman" pitchFamily="18" charset="0"/>
                          <a:cs typeface="Times New Roman" pitchFamily="18" charset="0"/>
                        </a:rPr>
                        <a:t>Сумма гранта (руб.)</a:t>
                      </a:r>
                      <a:endParaRPr lang="ru-RU" sz="1800" dirty="0">
                        <a:effectLst/>
                        <a:latin typeface="Times New Roman" pitchFamily="18" charset="0"/>
                        <a:cs typeface="Times New Roman" pitchFamily="18" charset="0"/>
                      </a:endParaRPr>
                    </a:p>
                  </a:txBody>
                  <a:tcPr marL="68580" marR="68580" marT="0" marB="0"/>
                </a:tc>
              </a:tr>
              <a:tr h="1151736">
                <a:tc>
                  <a:txBody>
                    <a:bodyPr/>
                    <a:lstStyle/>
                    <a:p>
                      <a:pPr indent="450215" algn="just">
                        <a:lnSpc>
                          <a:spcPct val="115000"/>
                        </a:lnSpc>
                        <a:spcAft>
                          <a:spcPts val="0"/>
                        </a:spcAft>
                      </a:pPr>
                      <a:r>
                        <a:rPr lang="ru-RU" sz="1800" dirty="0">
                          <a:effectLst/>
                          <a:latin typeface="Times New Roman" pitchFamily="18" charset="0"/>
                          <a:cs typeface="Times New Roman" pitchFamily="18" charset="0"/>
                        </a:rPr>
                        <a:t>Хуторское казачье общество </a:t>
                      </a:r>
                      <a:r>
                        <a:rPr lang="ru-RU" sz="1800" b="1" dirty="0">
                          <a:effectLst/>
                          <a:latin typeface="Times New Roman" pitchFamily="18" charset="0"/>
                          <a:cs typeface="Times New Roman" pitchFamily="18" charset="0"/>
                        </a:rPr>
                        <a:t>"</a:t>
                      </a:r>
                      <a:r>
                        <a:rPr lang="ru-RU" sz="1800" b="1" dirty="0" err="1">
                          <a:effectLst/>
                          <a:latin typeface="Times New Roman" pitchFamily="18" charset="0"/>
                          <a:cs typeface="Times New Roman" pitchFamily="18" charset="0"/>
                        </a:rPr>
                        <a:t>Малокаменское</a:t>
                      </a:r>
                      <a:r>
                        <a:rPr lang="ru-RU" sz="1800" b="1" dirty="0">
                          <a:effectLst/>
                          <a:latin typeface="Times New Roman" pitchFamily="18" charset="0"/>
                          <a:cs typeface="Times New Roman" pitchFamily="18" charset="0"/>
                        </a:rPr>
                        <a:t>" </a:t>
                      </a:r>
                      <a:r>
                        <a:rPr lang="ru-RU" sz="1800" dirty="0">
                          <a:effectLst/>
                          <a:latin typeface="Times New Roman" pitchFamily="18" charset="0"/>
                          <a:cs typeface="Times New Roman" pitchFamily="18" charset="0"/>
                        </a:rPr>
                        <a:t>юртового казачьего общества "</a:t>
                      </a:r>
                      <a:r>
                        <a:rPr lang="ru-RU" sz="1800" dirty="0" err="1">
                          <a:effectLst/>
                          <a:latin typeface="Times New Roman" pitchFamily="18" charset="0"/>
                          <a:cs typeface="Times New Roman" pitchFamily="18" charset="0"/>
                        </a:rPr>
                        <a:t>Глубокинский</a:t>
                      </a:r>
                      <a:r>
                        <a:rPr lang="ru-RU" sz="1800" dirty="0">
                          <a:effectLst/>
                          <a:latin typeface="Times New Roman" pitchFamily="18" charset="0"/>
                          <a:cs typeface="Times New Roman" pitchFamily="18" charset="0"/>
                        </a:rPr>
                        <a:t> юрт</a:t>
                      </a:r>
                      <a:r>
                        <a:rPr lang="ru-RU" sz="1800" dirty="0" smtClean="0">
                          <a:effectLst/>
                          <a:latin typeface="Times New Roman" pitchFamily="18" charset="0"/>
                          <a:cs typeface="Times New Roman" pitchFamily="18" charset="0"/>
                        </a:rPr>
                        <a:t>"</a:t>
                      </a:r>
                      <a:endParaRPr lang="ru-RU" sz="1800" dirty="0">
                        <a:effectLst/>
                        <a:latin typeface="Times New Roman" pitchFamily="18" charset="0"/>
                        <a:ea typeface="Times New Roman"/>
                        <a:cs typeface="Times New Roman" pitchFamily="18" charset="0"/>
                      </a:endParaRPr>
                    </a:p>
                  </a:txBody>
                  <a:tcPr marL="68580" marR="68580" marT="0" marB="0"/>
                </a:tc>
                <a:tc>
                  <a:txBody>
                    <a:bodyPr/>
                    <a:lstStyle/>
                    <a:p>
                      <a:r>
                        <a:rPr lang="ru-RU" sz="1800" dirty="0" smtClean="0">
                          <a:effectLst/>
                          <a:latin typeface="Times New Roman" pitchFamily="18" charset="0"/>
                          <a:cs typeface="Times New Roman" pitchFamily="18" charset="0"/>
                        </a:rPr>
                        <a:t>Казачата - бравые ребята</a:t>
                      </a:r>
                      <a:endParaRPr lang="ru-RU" sz="1800" dirty="0">
                        <a:effectLst/>
                        <a:latin typeface="Times New Roman" pitchFamily="18" charset="0"/>
                        <a:cs typeface="Times New Roman" pitchFamily="18" charset="0"/>
                      </a:endParaRPr>
                    </a:p>
                  </a:txBody>
                  <a:tcPr marL="68580" marR="68580" marT="0" marB="0"/>
                </a:tc>
                <a:tc>
                  <a:txBody>
                    <a:bodyPr/>
                    <a:lstStyle/>
                    <a:p>
                      <a:r>
                        <a:rPr lang="ru-RU" sz="1800" dirty="0" smtClean="0">
                          <a:effectLst/>
                          <a:latin typeface="Times New Roman" pitchFamily="18" charset="0"/>
                          <a:cs typeface="Times New Roman" pitchFamily="18" charset="0"/>
                        </a:rPr>
                        <a:t>499 072,00</a:t>
                      </a:r>
                      <a:endParaRPr lang="ru-RU" sz="1800" dirty="0">
                        <a:effectLst/>
                        <a:latin typeface="Times New Roman" pitchFamily="18" charset="0"/>
                        <a:cs typeface="Times New Roman" pitchFamily="18" charset="0"/>
                      </a:endParaRPr>
                    </a:p>
                  </a:txBody>
                  <a:tcPr marL="68580" marR="68580" marT="0" marB="0"/>
                </a:tc>
              </a:tr>
              <a:tr h="1151736">
                <a:tc>
                  <a:txBody>
                    <a:bodyPr/>
                    <a:lstStyle/>
                    <a:p>
                      <a:pPr indent="450215" algn="just">
                        <a:lnSpc>
                          <a:spcPct val="115000"/>
                        </a:lnSpc>
                        <a:spcAft>
                          <a:spcPts val="0"/>
                        </a:spcAft>
                      </a:pPr>
                      <a:r>
                        <a:rPr lang="ru-RU" sz="1800" dirty="0">
                          <a:effectLst/>
                          <a:latin typeface="Times New Roman" pitchFamily="18" charset="0"/>
                          <a:cs typeface="Times New Roman" pitchFamily="18" charset="0"/>
                        </a:rPr>
                        <a:t>Хуторское казачье общество </a:t>
                      </a:r>
                      <a:r>
                        <a:rPr lang="ru-RU" sz="1800" b="1" dirty="0">
                          <a:effectLst/>
                          <a:latin typeface="Times New Roman" pitchFamily="18" charset="0"/>
                          <a:cs typeface="Times New Roman" pitchFamily="18" charset="0"/>
                        </a:rPr>
                        <a:t>"</a:t>
                      </a:r>
                      <a:r>
                        <a:rPr lang="ru-RU" sz="1800" b="1" dirty="0" err="1">
                          <a:effectLst/>
                          <a:latin typeface="Times New Roman" pitchFamily="18" charset="0"/>
                          <a:cs typeface="Times New Roman" pitchFamily="18" charset="0"/>
                        </a:rPr>
                        <a:t>Волченское</a:t>
                      </a:r>
                      <a:r>
                        <a:rPr lang="ru-RU" sz="1800" b="1" dirty="0">
                          <a:effectLst/>
                          <a:latin typeface="Times New Roman" pitchFamily="18" charset="0"/>
                          <a:cs typeface="Times New Roman" pitchFamily="18" charset="0"/>
                        </a:rPr>
                        <a:t>" </a:t>
                      </a:r>
                      <a:r>
                        <a:rPr lang="ru-RU" sz="1800" dirty="0">
                          <a:effectLst/>
                          <a:latin typeface="Times New Roman" pitchFamily="18" charset="0"/>
                          <a:cs typeface="Times New Roman" pitchFamily="18" charset="0"/>
                        </a:rPr>
                        <a:t>юртового казачьего общества "</a:t>
                      </a:r>
                      <a:r>
                        <a:rPr lang="ru-RU" sz="1800" dirty="0" err="1">
                          <a:effectLst/>
                          <a:latin typeface="Times New Roman" pitchFamily="18" charset="0"/>
                          <a:cs typeface="Times New Roman" pitchFamily="18" charset="0"/>
                        </a:rPr>
                        <a:t>Глубокинский</a:t>
                      </a:r>
                      <a:r>
                        <a:rPr lang="ru-RU" sz="1800" dirty="0">
                          <a:effectLst/>
                          <a:latin typeface="Times New Roman" pitchFamily="18" charset="0"/>
                          <a:cs typeface="Times New Roman" pitchFamily="18" charset="0"/>
                        </a:rPr>
                        <a:t> юрт</a:t>
                      </a:r>
                      <a:r>
                        <a:rPr lang="ru-RU" sz="1800" dirty="0" smtClean="0">
                          <a:effectLst/>
                          <a:latin typeface="Times New Roman" pitchFamily="18" charset="0"/>
                          <a:cs typeface="Times New Roman" pitchFamily="18" charset="0"/>
                        </a:rPr>
                        <a:t>"</a:t>
                      </a:r>
                      <a:endParaRPr lang="ru-RU" sz="1800" dirty="0">
                        <a:effectLst/>
                        <a:latin typeface="Times New Roman" pitchFamily="18" charset="0"/>
                        <a:ea typeface="Times New Roman"/>
                        <a:cs typeface="Times New Roman" pitchFamily="18" charset="0"/>
                      </a:endParaRPr>
                    </a:p>
                  </a:txBody>
                  <a:tcPr marL="68580" marR="68580" marT="0" marB="0"/>
                </a:tc>
                <a:tc>
                  <a:txBody>
                    <a:bodyPr/>
                    <a:lstStyle/>
                    <a:p>
                      <a:r>
                        <a:rPr lang="ru-RU" sz="1800" dirty="0" smtClean="0">
                          <a:effectLst/>
                          <a:latin typeface="Times New Roman" pitchFamily="18" charset="0"/>
                          <a:cs typeface="Times New Roman" pitchFamily="18" charset="0"/>
                        </a:rPr>
                        <a:t>Наш край родной - хутор степной</a:t>
                      </a:r>
                      <a:endParaRPr lang="ru-RU" sz="1800" dirty="0">
                        <a:effectLst/>
                        <a:latin typeface="Times New Roman" pitchFamily="18" charset="0"/>
                        <a:cs typeface="Times New Roman" pitchFamily="18" charset="0"/>
                      </a:endParaRPr>
                    </a:p>
                  </a:txBody>
                  <a:tcPr marL="68580" marR="68580" marT="0" marB="0"/>
                </a:tc>
                <a:tc>
                  <a:txBody>
                    <a:bodyPr/>
                    <a:lstStyle/>
                    <a:p>
                      <a:r>
                        <a:rPr lang="ru-RU" sz="1800" dirty="0" smtClean="0">
                          <a:effectLst/>
                          <a:latin typeface="Times New Roman" pitchFamily="18" charset="0"/>
                          <a:cs typeface="Times New Roman" pitchFamily="18" charset="0"/>
                        </a:rPr>
                        <a:t>499 551,00</a:t>
                      </a:r>
                      <a:endParaRPr lang="ru-RU" sz="1800" dirty="0">
                        <a:effectLst/>
                        <a:latin typeface="Times New Roman" pitchFamily="18" charset="0"/>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980728"/>
            <a:ext cx="7653536" cy="994122"/>
          </a:xfrm>
        </p:spPr>
        <p:txBody>
          <a:bodyPr>
            <a:normAutofit fontScale="90000"/>
          </a:bodyPr>
          <a:lstStyle/>
          <a:p>
            <a:r>
              <a:rPr lang="ru-RU" dirty="0" smtClean="0">
                <a:solidFill>
                  <a:schemeClr val="tx2"/>
                </a:solidFill>
              </a:rPr>
              <a:t>Семинары для НКО по вопросам участия в  конкурсе грантов</a:t>
            </a:r>
            <a:endParaRPr lang="ru-RU" dirty="0">
              <a:solidFill>
                <a:schemeClr val="tx2"/>
              </a:solidFill>
            </a:endParaRPr>
          </a:p>
        </p:txBody>
      </p:sp>
      <p:sp>
        <p:nvSpPr>
          <p:cNvPr id="3" name="Объект 2"/>
          <p:cNvSpPr>
            <a:spLocks noGrp="1"/>
          </p:cNvSpPr>
          <p:nvPr>
            <p:ph idx="1"/>
          </p:nvPr>
        </p:nvSpPr>
        <p:spPr>
          <a:xfrm>
            <a:off x="827584" y="2060848"/>
            <a:ext cx="7725544" cy="3993307"/>
          </a:xfrm>
        </p:spPr>
        <p:txBody>
          <a:bodyPr>
            <a:normAutofit/>
          </a:bodyPr>
          <a:lstStyle/>
          <a:p>
            <a:pPr marL="0" indent="0">
              <a:buNone/>
            </a:pPr>
            <a:r>
              <a:rPr lang="ru-RU" sz="2400" dirty="0" smtClean="0"/>
              <a:t>В 2017-2018 гг. при Поддержке Правительства Ростовской области и Общественной палаты Ростовской области было проведено 4 семинара по вопросам участия НКО в конкурсе грантов, в том числе 3 семинара с участием представителей  Фонда-оператора</a:t>
            </a:r>
            <a:endParaRPr lang="ru-RU" sz="2400"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922787"/>
            <a:ext cx="5218156" cy="2935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descr="http://op-ro.donland.ru/Data/Sites/212/media/dsc09174.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930" r="1930"/>
          <a:stretch/>
        </p:blipFill>
        <p:spPr bwMode="auto">
          <a:xfrm>
            <a:off x="4716016" y="3924299"/>
            <a:ext cx="4427984" cy="2933701"/>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spTree>
    <p:extLst>
      <p:ext uri="{BB962C8B-B14F-4D97-AF65-F5344CB8AC3E}">
        <p14:creationId xmlns="" xmlns:p14="http://schemas.microsoft.com/office/powerpoint/2010/main" val="1982808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sp>
        <p:nvSpPr>
          <p:cNvPr id="6" name="Заголовок 1"/>
          <p:cNvSpPr>
            <a:spLocks noGrp="1"/>
          </p:cNvSpPr>
          <p:nvPr>
            <p:ph type="title"/>
          </p:nvPr>
        </p:nvSpPr>
        <p:spPr>
          <a:xfrm>
            <a:off x="1351632" y="1052736"/>
            <a:ext cx="7792368" cy="1073298"/>
          </a:xfrm>
        </p:spPr>
        <p:txBody>
          <a:bodyPr>
            <a:normAutofit fontScale="90000"/>
          </a:bodyPr>
          <a:lstStyle/>
          <a:p>
            <a:r>
              <a:rPr lang="ru-RU" dirty="0">
                <a:solidFill>
                  <a:schemeClr val="tx2"/>
                </a:solidFill>
              </a:rPr>
              <a:t>Деятельность ресурсных центров по продвижению конкурса грантов</a:t>
            </a:r>
          </a:p>
        </p:txBody>
      </p:sp>
      <p:sp>
        <p:nvSpPr>
          <p:cNvPr id="7" name="TextBox 6"/>
          <p:cNvSpPr txBox="1"/>
          <p:nvPr/>
        </p:nvSpPr>
        <p:spPr>
          <a:xfrm>
            <a:off x="827584" y="2579820"/>
            <a:ext cx="7560840" cy="2862322"/>
          </a:xfrm>
          <a:prstGeom prst="rect">
            <a:avLst/>
          </a:prstGeom>
          <a:noFill/>
        </p:spPr>
        <p:txBody>
          <a:bodyPr wrap="square" rtlCol="0">
            <a:spAutoFit/>
          </a:bodyPr>
          <a:lstStyle/>
          <a:p>
            <a:pPr marL="285750" indent="-285750">
              <a:buFont typeface="Arial" pitchFamily="34" charset="0"/>
              <a:buChar char="•"/>
            </a:pPr>
            <a:r>
              <a:rPr lang="ru-RU" sz="2000" dirty="0" smtClean="0"/>
              <a:t>В 2018 году на базе Южно-Российского института управления РАНХИГС была создана Ассоциация </a:t>
            </a:r>
            <a:r>
              <a:rPr lang="ru-RU" sz="2000" dirty="0"/>
              <a:t>институтов поддержки проектов гражданского общества и некоммерческого сектора "Региональный ресурсный </a:t>
            </a:r>
            <a:r>
              <a:rPr lang="ru-RU" sz="2000" dirty="0" smtClean="0"/>
              <a:t>центр»</a:t>
            </a:r>
          </a:p>
          <a:p>
            <a:pPr marL="285750" indent="-285750">
              <a:buFont typeface="Arial" pitchFamily="34" charset="0"/>
              <a:buChar char="•"/>
            </a:pPr>
            <a:r>
              <a:rPr lang="ru-RU" sz="2000" dirty="0" smtClean="0"/>
              <a:t>Деятельность ресурсного центра направлена на </a:t>
            </a:r>
            <a:r>
              <a:rPr lang="ru-RU" sz="2000" dirty="0"/>
              <a:t>развитие инфраструктуры информационной, консультационной поддержки СО НКО, а также поддержки в области развития их кадрового </a:t>
            </a:r>
            <a:r>
              <a:rPr lang="ru-RU" sz="2000" dirty="0" smtClean="0"/>
              <a:t>потенциала</a:t>
            </a:r>
          </a:p>
          <a:p>
            <a:endParaRPr lang="ru-RU" sz="2000" dirty="0"/>
          </a:p>
        </p:txBody>
      </p:sp>
    </p:spTree>
    <p:extLst>
      <p:ext uri="{BB962C8B-B14F-4D97-AF65-F5344CB8AC3E}">
        <p14:creationId xmlns="" xmlns:p14="http://schemas.microsoft.com/office/powerpoint/2010/main" val="266917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484784"/>
            <a:ext cx="7344816" cy="360040"/>
          </a:xfrm>
        </p:spPr>
        <p:txBody>
          <a:bodyPr>
            <a:noAutofit/>
          </a:bodyPr>
          <a:lstStyle/>
          <a:p>
            <a:r>
              <a:rPr lang="ru-RU" sz="3600" dirty="0" smtClean="0">
                <a:solidFill>
                  <a:schemeClr val="tx2"/>
                </a:solidFill>
              </a:rPr>
              <a:t>Деятельность ресурсных центров по продвижению конкурса грантов</a:t>
            </a:r>
            <a:endParaRPr lang="ru-RU" sz="3600" dirty="0">
              <a:solidFill>
                <a:schemeClr val="tx2"/>
              </a:solidFill>
            </a:endParaRPr>
          </a:p>
        </p:txBody>
      </p:sp>
      <p:sp>
        <p:nvSpPr>
          <p:cNvPr id="3" name="Объект 2"/>
          <p:cNvSpPr>
            <a:spLocks noGrp="1"/>
          </p:cNvSpPr>
          <p:nvPr>
            <p:ph idx="1"/>
          </p:nvPr>
        </p:nvSpPr>
        <p:spPr>
          <a:xfrm>
            <a:off x="467544" y="2708920"/>
            <a:ext cx="8229600" cy="3273227"/>
          </a:xfrm>
        </p:spPr>
        <p:txBody>
          <a:bodyPr>
            <a:normAutofit/>
          </a:bodyPr>
          <a:lstStyle/>
          <a:p>
            <a:r>
              <a:rPr lang="ru-RU" sz="2400" dirty="0" smtClean="0"/>
              <a:t>Каменский ресурсный центр - проект «Точка роста НКО» (победитель конкурса грантов 2017 года)</a:t>
            </a:r>
          </a:p>
          <a:p>
            <a:r>
              <a:rPr lang="ru-RU" sz="2400" dirty="0" smtClean="0"/>
              <a:t>Объем финансового </a:t>
            </a:r>
            <a:r>
              <a:rPr lang="ru-RU" sz="2400" dirty="0"/>
              <a:t>обеспечения проекта - 1 053 </a:t>
            </a:r>
            <a:r>
              <a:rPr lang="ru-RU" sz="2400" dirty="0" smtClean="0"/>
              <a:t>650 руб.</a:t>
            </a:r>
          </a:p>
          <a:p>
            <a:r>
              <a:rPr lang="ru-RU" sz="2400" dirty="0"/>
              <a:t>Проект направлен на обеспечение ресурсной поддержки </a:t>
            </a:r>
            <a:r>
              <a:rPr lang="ru-RU" sz="2400" dirty="0" smtClean="0"/>
              <a:t>СО НКО </a:t>
            </a:r>
          </a:p>
        </p:txBody>
      </p:sp>
      <p:pic>
        <p:nvPicPr>
          <p:cNvPr id="2051" name="Picture 3"/>
          <p:cNvPicPr>
            <a:picLocks noChangeAspect="1" noChangeArrowheads="1"/>
          </p:cNvPicPr>
          <p:nvPr/>
        </p:nvPicPr>
        <p:blipFill rotWithShape="1">
          <a:blip r:embed="rId2">
            <a:extLst>
              <a:ext uri="{28A0092B-C50C-407E-A947-70E740481C1C}">
                <a14:useLocalDpi xmlns="" xmlns:a14="http://schemas.microsoft.com/office/drawing/2010/main" val="0"/>
              </a:ext>
            </a:extLst>
          </a:blip>
          <a:srcRect r="3112"/>
          <a:stretch/>
        </p:blipFill>
        <p:spPr bwMode="auto">
          <a:xfrm>
            <a:off x="395536" y="4797152"/>
            <a:ext cx="8496944" cy="2086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spTree>
    <p:extLst>
      <p:ext uri="{BB962C8B-B14F-4D97-AF65-F5344CB8AC3E}">
        <p14:creationId xmlns="" xmlns:p14="http://schemas.microsoft.com/office/powerpoint/2010/main" val="687906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548</TotalTime>
  <Words>883</Words>
  <Application>Microsoft Office PowerPoint</Application>
  <PresentationFormat>Экран (4:3)</PresentationFormat>
  <Paragraphs>96</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Слайд 2</vt:lpstr>
      <vt:lpstr>Информация о конкурсе</vt:lpstr>
      <vt:lpstr>Участники конкурса грантов в Ростовской области</vt:lpstr>
      <vt:lpstr>Итоги конкурса грантов в Ростовской области в 2016-2018 гг.</vt:lpstr>
      <vt:lpstr>Участие НКО казачьей направленности в конкурсе грантов</vt:lpstr>
      <vt:lpstr>Семинары для НКО по вопросам участия в  конкурсе грантов</vt:lpstr>
      <vt:lpstr>Деятельность ресурсных центров по продвижению конкурса грантов</vt:lpstr>
      <vt:lpstr>Деятельность ресурсных центров по продвижению конкурса грантов</vt:lpstr>
      <vt:lpstr>Деятельность ресурсных центров по продвижению конкурса грантов</vt:lpstr>
      <vt:lpstr>Онлайн-курсы по вопросам грантовой поддержки</vt:lpstr>
      <vt:lpstr>Онлайн-семинар</vt:lpstr>
      <vt:lpstr>Привлечение НКО к участию в конкурсе</vt:lpstr>
      <vt:lpstr>Значение конкурса грантов на местном уровне</vt:lpstr>
      <vt:lpstr>Роль муниципалитетов в популяризации конкурса грантов</vt:lpstr>
      <vt:lpstr>Форма N 1-СОНКО "СВЕДЕНИЯ О ДЕЯТЕЛЬНОСТИ СОЦИАЛЬНО ОРИЕНТИРОВАННОЙ НЕКОММЕРЧЕСКОЙ ОРГАНИЗАЦИИ</vt:lpstr>
      <vt:lpstr>Управление социально-политических коммуникаций Правительства Ростовской области</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Правительство Ростовской области</dc:title>
  <dc:creator>gribanov</dc:creator>
  <cp:lastModifiedBy>Кравченко</cp:lastModifiedBy>
  <cp:revision>48</cp:revision>
  <dcterms:created xsi:type="dcterms:W3CDTF">2018-10-09T12:11:49Z</dcterms:created>
  <dcterms:modified xsi:type="dcterms:W3CDTF">2019-03-18T13:39:23Z</dcterms:modified>
</cp:coreProperties>
</file>